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498" r:id="rId3"/>
    <p:sldId id="392" r:id="rId4"/>
    <p:sldId id="320" r:id="rId5"/>
    <p:sldId id="321" r:id="rId6"/>
    <p:sldId id="395" r:id="rId7"/>
    <p:sldId id="322" r:id="rId8"/>
    <p:sldId id="324" r:id="rId9"/>
    <p:sldId id="323" r:id="rId10"/>
    <p:sldId id="259" r:id="rId11"/>
    <p:sldId id="260" r:id="rId12"/>
    <p:sldId id="261" r:id="rId13"/>
    <p:sldId id="499" r:id="rId14"/>
    <p:sldId id="415" r:id="rId15"/>
    <p:sldId id="262" r:id="rId16"/>
    <p:sldId id="353" r:id="rId17"/>
    <p:sldId id="264" r:id="rId18"/>
    <p:sldId id="265" r:id="rId19"/>
    <p:sldId id="270" r:id="rId20"/>
    <p:sldId id="460" r:id="rId21"/>
    <p:sldId id="271" r:id="rId22"/>
    <p:sldId id="272" r:id="rId23"/>
    <p:sldId id="362" r:id="rId24"/>
    <p:sldId id="273" r:id="rId25"/>
    <p:sldId id="364" r:id="rId26"/>
    <p:sldId id="367" r:id="rId27"/>
    <p:sldId id="399" r:id="rId28"/>
    <p:sldId id="500" r:id="rId29"/>
    <p:sldId id="400" r:id="rId30"/>
    <p:sldId id="275" r:id="rId31"/>
    <p:sldId id="368" r:id="rId32"/>
    <p:sldId id="276" r:id="rId33"/>
    <p:sldId id="277" r:id="rId34"/>
    <p:sldId id="370" r:id="rId35"/>
    <p:sldId id="278" r:id="rId36"/>
    <p:sldId id="279" r:id="rId37"/>
    <p:sldId id="371" r:id="rId38"/>
    <p:sldId id="280" r:id="rId39"/>
    <p:sldId id="555" r:id="rId40"/>
    <p:sldId id="556" r:id="rId41"/>
    <p:sldId id="557" r:id="rId42"/>
    <p:sldId id="372" r:id="rId43"/>
    <p:sldId id="559" r:id="rId44"/>
    <p:sldId id="375" r:id="rId45"/>
    <p:sldId id="416" r:id="rId46"/>
    <p:sldId id="561" r:id="rId48"/>
    <p:sldId id="560" r:id="rId49"/>
    <p:sldId id="281" r:id="rId50"/>
    <p:sldId id="402" r:id="rId51"/>
    <p:sldId id="376" r:id="rId52"/>
    <p:sldId id="403" r:id="rId53"/>
    <p:sldId id="404" r:id="rId54"/>
    <p:sldId id="405" r:id="rId55"/>
    <p:sldId id="406" r:id="rId56"/>
    <p:sldId id="407" r:id="rId57"/>
    <p:sldId id="409" r:id="rId58"/>
    <p:sldId id="381" r:id="rId59"/>
    <p:sldId id="282" r:id="rId60"/>
    <p:sldId id="382" r:id="rId61"/>
    <p:sldId id="383" r:id="rId62"/>
    <p:sldId id="410" r:id="rId63"/>
    <p:sldId id="417" r:id="rId64"/>
    <p:sldId id="418" r:id="rId65"/>
    <p:sldId id="419" r:id="rId66"/>
  </p:sldIdLst>
  <p:sldSz cx="9144000" cy="6858000" type="screen4x3"/>
  <p:notesSz cx="6858000" cy="9144000"/>
  <p:custDataLst>
    <p:tags r:id="rId70"/>
  </p:custDataLst>
  <p:defaultTextStyle>
    <a:defPPr>
      <a:defRPr lang="zh-CN"/>
    </a:defPPr>
    <a:lvl1pPr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FF00FF"/>
    <a:srgbClr val="0000CC"/>
    <a:srgbClr val="CC3300"/>
    <a:srgbClr val="000066"/>
    <a:srgbClr val="0033CC"/>
    <a:srgbClr val="FF0000"/>
    <a:srgbClr val="00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14" y="72"/>
      </p:cViewPr>
      <p:guideLst>
        <p:guide orient="horz" pos="2160"/>
        <p:guide pos="290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0" Type="http://schemas.openxmlformats.org/officeDocument/2006/relationships/tags" Target="tags/tag1.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9.emf"/><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F45317-1D2F-4009-929D-EBF9E23DC6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94D1D8-3199-44C5-87F1-9D3ADE83053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9A21330-2428-4975-805E-93DE8F04BA3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CB8A74F-10C3-42B9-9FA2-4E02B3E28697}" type="slidenum">
              <a:rPr lang="en-US" altLang="zh-CN"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A4A019D0-B82F-43EE-9404-58D7AA816787}"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A4A019D0-B82F-43EE-9404-58D7AA816787}" type="slidenum">
              <a:rPr lang="en-US" altLang="zh-CN"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A4A019D0-B82F-43EE-9404-58D7AA816787}" type="slidenum">
              <a:rPr lang="en-US" altLang="zh-CN" smtClean="0"/>
            </a:fld>
            <a:endParaRPr lang="en-US" altLang="zh-CN"/>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A4A019D0-B82F-43EE-9404-58D7AA816787}" type="slidenum">
              <a:rPr lang="en-US" altLang="zh-CN"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A4A019D0-B82F-43EE-9404-58D7AA816787}" type="slidenum">
              <a:rPr lang="en-US" altLang="zh-CN"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A4A019D0-B82F-43EE-9404-58D7AA816787}" type="slidenum">
              <a:rPr lang="en-US" altLang="zh-CN"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35EF1FBE-FDB8-4F81-9FDC-732493F44EB0}" type="slidenum">
              <a:rPr lang="en-US" altLang="zh-CN"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A4A019D0-B82F-43EE-9404-58D7AA816787}" type="slidenum">
              <a:rPr lang="en-US" altLang="zh-CN"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296863"/>
            <a:ext cx="8370888" cy="7556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23850" y="1196975"/>
            <a:ext cx="8351838" cy="5040313"/>
          </a:xfrm>
        </p:spPr>
        <p:txBody>
          <a:bodyPr/>
          <a:lstStyle/>
          <a:p>
            <a:endParaRPr lang="zh-CN" altLang="en-US"/>
          </a:p>
        </p:txBody>
      </p:sp>
      <p:sp>
        <p:nvSpPr>
          <p:cNvPr id="4" name="灯片编号占位符 3"/>
          <p:cNvSpPr>
            <a:spLocks noGrp="1"/>
          </p:cNvSpPr>
          <p:nvPr>
            <p:ph type="sldNum" sz="quarter" idx="10"/>
          </p:nvPr>
        </p:nvSpPr>
        <p:spPr>
          <a:xfrm>
            <a:off x="6781800" y="6324600"/>
            <a:ext cx="1905000" cy="304800"/>
          </a:xfrm>
        </p:spPr>
        <p:txBody>
          <a:bodyPr/>
          <a:lstStyle>
            <a:lvl1pPr>
              <a:defRPr/>
            </a:lvl1pPr>
          </a:lstStyle>
          <a:p>
            <a:fld id="{0209FCBD-83FD-4EC2-B91B-60962D0B256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832FED5D-C6ED-4B7D-AFA8-8DB92A768C55}"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CF091A38-4629-4741-8772-9230B265994A}" type="slidenum">
              <a:rPr lang="en-US" altLang="zh-CN"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0D875EC9-5719-4388-8D44-05BC9A464C07}"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2" name="Content Placeholder 3"/>
          <p:cNvSpPr>
            <a:spLocks noGrp="1"/>
          </p:cNvSpPr>
          <p:nvPr>
            <p:ph sz="quarter" idx="13"/>
          </p:nvPr>
        </p:nvSpPr>
        <p:spPr>
          <a:xfrm>
            <a:off x="685331" y="3051013"/>
            <a:ext cx="3829520" cy="27401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3" name="Content Placeholder 5"/>
          <p:cNvSpPr>
            <a:spLocks noGrp="1"/>
          </p:cNvSpPr>
          <p:nvPr>
            <p:ph sz="quarter" idx="14"/>
          </p:nvPr>
        </p:nvSpPr>
        <p:spPr>
          <a:xfrm>
            <a:off x="4629150" y="3051013"/>
            <a:ext cx="3829051" cy="27401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BE0A08A0-1A0F-4EA4-A6EE-0E3E891EBDE1}"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A64039C0-4F76-4ACF-90C3-83D5CE4446C6}"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82388CF-D076-4113-962E-8F4269A3D4F3}"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DEE79253-59F3-4A09-97BB-4883A290D808}"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311CC795-60C3-47FE-9F26-6C1FF88EACD5}" type="slidenum">
              <a:rPr lang="en-US" altLang="zh-CN"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3.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pPr>
              <a:defRPr/>
            </a:pPr>
            <a:endParaRPr lang="en-US" altLang="zh-CN"/>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pPr>
              <a:defRPr/>
            </a:pPr>
            <a:endParaRPr lang="en-US" altLang="zh-CN"/>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pPr>
              <a:defRPr/>
            </a:pPr>
            <a:fld id="{A4A019D0-B82F-43EE-9404-58D7AA816787}"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emf"/><Relationship Id="rId7" Type="http://schemas.openxmlformats.org/officeDocument/2006/relationships/oleObject" Target="../embeddings/oleObject4.bin"/><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7.emf"/><Relationship Id="rId3" Type="http://schemas.openxmlformats.org/officeDocument/2006/relationships/oleObject" Target="../embeddings/oleObject2.bin"/><Relationship Id="rId2" Type="http://schemas.openxmlformats.org/officeDocument/2006/relationships/image" Target="../media/image6.e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GI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7.xml"/><Relationship Id="rId5" Type="http://schemas.openxmlformats.org/officeDocument/2006/relationships/image" Target="../media/image11.emf"/><Relationship Id="rId4" Type="http://schemas.openxmlformats.org/officeDocument/2006/relationships/oleObject" Target="../embeddings/oleObject6.bin"/><Relationship Id="rId3" Type="http://schemas.openxmlformats.org/officeDocument/2006/relationships/image" Target="../media/image10.emf"/><Relationship Id="rId2" Type="http://schemas.openxmlformats.org/officeDocument/2006/relationships/oleObject" Target="../embeddings/oleObject5.bin"/><Relationship Id="rId1" Type="http://schemas.openxmlformats.org/officeDocument/2006/relationships/image" Target="../media/image4.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5.emf"/><Relationship Id="rId1"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42.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oleObject" Target="../embeddings/oleObject11.bin"/><Relationship Id="rId4" Type="http://schemas.openxmlformats.org/officeDocument/2006/relationships/image" Target="../media/image17.emf"/><Relationship Id="rId3" Type="http://schemas.openxmlformats.org/officeDocument/2006/relationships/oleObject" Target="../embeddings/oleObject10.bin"/><Relationship Id="rId2" Type="http://schemas.openxmlformats.org/officeDocument/2006/relationships/image" Target="../media/image16.wmf"/><Relationship Id="rId1" Type="http://schemas.openxmlformats.org/officeDocument/2006/relationships/oleObject" Target="../embeddings/oleObject9.bin"/></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22.emf"/><Relationship Id="rId7" Type="http://schemas.openxmlformats.org/officeDocument/2006/relationships/oleObject" Target="../embeddings/oleObject15.bin"/><Relationship Id="rId6" Type="http://schemas.openxmlformats.org/officeDocument/2006/relationships/image" Target="../media/image21.emf"/><Relationship Id="rId5" Type="http://schemas.openxmlformats.org/officeDocument/2006/relationships/oleObject" Target="../embeddings/oleObject14.bin"/><Relationship Id="rId4" Type="http://schemas.openxmlformats.org/officeDocument/2006/relationships/image" Target="../media/image20.emf"/><Relationship Id="rId3" Type="http://schemas.openxmlformats.org/officeDocument/2006/relationships/oleObject" Target="../embeddings/oleObject13.bin"/><Relationship Id="rId2" Type="http://schemas.openxmlformats.org/officeDocument/2006/relationships/image" Target="../media/image19.emf"/><Relationship Id="rId14" Type="http://schemas.openxmlformats.org/officeDocument/2006/relationships/vmlDrawing" Target="../drawings/vmlDrawing6.vml"/><Relationship Id="rId13" Type="http://schemas.openxmlformats.org/officeDocument/2006/relationships/slideLayout" Target="../slideLayouts/slideLayout2.xml"/><Relationship Id="rId12" Type="http://schemas.openxmlformats.org/officeDocument/2006/relationships/image" Target="../media/image24.emf"/><Relationship Id="rId11" Type="http://schemas.openxmlformats.org/officeDocument/2006/relationships/oleObject" Target="../embeddings/oleObject17.bin"/><Relationship Id="rId10" Type="http://schemas.openxmlformats.org/officeDocument/2006/relationships/image" Target="../media/image23.emf"/><Relationship Id="rId1" Type="http://schemas.openxmlformats.org/officeDocument/2006/relationships/oleObject" Target="../embeddings/oleObject12.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18.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GIF"/><Relationship Id="rId1" Type="http://schemas.openxmlformats.org/officeDocument/2006/relationships/image" Target="../media/image4.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GI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GI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oleObject" Target="../embeddings/oleObject21.bin"/><Relationship Id="rId4" Type="http://schemas.openxmlformats.org/officeDocument/2006/relationships/image" Target="../media/image27.emf"/><Relationship Id="rId3" Type="http://schemas.openxmlformats.org/officeDocument/2006/relationships/oleObject" Target="../embeddings/oleObject20.bin"/><Relationship Id="rId2" Type="http://schemas.openxmlformats.org/officeDocument/2006/relationships/image" Target="../media/image26.emf"/><Relationship Id="rId1" Type="http://schemas.openxmlformats.org/officeDocument/2006/relationships/oleObject" Target="../embeddings/oleObject19.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GI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GI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2071670" y="357166"/>
            <a:ext cx="4824413" cy="701675"/>
          </a:xfrm>
          <a:prstGeom prst="rect">
            <a:avLst/>
          </a:prstGeom>
          <a:noFill/>
          <a:ln w="9525">
            <a:noFill/>
            <a:miter lim="800000"/>
          </a:ln>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zh-CN" altLang="en-US" sz="4000"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第</a:t>
            </a:r>
            <a:r>
              <a:rPr lang="en-US" altLang="zh-CN" sz="4000"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9</a:t>
            </a:r>
            <a:r>
              <a:rPr lang="zh-CN" altLang="en-US" sz="4000"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章 </a:t>
            </a:r>
            <a:r>
              <a:rPr lang="zh-CN" altLang="en-US" sz="4000" dirty="0" smtClean="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 排  序 </a:t>
            </a:r>
            <a:endParaRPr lang="zh-CN" altLang="en-US" sz="4000"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22533" name="Text Box 5"/>
          <p:cNvSpPr txBox="1">
            <a:spLocks noChangeArrowheads="1"/>
          </p:cNvSpPr>
          <p:nvPr/>
        </p:nvSpPr>
        <p:spPr bwMode="auto">
          <a:xfrm>
            <a:off x="1785918" y="1357298"/>
            <a:ext cx="6119812" cy="4672388"/>
          </a:xfrm>
          <a:prstGeom prst="rect">
            <a:avLst/>
          </a:prstGeom>
          <a:effectLst>
            <a:glow rad="101600">
              <a:schemeClr val="accent3">
                <a:satMod val="175000"/>
                <a:alpha val="40000"/>
              </a:schemeClr>
            </a:glow>
            <a:outerShdw blurRad="63500" dist="25400" dir="5400000" rotWithShape="0">
              <a:srgbClr val="000000">
                <a:alpha val="43137"/>
              </a:srgbClr>
            </a:outerShdw>
          </a:effectLst>
        </p:spPr>
        <p:style>
          <a:lnRef idx="1">
            <a:schemeClr val="accent4"/>
          </a:lnRef>
          <a:fillRef idx="2">
            <a:schemeClr val="accent4"/>
          </a:fillRef>
          <a:effectRef idx="1">
            <a:schemeClr val="accent4"/>
          </a:effectRef>
          <a:fontRef idx="minor">
            <a:schemeClr val="dk1"/>
          </a:fontRef>
        </p:style>
        <p:txBody>
          <a:bodyPr tIns="180000" bIns="180000">
            <a:spAutoFit/>
          </a:bodyPr>
          <a:lstStyle/>
          <a:p>
            <a:pPr lvl="1">
              <a:spcBef>
                <a:spcPct val="50000"/>
              </a:spcBef>
            </a:pP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9.1  </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排序的基本</a:t>
            </a:r>
            <a:r>
              <a:rPr lang="zh-CN" altLang="en-US"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rPr>
              <a:t>概念</a:t>
            </a:r>
            <a:endParaRPr lang="en-US" altLang="zh-CN"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lang="en-US" altLang="zh-CN"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rPr>
              <a:t>9.2  </a:t>
            </a:r>
            <a:r>
              <a:rPr lang="zh-CN" altLang="en-US"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rPr>
              <a:t>插 入 排 序</a:t>
            </a:r>
            <a:endParaRPr lang="en-US" altLang="zh-CN"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lang="en-US" altLang="zh-CN"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rPr>
              <a:t>9.3  </a:t>
            </a:r>
            <a:r>
              <a:rPr lang="zh-CN" altLang="en-US"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rPr>
              <a:t>交 换 排 序</a:t>
            </a:r>
            <a:endParaRPr lang="en-US" altLang="zh-CN"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lang="en-US" altLang="zh-CN"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rPr>
              <a:t>9.4  </a:t>
            </a:r>
            <a:r>
              <a:rPr lang="zh-CN" altLang="en-US"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rPr>
              <a:t>选 择 排 序</a:t>
            </a:r>
            <a:endParaRPr lang="en-US" altLang="zh-CN"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kumimoji="1" lang="en-US" altLang="zh-CN"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rPr>
              <a:t>9.5  </a:t>
            </a:r>
            <a:r>
              <a:rPr kumimoji="1" lang="zh-CN" altLang="en-US"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rPr>
              <a:t>归并排序</a:t>
            </a:r>
            <a:endParaRPr kumimoji="1" lang="en-US" altLang="zh-CN"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kumimoji="1" lang="en-US" altLang="zh-CN"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rPr>
              <a:t>9.6  </a:t>
            </a:r>
            <a:r>
              <a:rPr kumimoji="1" lang="zh-CN" altLang="en-US"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rPr>
              <a:t>基数排序</a:t>
            </a:r>
            <a:endParaRPr kumimoji="1" lang="en-US" altLang="zh-CN"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lang="en-US" altLang="zh-CN"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rPr>
              <a:t>9.7  </a:t>
            </a:r>
            <a:r>
              <a:rPr lang="zh-CN" altLang="en-US"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rPr>
              <a:t>外排序</a:t>
            </a:r>
            <a:endParaRPr lang="zh-CN" altLang="en-US" sz="28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 Box 4"/>
          <p:cNvSpPr txBox="1">
            <a:spLocks noChangeArrowheads="1"/>
          </p:cNvSpPr>
          <p:nvPr/>
        </p:nvSpPr>
        <p:spPr bwMode="auto">
          <a:xfrm>
            <a:off x="285721" y="1857364"/>
            <a:ext cx="571503" cy="2123658"/>
          </a:xfrm>
          <a:prstGeom prst="rect">
            <a:avLst/>
          </a:prstGeom>
          <a:noFill/>
          <a:ln w="9525">
            <a:noFill/>
            <a:miter lim="800000"/>
          </a:ln>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zh-CN" altLang="en-US"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第</a:t>
            </a:r>
            <a:r>
              <a:rPr lang="en-US" altLang="zh-CN"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9</a:t>
            </a:r>
            <a:r>
              <a:rPr lang="zh-CN" altLang="en-US"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章 </a:t>
            </a:r>
            <a:r>
              <a:rPr lang="zh-CN" altLang="en-US" dirty="0" smtClean="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 </a:t>
            </a:r>
            <a:endParaRPr lang="en-US" altLang="zh-CN" dirty="0" smtClean="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endParaRPr>
          </a:p>
          <a:p>
            <a:pPr algn="ctr">
              <a:spcBef>
                <a:spcPct val="50000"/>
              </a:spcBef>
            </a:pPr>
            <a:r>
              <a:rPr lang="zh-CN" altLang="en-US" dirty="0" smtClean="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排  序</a:t>
            </a:r>
            <a:r>
              <a:rPr lang="zh-CN" altLang="en-US" dirty="0" smtClean="0">
                <a:ln w="11430"/>
                <a:solidFill>
                  <a:srgbClr val="FF0000"/>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 </a:t>
            </a:r>
            <a:endParaRPr lang="zh-CN" altLang="en-US" dirty="0">
              <a:ln w="11430"/>
              <a:solidFill>
                <a:srgbClr val="FF0000"/>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1285852" y="357166"/>
            <a:ext cx="4035423"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9.2.1  </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直接插入排序</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028" name="Text Box 3"/>
          <p:cNvSpPr txBox="1">
            <a:spLocks noChangeArrowheads="1"/>
          </p:cNvSpPr>
          <p:nvPr/>
        </p:nvSpPr>
        <p:spPr bwMode="auto">
          <a:xfrm>
            <a:off x="1214414" y="1071546"/>
            <a:ext cx="7358114" cy="1015663"/>
          </a:xfrm>
          <a:prstGeom prst="rect">
            <a:avLst/>
          </a:prstGeom>
          <a:noFill/>
          <a:ln w="9525">
            <a:noFill/>
            <a:miter lim="800000"/>
          </a:ln>
        </p:spPr>
        <p:txBody>
          <a:bodyPr wrap="square">
            <a:spAutoFit/>
          </a:bodyPr>
          <a:lstStyle/>
          <a:p>
            <a:pPr>
              <a:lnSpc>
                <a:spcPct val="150000"/>
              </a:lnSpc>
            </a:pPr>
            <a:r>
              <a:rPr lang="zh-CN" altLang="en-US" sz="2000" dirty="0">
                <a:solidFill>
                  <a:srgbClr val="0000FF"/>
                </a:solidFill>
                <a:latin typeface="楷体" panose="02010609060101010101" pitchFamily="49" charset="-122"/>
                <a:ea typeface="楷体" panose="02010609060101010101" pitchFamily="49" charset="-122"/>
              </a:rPr>
              <a:t>　　</a:t>
            </a:r>
            <a:r>
              <a:rPr lang="zh-CN" altLang="en-US" sz="2000" dirty="0">
                <a:solidFill>
                  <a:schemeClr val="tx1"/>
                </a:solidFill>
                <a:latin typeface="楷体" panose="02010609060101010101" pitchFamily="49" charset="-122"/>
                <a:ea typeface="楷体" panose="02010609060101010101" pitchFamily="49" charset="-122"/>
              </a:rPr>
              <a:t>直接插入排序是一种最简单的排序方法，其过程是依次将每个记录插入到一个有序的序列中去</a:t>
            </a:r>
            <a:r>
              <a:rPr lang="zh-CN" altLang="en-US" sz="2000" dirty="0" smtClean="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　</a:t>
            </a:r>
            <a:r>
              <a:rPr lang="zh-CN" altLang="en-US" sz="2000" dirty="0">
                <a:solidFill>
                  <a:srgbClr val="0000FF"/>
                </a:solidFill>
                <a:latin typeface="楷体" panose="02010609060101010101" pitchFamily="49" charset="-122"/>
                <a:ea typeface="楷体" panose="02010609060101010101" pitchFamily="49" charset="-122"/>
              </a:rPr>
              <a:t>　</a:t>
            </a:r>
            <a:endParaRPr lang="zh-CN" altLang="en-US" sz="2000" dirty="0">
              <a:solidFill>
                <a:srgbClr val="0000FF"/>
              </a:solidFill>
              <a:latin typeface="楷体" panose="02010609060101010101" pitchFamily="49" charset="-122"/>
              <a:ea typeface="楷体" panose="02010609060101010101" pitchFamily="49" charset="-122"/>
            </a:endParaRPr>
          </a:p>
        </p:txBody>
      </p:sp>
      <p:sp>
        <p:nvSpPr>
          <p:cNvPr id="1029" name="Rectangle 5"/>
          <p:cNvSpPr>
            <a:spLocks noChangeArrowheads="1"/>
          </p:cNvSpPr>
          <p:nvPr/>
        </p:nvSpPr>
        <p:spPr bwMode="auto">
          <a:xfrm>
            <a:off x="0" y="2557463"/>
            <a:ext cx="9144000" cy="0"/>
          </a:xfrm>
          <a:prstGeom prst="rect">
            <a:avLst/>
          </a:prstGeom>
          <a:noFill/>
          <a:ln w="9525">
            <a:noFill/>
            <a:miter lim="800000"/>
          </a:ln>
        </p:spPr>
        <p:txBody>
          <a:bodyPr wrap="none" anchor="ctr">
            <a:spAutoFit/>
          </a:bodyPr>
          <a:lstStyle/>
          <a:p>
            <a:endParaRPr lang="zh-CN" altLang="en-US"/>
          </a:p>
        </p:txBody>
      </p:sp>
      <p:sp>
        <p:nvSpPr>
          <p:cNvPr id="14" name="Text Box 6"/>
          <p:cNvSpPr txBox="1">
            <a:spLocks noChangeArrowheads="1"/>
          </p:cNvSpPr>
          <p:nvPr/>
        </p:nvSpPr>
        <p:spPr bwMode="auto">
          <a:xfrm>
            <a:off x="2528912" y="2230930"/>
            <a:ext cx="1150937" cy="369332"/>
          </a:xfrm>
          <a:prstGeom prst="rect">
            <a:avLst/>
          </a:prstGeom>
          <a:noFill/>
          <a:ln w="9525">
            <a:noFill/>
            <a:miter lim="800000"/>
          </a:ln>
          <a:effectLst/>
        </p:spPr>
        <p:txBody>
          <a:bodyPr>
            <a:spAutoFit/>
          </a:bodyPr>
          <a:lstStyle/>
          <a:p>
            <a:pPr algn="l">
              <a:spcBef>
                <a:spcPct val="50000"/>
              </a:spcBef>
            </a:pPr>
            <a:r>
              <a:rPr lang="zh-CN" altLang="en-US" sz="1800" dirty="0">
                <a:solidFill>
                  <a:schemeClr val="tx1"/>
                </a:solidFill>
                <a:latin typeface="仿宋" panose="02010609060101010101" pitchFamily="49" charset="-122"/>
                <a:ea typeface="仿宋" panose="02010609060101010101" pitchFamily="49" charset="-122"/>
                <a:cs typeface="Consolas" panose="020B0609020204030204" pitchFamily="49" charset="0"/>
              </a:rPr>
              <a:t>有序区</a:t>
            </a:r>
            <a:endParaRPr lang="zh-CN" altLang="en-US" sz="1800" dirty="0">
              <a:solidFill>
                <a:schemeClr val="tx1"/>
              </a:solidFill>
              <a:latin typeface="仿宋" panose="02010609060101010101" pitchFamily="49" charset="-122"/>
              <a:ea typeface="仿宋" panose="02010609060101010101" pitchFamily="49" charset="-122"/>
              <a:cs typeface="Consolas" panose="020B0609020204030204" pitchFamily="49" charset="0"/>
            </a:endParaRPr>
          </a:p>
        </p:txBody>
      </p:sp>
      <p:sp>
        <p:nvSpPr>
          <p:cNvPr id="15" name="Rectangle 7"/>
          <p:cNvSpPr>
            <a:spLocks noChangeArrowheads="1"/>
          </p:cNvSpPr>
          <p:nvPr/>
        </p:nvSpPr>
        <p:spPr bwMode="auto">
          <a:xfrm>
            <a:off x="1520849" y="2692965"/>
            <a:ext cx="3095625" cy="503237"/>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1800" i="1" dirty="0">
                <a:solidFill>
                  <a:srgbClr val="1000E4"/>
                </a:solidFill>
                <a:latin typeface="Consolas" panose="020B0609020204030204" pitchFamily="49" charset="0"/>
                <a:ea typeface="楷体" panose="02010609060101010101" pitchFamily="49" charset="-122"/>
                <a:cs typeface="Consolas" panose="020B0609020204030204" pitchFamily="49" charset="0"/>
              </a:rPr>
              <a:t>R</a:t>
            </a:r>
            <a:r>
              <a:rPr lang="en-US" altLang="zh-CN" sz="1800" dirty="0">
                <a:solidFill>
                  <a:srgbClr val="1000E4"/>
                </a:solidFill>
                <a:latin typeface="Consolas" panose="020B0609020204030204" pitchFamily="49" charset="0"/>
                <a:ea typeface="楷体" panose="02010609060101010101" pitchFamily="49" charset="-122"/>
                <a:cs typeface="Consolas" panose="020B0609020204030204" pitchFamily="49" charset="0"/>
              </a:rPr>
              <a:t>[0]    </a:t>
            </a:r>
            <a:r>
              <a:rPr lang="en-US" altLang="zh-CN" sz="1800" dirty="0" smtClean="0">
                <a:solidFill>
                  <a:srgbClr val="1000E4"/>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1000E4"/>
                </a:solidFill>
                <a:latin typeface="Consolas" panose="020B0609020204030204" pitchFamily="49" charset="0"/>
                <a:ea typeface="楷体" panose="02010609060101010101" pitchFamily="49" charset="-122"/>
                <a:cs typeface="Consolas" panose="020B0609020204030204" pitchFamily="49" charset="0"/>
              </a:rPr>
              <a:t>……   </a:t>
            </a:r>
            <a:r>
              <a:rPr lang="en-US" altLang="zh-CN" sz="1800" i="1" smtClean="0">
                <a:solidFill>
                  <a:srgbClr val="1000E4"/>
                </a:solidFill>
                <a:latin typeface="Consolas" panose="020B0609020204030204" pitchFamily="49" charset="0"/>
                <a:ea typeface="楷体" panose="02010609060101010101" pitchFamily="49" charset="-122"/>
                <a:cs typeface="Consolas" panose="020B0609020204030204" pitchFamily="49" charset="0"/>
              </a:rPr>
              <a:t>R</a:t>
            </a:r>
            <a:r>
              <a:rPr lang="en-US" altLang="zh-CN" sz="1800" smtClean="0">
                <a:solidFill>
                  <a:srgbClr val="1000E4"/>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1000E4"/>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1000E4"/>
                </a:solidFill>
                <a:latin typeface="Consolas" panose="020B0609020204030204" pitchFamily="49" charset="0"/>
                <a:ea typeface="+mj-ea"/>
                <a:cs typeface="Consolas" panose="020B0609020204030204" pitchFamily="49" charset="0"/>
              </a:rPr>
              <a:t>-</a:t>
            </a:r>
            <a:r>
              <a:rPr lang="en-US" altLang="zh-CN" sz="1800" smtClean="0">
                <a:solidFill>
                  <a:srgbClr val="1000E4"/>
                </a:solidFill>
                <a:latin typeface="Consolas" panose="020B0609020204030204" pitchFamily="49" charset="0"/>
                <a:ea typeface="楷体" panose="02010609060101010101" pitchFamily="49" charset="-122"/>
                <a:cs typeface="Consolas" panose="020B0609020204030204" pitchFamily="49" charset="0"/>
              </a:rPr>
              <a:t>1</a:t>
            </a:r>
            <a:r>
              <a:rPr lang="en-US" altLang="zh-CN" sz="1800" dirty="0">
                <a:solidFill>
                  <a:srgbClr val="1000E4"/>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1000E4"/>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Text Box 8"/>
          <p:cNvSpPr txBox="1">
            <a:spLocks noChangeArrowheads="1"/>
          </p:cNvSpPr>
          <p:nvPr/>
        </p:nvSpPr>
        <p:spPr bwMode="auto">
          <a:xfrm>
            <a:off x="5553099" y="2230930"/>
            <a:ext cx="1150938" cy="369332"/>
          </a:xfrm>
          <a:prstGeom prst="rect">
            <a:avLst/>
          </a:prstGeom>
          <a:noFill/>
          <a:ln w="9525">
            <a:noFill/>
            <a:miter lim="800000"/>
          </a:ln>
          <a:effectLst/>
        </p:spPr>
        <p:txBody>
          <a:bodyPr>
            <a:spAutoFit/>
          </a:bodyPr>
          <a:lstStyle/>
          <a:p>
            <a:pPr algn="l">
              <a:spcBef>
                <a:spcPct val="50000"/>
              </a:spcBef>
            </a:pPr>
            <a:r>
              <a:rPr lang="zh-CN" altLang="en-US" sz="1800" dirty="0">
                <a:solidFill>
                  <a:schemeClr val="tx1"/>
                </a:solidFill>
                <a:latin typeface="仿宋" panose="02010609060101010101" pitchFamily="49" charset="-122"/>
                <a:ea typeface="仿宋" panose="02010609060101010101" pitchFamily="49" charset="-122"/>
                <a:cs typeface="Consolas" panose="020B0609020204030204" pitchFamily="49" charset="0"/>
              </a:rPr>
              <a:t>无序区</a:t>
            </a:r>
            <a:endParaRPr lang="zh-CN" altLang="en-US" sz="1800" dirty="0">
              <a:solidFill>
                <a:schemeClr val="tx1"/>
              </a:solidFill>
              <a:latin typeface="仿宋" panose="02010609060101010101" pitchFamily="49" charset="-122"/>
              <a:ea typeface="仿宋" panose="02010609060101010101" pitchFamily="49" charset="-122"/>
              <a:cs typeface="Consolas" panose="020B0609020204030204" pitchFamily="49" charset="0"/>
            </a:endParaRPr>
          </a:p>
        </p:txBody>
      </p:sp>
      <p:sp>
        <p:nvSpPr>
          <p:cNvPr id="17" name="Rectangle 9"/>
          <p:cNvSpPr>
            <a:spLocks noChangeArrowheads="1"/>
          </p:cNvSpPr>
          <p:nvPr/>
        </p:nvSpPr>
        <p:spPr bwMode="auto">
          <a:xfrm>
            <a:off x="4832374" y="2692965"/>
            <a:ext cx="3168650" cy="503237"/>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sz="1800" i="1" dirty="0">
                <a:solidFill>
                  <a:srgbClr val="FF0000"/>
                </a:solidFill>
                <a:latin typeface="Consolas" panose="020B0609020204030204" pitchFamily="49" charset="0"/>
                <a:ea typeface="楷体" panose="02010609060101010101" pitchFamily="49" charset="-122"/>
                <a:cs typeface="Consolas" panose="020B0609020204030204" pitchFamily="49" charset="0"/>
              </a:rPr>
              <a:t>R</a:t>
            </a:r>
            <a:r>
              <a:rPr lang="en-US" altLang="zh-CN" sz="18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1000E4"/>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1000E4"/>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1000E4"/>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1000E4"/>
                </a:solidFill>
                <a:latin typeface="Consolas" panose="020B0609020204030204" pitchFamily="49" charset="0"/>
                <a:ea typeface="楷体" panose="02010609060101010101" pitchFamily="49" charset="-122"/>
                <a:cs typeface="Consolas" panose="020B0609020204030204" pitchFamily="49" charset="0"/>
              </a:rPr>
              <a:t>   </a:t>
            </a:r>
            <a:r>
              <a:rPr lang="en-US" altLang="zh-CN" sz="1800" i="1" dirty="0">
                <a:solidFill>
                  <a:srgbClr val="1000E4"/>
                </a:solidFill>
                <a:latin typeface="Consolas" panose="020B0609020204030204" pitchFamily="49" charset="0"/>
                <a:ea typeface="楷体" panose="02010609060101010101" pitchFamily="49" charset="-122"/>
                <a:cs typeface="Consolas" panose="020B0609020204030204" pitchFamily="49" charset="0"/>
              </a:rPr>
              <a:t>R</a:t>
            </a:r>
            <a:r>
              <a:rPr lang="en-US" altLang="zh-CN" sz="1800" dirty="0">
                <a:solidFill>
                  <a:srgbClr val="1000E4"/>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1000E4"/>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1000E4"/>
                </a:solidFill>
                <a:latin typeface="Consolas" panose="020B0609020204030204" pitchFamily="49" charset="0"/>
                <a:ea typeface="+mj-ea"/>
                <a:cs typeface="Consolas" panose="020B0609020204030204" pitchFamily="49" charset="0"/>
              </a:rPr>
              <a:t>-</a:t>
            </a:r>
            <a:r>
              <a:rPr lang="en-US" altLang="zh-CN" sz="1800" dirty="0">
                <a:solidFill>
                  <a:srgbClr val="1000E4"/>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dirty="0">
              <a:solidFill>
                <a:srgbClr val="1000E4"/>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8" name="组合 17"/>
          <p:cNvGrpSpPr/>
          <p:nvPr/>
        </p:nvGrpSpPr>
        <p:grpSpPr>
          <a:xfrm>
            <a:off x="1520849" y="4421752"/>
            <a:ext cx="6408738" cy="936074"/>
            <a:chOff x="971550" y="3505200"/>
            <a:chExt cx="6408738" cy="936074"/>
          </a:xfrm>
        </p:grpSpPr>
        <p:sp>
          <p:nvSpPr>
            <p:cNvPr id="19" name="Text Box 12"/>
            <p:cNvSpPr txBox="1">
              <a:spLocks noChangeArrowheads="1"/>
            </p:cNvSpPr>
            <p:nvPr/>
          </p:nvSpPr>
          <p:spPr bwMode="auto">
            <a:xfrm>
              <a:off x="1979613" y="4071942"/>
              <a:ext cx="1150938" cy="369332"/>
            </a:xfrm>
            <a:prstGeom prst="rect">
              <a:avLst/>
            </a:prstGeom>
            <a:noFill/>
            <a:ln w="9525">
              <a:noFill/>
              <a:miter lim="800000"/>
            </a:ln>
            <a:effectLst/>
          </p:spPr>
          <p:txBody>
            <a:bodyPr>
              <a:spAutoFit/>
            </a:bodyPr>
            <a:lstStyle/>
            <a:p>
              <a:pPr algn="l">
                <a:spcBef>
                  <a:spcPct val="50000"/>
                </a:spcBef>
              </a:pPr>
              <a:r>
                <a:rPr lang="zh-CN" altLang="en-US" sz="1800" dirty="0">
                  <a:solidFill>
                    <a:schemeClr val="tx1"/>
                  </a:solidFill>
                  <a:latin typeface="仿宋" panose="02010609060101010101" pitchFamily="49" charset="-122"/>
                  <a:ea typeface="仿宋" panose="02010609060101010101" pitchFamily="49" charset="-122"/>
                  <a:cs typeface="Consolas" panose="020B0609020204030204" pitchFamily="49" charset="0"/>
                </a:rPr>
                <a:t>有序区</a:t>
              </a:r>
              <a:endParaRPr lang="zh-CN" altLang="en-US" sz="1800" dirty="0">
                <a:solidFill>
                  <a:schemeClr val="tx1"/>
                </a:solidFill>
                <a:latin typeface="仿宋" panose="02010609060101010101" pitchFamily="49" charset="-122"/>
                <a:ea typeface="仿宋" panose="02010609060101010101" pitchFamily="49" charset="-122"/>
                <a:cs typeface="Consolas" panose="020B0609020204030204" pitchFamily="49" charset="0"/>
              </a:endParaRPr>
            </a:p>
          </p:txBody>
        </p:sp>
        <p:sp>
          <p:nvSpPr>
            <p:cNvPr id="20" name="Rectangle 13"/>
            <p:cNvSpPr>
              <a:spLocks noChangeArrowheads="1"/>
            </p:cNvSpPr>
            <p:nvPr/>
          </p:nvSpPr>
          <p:spPr bwMode="auto">
            <a:xfrm>
              <a:off x="971550" y="3505200"/>
              <a:ext cx="3671888" cy="503238"/>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1800" i="1" dirty="0">
                  <a:solidFill>
                    <a:srgbClr val="1000E4"/>
                  </a:solidFill>
                  <a:latin typeface="Consolas" panose="020B0609020204030204" pitchFamily="49" charset="0"/>
                  <a:ea typeface="楷体" panose="02010609060101010101" pitchFamily="49" charset="-122"/>
                  <a:cs typeface="Consolas" panose="020B0609020204030204" pitchFamily="49" charset="0"/>
                </a:rPr>
                <a:t>R</a:t>
              </a:r>
              <a:r>
                <a:rPr lang="en-US" altLang="zh-CN" sz="1800" dirty="0">
                  <a:solidFill>
                    <a:srgbClr val="1000E4"/>
                  </a:solidFill>
                  <a:latin typeface="Consolas" panose="020B0609020204030204" pitchFamily="49" charset="0"/>
                  <a:ea typeface="楷体" panose="02010609060101010101" pitchFamily="49" charset="-122"/>
                  <a:cs typeface="Consolas" panose="020B0609020204030204" pitchFamily="49" charset="0"/>
                </a:rPr>
                <a:t>[0]    </a:t>
              </a:r>
              <a:r>
                <a:rPr lang="en-US" altLang="zh-CN" sz="1800">
                  <a:solidFill>
                    <a:srgbClr val="1000E4"/>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1000E4"/>
                  </a:solidFill>
                  <a:latin typeface="Consolas" panose="020B0609020204030204" pitchFamily="49" charset="0"/>
                  <a:ea typeface="楷体" panose="02010609060101010101" pitchFamily="49" charset="-122"/>
                  <a:cs typeface="Consolas" panose="020B0609020204030204" pitchFamily="49" charset="0"/>
                </a:rPr>
                <a:t> </a:t>
              </a:r>
              <a:r>
                <a:rPr lang="en-US" altLang="zh-CN" sz="1800" i="1" dirty="0" smtClean="0">
                  <a:solidFill>
                    <a:srgbClr val="1000E4"/>
                  </a:solidFill>
                  <a:latin typeface="Consolas" panose="020B0609020204030204" pitchFamily="49" charset="0"/>
                  <a:ea typeface="楷体" panose="02010609060101010101" pitchFamily="49" charset="-122"/>
                  <a:cs typeface="Consolas" panose="020B0609020204030204" pitchFamily="49" charset="0"/>
                </a:rPr>
                <a:t>R</a:t>
              </a:r>
              <a:r>
                <a:rPr lang="en-US" altLang="zh-CN" sz="1800" dirty="0" smtClean="0">
                  <a:solidFill>
                    <a:srgbClr val="1000E4"/>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err="1" smtClean="0">
                  <a:solidFill>
                    <a:srgbClr val="1000E4"/>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smtClean="0">
                  <a:solidFill>
                    <a:srgbClr val="1000E4"/>
                  </a:solidFill>
                  <a:latin typeface="Consolas" panose="020B0609020204030204" pitchFamily="49" charset="0"/>
                  <a:ea typeface="+mj-ea"/>
                  <a:cs typeface="Consolas" panose="020B0609020204030204" pitchFamily="49" charset="0"/>
                </a:rPr>
                <a:t>-</a:t>
              </a:r>
              <a:r>
                <a:rPr lang="en-US" altLang="zh-CN" sz="1800" dirty="0" smtClean="0">
                  <a:solidFill>
                    <a:srgbClr val="1000E4"/>
                  </a:solidFill>
                  <a:latin typeface="Consolas" panose="020B0609020204030204" pitchFamily="49" charset="0"/>
                  <a:ea typeface="楷体" panose="02010609060101010101" pitchFamily="49" charset="-122"/>
                  <a:cs typeface="Consolas" panose="020B0609020204030204" pitchFamily="49" charset="0"/>
                </a:rPr>
                <a:t>1</a:t>
              </a:r>
              <a:r>
                <a:rPr lang="en-US" altLang="zh-CN" sz="1800">
                  <a:solidFill>
                    <a:srgbClr val="1000E4"/>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1000E4"/>
                  </a:solidFill>
                  <a:latin typeface="Consolas" panose="020B0609020204030204" pitchFamily="49" charset="0"/>
                  <a:ea typeface="楷体" panose="02010609060101010101" pitchFamily="49" charset="-122"/>
                  <a:cs typeface="Consolas" panose="020B0609020204030204" pitchFamily="49" charset="0"/>
                </a:rPr>
                <a:t> </a:t>
              </a:r>
              <a:r>
                <a:rPr lang="en-US" altLang="zh-CN" sz="1800" i="1" dirty="0">
                  <a:solidFill>
                    <a:srgbClr val="FF0000"/>
                  </a:solidFill>
                  <a:latin typeface="Consolas" panose="020B0609020204030204" pitchFamily="49" charset="0"/>
                  <a:ea typeface="楷体" panose="02010609060101010101" pitchFamily="49" charset="-122"/>
                  <a:cs typeface="Consolas" panose="020B0609020204030204" pitchFamily="49" charset="0"/>
                </a:rPr>
                <a:t>R</a:t>
              </a:r>
              <a:r>
                <a:rPr lang="en-US" altLang="zh-CN" sz="18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21" name="Text Box 14"/>
            <p:cNvSpPr txBox="1">
              <a:spLocks noChangeArrowheads="1"/>
            </p:cNvSpPr>
            <p:nvPr/>
          </p:nvSpPr>
          <p:spPr bwMode="auto">
            <a:xfrm>
              <a:off x="5003800" y="4071942"/>
              <a:ext cx="1150938" cy="369332"/>
            </a:xfrm>
            <a:prstGeom prst="rect">
              <a:avLst/>
            </a:prstGeom>
            <a:noFill/>
            <a:ln w="9525">
              <a:noFill/>
              <a:miter lim="800000"/>
            </a:ln>
            <a:effectLst/>
          </p:spPr>
          <p:txBody>
            <a:bodyPr>
              <a:spAutoFit/>
            </a:bodyPr>
            <a:lstStyle/>
            <a:p>
              <a:pPr algn="l">
                <a:spcBef>
                  <a:spcPct val="50000"/>
                </a:spcBef>
              </a:pPr>
              <a:r>
                <a:rPr lang="zh-CN" altLang="en-US" sz="1800" dirty="0">
                  <a:solidFill>
                    <a:schemeClr val="tx1"/>
                  </a:solidFill>
                  <a:latin typeface="仿宋" panose="02010609060101010101" pitchFamily="49" charset="-122"/>
                  <a:ea typeface="仿宋" panose="02010609060101010101" pitchFamily="49" charset="-122"/>
                  <a:cs typeface="Consolas" panose="020B0609020204030204" pitchFamily="49" charset="0"/>
                </a:rPr>
                <a:t>无序区</a:t>
              </a:r>
              <a:endParaRPr lang="zh-CN" altLang="en-US" sz="1800" dirty="0">
                <a:solidFill>
                  <a:schemeClr val="tx1"/>
                </a:solidFill>
                <a:latin typeface="仿宋" panose="02010609060101010101" pitchFamily="49" charset="-122"/>
                <a:ea typeface="仿宋" panose="02010609060101010101" pitchFamily="49" charset="-122"/>
                <a:cs typeface="Consolas" panose="020B0609020204030204" pitchFamily="49" charset="0"/>
              </a:endParaRPr>
            </a:p>
          </p:txBody>
        </p:sp>
        <p:sp>
          <p:nvSpPr>
            <p:cNvPr id="22" name="Rectangle 15"/>
            <p:cNvSpPr>
              <a:spLocks noChangeArrowheads="1"/>
            </p:cNvSpPr>
            <p:nvPr/>
          </p:nvSpPr>
          <p:spPr bwMode="auto">
            <a:xfrm>
              <a:off x="4787900" y="3505200"/>
              <a:ext cx="2592388" cy="503238"/>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sz="1800" i="1" dirty="0">
                  <a:solidFill>
                    <a:srgbClr val="1000E4"/>
                  </a:solidFill>
                  <a:latin typeface="Consolas" panose="020B0609020204030204" pitchFamily="49" charset="0"/>
                  <a:ea typeface="楷体" panose="02010609060101010101" pitchFamily="49" charset="-122"/>
                  <a:cs typeface="Consolas" panose="020B0609020204030204" pitchFamily="49" charset="0"/>
                </a:rPr>
                <a:t>R</a:t>
              </a:r>
              <a:r>
                <a:rPr lang="en-US" altLang="zh-CN" sz="1800" dirty="0">
                  <a:solidFill>
                    <a:srgbClr val="1000E4"/>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err="1">
                  <a:solidFill>
                    <a:srgbClr val="1000E4"/>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err="1">
                  <a:solidFill>
                    <a:srgbClr val="1000E4"/>
                  </a:solidFill>
                  <a:latin typeface="Consolas" panose="020B0609020204030204" pitchFamily="49" charset="0"/>
                  <a:ea typeface="楷体" panose="02010609060101010101" pitchFamily="49" charset="-122"/>
                  <a:cs typeface="Consolas" panose="020B0609020204030204" pitchFamily="49" charset="0"/>
                </a:rPr>
                <a:t>+1</a:t>
              </a:r>
              <a:r>
                <a:rPr lang="en-US" altLang="zh-CN" sz="1800">
                  <a:solidFill>
                    <a:srgbClr val="1000E4"/>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1000E4"/>
                  </a:solidFill>
                  <a:latin typeface="Consolas" panose="020B0609020204030204" pitchFamily="49" charset="0"/>
                  <a:ea typeface="楷体" panose="02010609060101010101" pitchFamily="49" charset="-122"/>
                  <a:cs typeface="Consolas" panose="020B0609020204030204" pitchFamily="49" charset="0"/>
                </a:rPr>
                <a:t> ……   </a:t>
              </a:r>
              <a:r>
                <a:rPr lang="en-US" altLang="zh-CN" sz="1800" i="1" smtClean="0">
                  <a:solidFill>
                    <a:srgbClr val="1000E4"/>
                  </a:solidFill>
                  <a:latin typeface="Consolas" panose="020B0609020204030204" pitchFamily="49" charset="0"/>
                  <a:ea typeface="楷体" panose="02010609060101010101" pitchFamily="49" charset="-122"/>
                  <a:cs typeface="Consolas" panose="020B0609020204030204" pitchFamily="49" charset="0"/>
                </a:rPr>
                <a:t>R</a:t>
              </a:r>
              <a:r>
                <a:rPr lang="en-US" altLang="zh-CN" sz="1800" smtClean="0">
                  <a:solidFill>
                    <a:srgbClr val="1000E4"/>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1000E4"/>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1000E4"/>
                  </a:solidFill>
                  <a:latin typeface="Consolas" panose="020B0609020204030204" pitchFamily="49" charset="0"/>
                  <a:ea typeface="+mj-ea"/>
                  <a:cs typeface="Consolas" panose="020B0609020204030204" pitchFamily="49" charset="0"/>
                </a:rPr>
                <a:t>-</a:t>
              </a:r>
              <a:r>
                <a:rPr lang="en-US" altLang="zh-CN" sz="1800" smtClean="0">
                  <a:solidFill>
                    <a:srgbClr val="1000E4"/>
                  </a:solidFill>
                  <a:latin typeface="Consolas" panose="020B0609020204030204" pitchFamily="49" charset="0"/>
                  <a:ea typeface="楷体" panose="02010609060101010101" pitchFamily="49" charset="-122"/>
                  <a:cs typeface="Consolas" panose="020B0609020204030204" pitchFamily="49" charset="0"/>
                </a:rPr>
                <a:t>1</a:t>
              </a:r>
              <a:r>
                <a:rPr lang="en-US" altLang="zh-CN" sz="1800" dirty="0">
                  <a:solidFill>
                    <a:srgbClr val="1000E4"/>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1000E4"/>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23" name="Group 20"/>
          <p:cNvGrpSpPr/>
          <p:nvPr/>
        </p:nvGrpSpPr>
        <p:grpSpPr bwMode="auto">
          <a:xfrm>
            <a:off x="4256112" y="3340665"/>
            <a:ext cx="2808287" cy="792162"/>
            <a:chOff x="2335" y="1527"/>
            <a:chExt cx="1769" cy="499"/>
          </a:xfrm>
        </p:grpSpPr>
        <p:sp>
          <p:nvSpPr>
            <p:cNvPr id="24" name="AutoShape 10"/>
            <p:cNvSpPr>
              <a:spLocks noChangeArrowheads="1"/>
            </p:cNvSpPr>
            <p:nvPr/>
          </p:nvSpPr>
          <p:spPr bwMode="auto">
            <a:xfrm rot="5400000">
              <a:off x="2539" y="1323"/>
              <a:ext cx="91" cy="499"/>
            </a:xfrm>
            <a:prstGeom prst="curvedLeftArrow">
              <a:avLst>
                <a:gd name="adj1" fmla="val 109670"/>
                <a:gd name="adj2" fmla="val 219341"/>
                <a:gd name="adj3" fmla="val 33333"/>
              </a:avLst>
            </a:prstGeom>
            <a:solidFill>
              <a:schemeClr val="accent1"/>
            </a:solidFill>
            <a:ln w="9525">
              <a:solidFill>
                <a:schemeClr val="tx1"/>
              </a:solidFill>
              <a:miter lim="800000"/>
            </a:ln>
            <a:effectLst/>
          </p:spPr>
          <p:txBody>
            <a:bodyPr wrap="none" anchor="ctr"/>
            <a:lstStyle/>
            <a:p>
              <a:endParaRPr lang="zh-CN" altLang="en-US" sz="180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sp>
          <p:nvSpPr>
            <p:cNvPr id="25" name="AutoShape 11"/>
            <p:cNvSpPr>
              <a:spLocks noChangeArrowheads="1"/>
            </p:cNvSpPr>
            <p:nvPr/>
          </p:nvSpPr>
          <p:spPr bwMode="auto">
            <a:xfrm>
              <a:off x="2517" y="1709"/>
              <a:ext cx="226" cy="317"/>
            </a:xfrm>
            <a:prstGeom prst="downArrow">
              <a:avLst>
                <a:gd name="adj1" fmla="val 50000"/>
                <a:gd name="adj2" fmla="val 35066"/>
              </a:avLst>
            </a:prstGeom>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sz="180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sp>
          <p:nvSpPr>
            <p:cNvPr id="26" name="Text Box 17"/>
            <p:cNvSpPr txBox="1">
              <a:spLocks noChangeArrowheads="1"/>
            </p:cNvSpPr>
            <p:nvPr/>
          </p:nvSpPr>
          <p:spPr bwMode="auto">
            <a:xfrm>
              <a:off x="2925" y="1709"/>
              <a:ext cx="1179" cy="233"/>
            </a:xfrm>
            <a:prstGeom prst="rect">
              <a:avLst/>
            </a:prstGeom>
            <a:noFill/>
            <a:ln w="9525">
              <a:noFill/>
              <a:miter lim="800000"/>
            </a:ln>
            <a:effectLst/>
          </p:spPr>
          <p:txBody>
            <a:bodyPr>
              <a:spAutoFit/>
            </a:bodyPr>
            <a:lstStyle/>
            <a:p>
              <a:pPr algn="l">
                <a:spcBef>
                  <a:spcPct val="50000"/>
                </a:spcBef>
              </a:pPr>
              <a:r>
                <a:rPr lang="zh-CN" altLang="en-US" sz="1800" dirty="0">
                  <a:solidFill>
                    <a:schemeClr val="tx1"/>
                  </a:solidFill>
                  <a:latin typeface="仿宋" panose="02010609060101010101" pitchFamily="49" charset="-122"/>
                  <a:ea typeface="仿宋" panose="02010609060101010101" pitchFamily="49" charset="-122"/>
                  <a:cs typeface="Consolas" panose="020B0609020204030204" pitchFamily="49" charset="0"/>
                </a:rPr>
                <a:t>一趟排序</a:t>
              </a:r>
              <a:endParaRPr lang="zh-CN" altLang="en-US" sz="1800" dirty="0">
                <a:solidFill>
                  <a:schemeClr val="tx1"/>
                </a:solidFill>
                <a:latin typeface="仿宋" panose="02010609060101010101" pitchFamily="49" charset="-122"/>
                <a:ea typeface="仿宋" panose="02010609060101010101" pitchFamily="49" charset="-122"/>
                <a:cs typeface="Consolas" panose="020B0609020204030204" pitchFamily="49" charset="0"/>
              </a:endParaRPr>
            </a:p>
          </p:txBody>
        </p:sp>
      </p:grpSp>
      <p:sp>
        <p:nvSpPr>
          <p:cNvPr id="27" name="Text Box 18"/>
          <p:cNvSpPr txBox="1">
            <a:spLocks noChangeArrowheads="1"/>
          </p:cNvSpPr>
          <p:nvPr/>
        </p:nvSpPr>
        <p:spPr bwMode="auto">
          <a:xfrm>
            <a:off x="2168549" y="5773800"/>
            <a:ext cx="4968875" cy="861774"/>
          </a:xfrm>
          <a:prstGeom prst="rect">
            <a:avLst/>
          </a:prstGeom>
          <a:noFill/>
          <a:ln w="9525">
            <a:noFill/>
            <a:miter lim="800000"/>
          </a:ln>
          <a:effectLst/>
        </p:spPr>
        <p:txBody>
          <a:bodyPr>
            <a:spAutoFit/>
          </a:bodyPr>
          <a:lstStyle/>
          <a:p>
            <a:pPr marL="457200" indent="-457200" algn="l">
              <a:spcBef>
                <a:spcPct val="50000"/>
              </a:spcBef>
              <a:buBlip>
                <a:blip r:embed="rId1"/>
              </a:buBlip>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初始</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时，有序</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区只有一个元素</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R</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[0]</a:t>
            </a:r>
            <a:endPar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spcBef>
                <a:spcPct val="50000"/>
              </a:spcBef>
              <a:buBlip>
                <a:blip r:embed="rId1"/>
              </a:buBlip>
            </a:pP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smtClean="0">
                <a:solidFill>
                  <a:schemeClr val="tx1"/>
                </a:solidFill>
                <a:latin typeface="Consolas" panose="020B0609020204030204" pitchFamily="49" charset="0"/>
                <a:ea typeface="+mn-ea"/>
                <a:cs typeface="Consolas" panose="020B0609020204030204" pitchFamily="49" charset="0"/>
              </a:rPr>
              <a:t>-</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，共</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经过</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chemeClr val="tx1"/>
                </a:solidFill>
                <a:latin typeface="Consolas" panose="020B0609020204030204" pitchFamily="49" charset="0"/>
                <a:ea typeface="+mn-ea"/>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趟排序</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8" name="TextBox 27"/>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181106" y="71414"/>
            <a:ext cx="7820050" cy="1246495"/>
          </a:xfrm>
          <a:prstGeom prst="rect">
            <a:avLst/>
          </a:prstGeom>
          <a:noFill/>
          <a:ln w="9525">
            <a:noFill/>
            <a:miter lim="800000"/>
          </a:ln>
        </p:spPr>
        <p:txBody>
          <a:bodyPr wrap="square">
            <a:spAutoFit/>
          </a:bodyPr>
          <a:lstStyle/>
          <a:p>
            <a:pPr>
              <a:lnSpc>
                <a:spcPts val="3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9.1】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已知有</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10</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个待排序的记录，它们的关键字序列</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(75,87,68,92,88,61,77,96</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80,72)</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给出用直接插入排序法进行排序的过程。</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7" name="表格 6"/>
          <p:cNvGraphicFramePr>
            <a:graphicFrameLocks noGrp="1"/>
          </p:cNvGraphicFramePr>
          <p:nvPr/>
        </p:nvGraphicFramePr>
        <p:xfrm>
          <a:off x="1142980" y="1537002"/>
          <a:ext cx="7929614" cy="4385408"/>
        </p:xfrm>
        <a:graphic>
          <a:graphicData uri="http://schemas.openxmlformats.org/drawingml/2006/table">
            <a:tbl>
              <a:tblPr/>
              <a:tblGrid>
                <a:gridCol w="1285879"/>
                <a:gridCol w="714380"/>
                <a:gridCol w="714380"/>
                <a:gridCol w="642942"/>
                <a:gridCol w="714380"/>
                <a:gridCol w="714380"/>
                <a:gridCol w="642942"/>
                <a:gridCol w="642942"/>
                <a:gridCol w="642942"/>
                <a:gridCol w="642942"/>
                <a:gridCol w="571505"/>
              </a:tblGrid>
              <a:tr h="165878">
                <a:tc>
                  <a:txBody>
                    <a:bodyPr/>
                    <a:lstStyle/>
                    <a:p>
                      <a:pPr algn="ctr">
                        <a:lnSpc>
                          <a:spcPct val="150000"/>
                        </a:lnSpc>
                        <a:spcAft>
                          <a:spcPts val="0"/>
                        </a:spcAft>
                      </a:pPr>
                      <a:r>
                        <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初始</a:t>
                      </a:r>
                      <a:r>
                        <a:rPr lang="zh-CN" sz="1600" b="1" kern="1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序列</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94">
                <a:tc>
                  <a:txBody>
                    <a:bodyPr/>
                    <a:lstStyle/>
                    <a:p>
                      <a:pPr algn="ctr">
                        <a:lnSpc>
                          <a:spcPct val="150000"/>
                        </a:lnSpc>
                        <a:spcAft>
                          <a:spcPts val="0"/>
                        </a:spcAft>
                      </a:pPr>
                      <a:r>
                        <a:rPr lang="en-US" sz="1600" b="1" i="1" kern="1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94">
                <a:tc>
                  <a:txBody>
                    <a:bodyPr/>
                    <a:lstStyle/>
                    <a:p>
                      <a:pPr algn="ctr">
                        <a:lnSpc>
                          <a:spcPct val="150000"/>
                        </a:lnSpc>
                        <a:spcAft>
                          <a:spcPts val="0"/>
                        </a:spcAft>
                      </a:pPr>
                      <a:r>
                        <a:rPr lang="en-US" sz="1600" b="1" i="1" kern="1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=2</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94">
                <a:tc>
                  <a:txBody>
                    <a:bodyPr/>
                    <a:lstStyle/>
                    <a:p>
                      <a:pPr algn="ctr">
                        <a:lnSpc>
                          <a:spcPct val="150000"/>
                        </a:lnSpc>
                        <a:spcAft>
                          <a:spcPts val="0"/>
                        </a:spcAft>
                      </a:pPr>
                      <a:r>
                        <a:rPr lang="en-US" sz="1600" b="1" i="1" kern="1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=3</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94">
                <a:tc>
                  <a:txBody>
                    <a:bodyPr/>
                    <a:lstStyle/>
                    <a:p>
                      <a:pPr algn="ctr">
                        <a:lnSpc>
                          <a:spcPct val="150000"/>
                        </a:lnSpc>
                        <a:spcAft>
                          <a:spcPts val="0"/>
                        </a:spcAft>
                      </a:pPr>
                      <a:r>
                        <a:rPr lang="en-US" sz="1600" b="1" i="1" kern="1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=4</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94">
                <a:tc>
                  <a:txBody>
                    <a:bodyPr/>
                    <a:lstStyle/>
                    <a:p>
                      <a:pPr algn="ctr">
                        <a:lnSpc>
                          <a:spcPct val="150000"/>
                        </a:lnSpc>
                        <a:spcAft>
                          <a:spcPts val="0"/>
                        </a:spcAft>
                      </a:pPr>
                      <a:r>
                        <a:rPr lang="en-US" sz="1600" b="1" i="1" kern="1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=5</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94">
                <a:tc>
                  <a:txBody>
                    <a:bodyPr/>
                    <a:lstStyle/>
                    <a:p>
                      <a:pPr algn="ctr">
                        <a:lnSpc>
                          <a:spcPct val="150000"/>
                        </a:lnSpc>
                        <a:spcAft>
                          <a:spcPts val="0"/>
                        </a:spcAft>
                      </a:pPr>
                      <a:r>
                        <a:rPr lang="en-US" sz="1600" b="1" i="1" kern="1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=6</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94">
                <a:tc>
                  <a:txBody>
                    <a:bodyPr/>
                    <a:lstStyle/>
                    <a:p>
                      <a:pPr algn="ctr">
                        <a:lnSpc>
                          <a:spcPct val="150000"/>
                        </a:lnSpc>
                        <a:spcAft>
                          <a:spcPts val="0"/>
                        </a:spcAft>
                      </a:pPr>
                      <a:r>
                        <a:rPr lang="en-US" sz="1600" b="1" i="1" kern="1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=7</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94">
                <a:tc>
                  <a:txBody>
                    <a:bodyPr/>
                    <a:lstStyle/>
                    <a:p>
                      <a:pPr algn="ctr">
                        <a:lnSpc>
                          <a:spcPct val="150000"/>
                        </a:lnSpc>
                        <a:spcAft>
                          <a:spcPts val="0"/>
                        </a:spcAft>
                      </a:pPr>
                      <a:r>
                        <a:rPr lang="en-US" sz="1600" b="1" i="1" kern="1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=8</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94">
                <a:tc>
                  <a:txBody>
                    <a:bodyPr/>
                    <a:lstStyle/>
                    <a:p>
                      <a:pPr algn="ctr">
                        <a:lnSpc>
                          <a:spcPct val="150000"/>
                        </a:lnSpc>
                        <a:spcAft>
                          <a:spcPts val="0"/>
                        </a:spcAft>
                      </a:pPr>
                      <a:r>
                        <a:rPr lang="en-US" sz="1600" b="1" i="1" kern="1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=9</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r>
              <a:tr h="165878">
                <a:tc>
                  <a:txBody>
                    <a:bodyPr/>
                    <a:lstStyle/>
                    <a:p>
                      <a:pPr algn="ctr">
                        <a:lnSpc>
                          <a:spcPct val="150000"/>
                        </a:lnSpc>
                        <a:spcAft>
                          <a:spcPts val="0"/>
                        </a:spcAft>
                      </a:pPr>
                      <a:r>
                        <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最终</a:t>
                      </a:r>
                      <a:r>
                        <a:rPr lang="zh-CN" sz="1600" b="1" kern="1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结果</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chemeClr val="tx1"/>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5" name="TextBox 4"/>
          <p:cNvSpPr txBox="1"/>
          <p:nvPr/>
        </p:nvSpPr>
        <p:spPr>
          <a:xfrm>
            <a:off x="2428860" y="6215082"/>
            <a:ext cx="4786346" cy="400110"/>
          </a:xfrm>
          <a:prstGeom prst="rect">
            <a:avLst/>
          </a:prstGeom>
          <a:noFill/>
        </p:spPr>
        <p:txBody>
          <a:bodyPr wrap="square" rtlCol="0">
            <a:spAutoFit/>
          </a:bodyPr>
          <a:lstStyle/>
          <a:p>
            <a:r>
              <a:rPr lang="en-US" altLang="zh-CN" sz="2000" i="1" smtClean="0">
                <a:solidFill>
                  <a:srgbClr val="0080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8000"/>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8000"/>
                </a:solidFill>
                <a:latin typeface="Consolas" panose="020B0609020204030204" pitchFamily="49" charset="0"/>
                <a:ea typeface="仿宋" panose="02010609060101010101" pitchFamily="49" charset="-122"/>
                <a:cs typeface="Consolas" panose="020B0609020204030204" pitchFamily="49" charset="0"/>
              </a:rPr>
              <a:t>的行表示</a:t>
            </a:r>
            <a:r>
              <a:rPr lang="en-US" altLang="zh-CN" sz="2000" i="1" smtClean="0">
                <a:solidFill>
                  <a:srgbClr val="0080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8000"/>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8000"/>
                </a:solidFill>
                <a:latin typeface="Consolas" panose="020B0609020204030204" pitchFamily="49" charset="0"/>
                <a:ea typeface="仿宋" panose="02010609060101010101" pitchFamily="49" charset="-122"/>
                <a:cs typeface="Consolas" panose="020B0609020204030204" pitchFamily="49" charset="0"/>
              </a:rPr>
              <a:t>这一趟的排序结果</a:t>
            </a:r>
            <a:endParaRPr lang="zh-CN" altLang="en-US" sz="2000">
              <a:solidFill>
                <a:srgbClr val="00800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12  3   5  56   67</a:t>
            </a:r>
            <a:endParaRPr lang="en-US" altLang="zh-CN"/>
          </a:p>
        </p:txBody>
      </p:sp>
      <p:sp>
        <p:nvSpPr>
          <p:cNvPr id="3" name="内容占位符 2"/>
          <p:cNvSpPr>
            <a:spLocks noGrp="1"/>
          </p:cNvSpPr>
          <p:nvPr>
            <p:ph sz="quarter" idx="13"/>
          </p:nvPr>
        </p:nvSpPr>
        <p:spPr/>
        <p:txBody>
          <a:bodyPr/>
          <a:p>
            <a:pPr marL="0" indent="0">
              <a:buNone/>
            </a:pPr>
            <a:r>
              <a:rPr lang="zh-CN" altLang="en-US"/>
              <a:t>初始：</a:t>
            </a:r>
            <a:endParaRPr lang="zh-CN" altLang="en-US"/>
          </a:p>
          <a:p>
            <a:pPr marL="0" indent="0">
              <a:buNone/>
            </a:pPr>
            <a:r>
              <a:rPr lang="en-US" altLang="zh-CN"/>
              <a:t>            </a:t>
            </a:r>
            <a:r>
              <a:rPr lang="zh-CN" altLang="en-US"/>
              <a:t>（</a:t>
            </a:r>
            <a:r>
              <a:rPr lang="en-US" altLang="zh-CN"/>
              <a:t>12</a:t>
            </a:r>
            <a:r>
              <a:rPr lang="zh-CN" altLang="en-US"/>
              <a:t>）</a:t>
            </a:r>
            <a:r>
              <a:rPr lang="en-US" altLang="zh-CN"/>
              <a:t>  3    5   56   67</a:t>
            </a:r>
            <a:endParaRPr lang="en-US" altLang="zh-CN"/>
          </a:p>
          <a:p>
            <a:pPr marL="0" indent="0">
              <a:buNone/>
            </a:pPr>
            <a:r>
              <a:rPr lang="zh-CN" altLang="en-US"/>
              <a:t>（</a:t>
            </a:r>
            <a:r>
              <a:rPr lang="en-US" altLang="zh-CN"/>
              <a:t>1</a:t>
            </a:r>
            <a:r>
              <a:rPr lang="zh-CN" altLang="en-US"/>
              <a:t>）</a:t>
            </a:r>
            <a:r>
              <a:rPr lang="en-US" altLang="zh-CN"/>
              <a:t> </a:t>
            </a:r>
            <a:r>
              <a:rPr lang="zh-CN" altLang="en-US"/>
              <a:t>（</a:t>
            </a:r>
            <a:r>
              <a:rPr lang="en-US" altLang="zh-CN"/>
              <a:t>3 12</a:t>
            </a:r>
            <a:r>
              <a:rPr lang="zh-CN" altLang="en-US"/>
              <a:t>）</a:t>
            </a:r>
            <a:r>
              <a:rPr lang="en-US" altLang="zh-CN"/>
              <a:t>  5   56    67</a:t>
            </a:r>
            <a:endParaRPr lang="en-US" altLang="zh-CN"/>
          </a:p>
          <a:p>
            <a:pPr marL="0" indent="0">
              <a:buNone/>
            </a:pPr>
            <a:r>
              <a:rPr lang="zh-CN" altLang="en-US"/>
              <a:t>（</a:t>
            </a:r>
            <a:r>
              <a:rPr lang="en-US" altLang="zh-CN"/>
              <a:t>2</a:t>
            </a:r>
            <a:r>
              <a:rPr lang="zh-CN" altLang="en-US"/>
              <a:t>）</a:t>
            </a:r>
            <a:r>
              <a:rPr lang="en-US" altLang="zh-CN"/>
              <a:t>  </a:t>
            </a:r>
            <a:r>
              <a:rPr lang="zh-CN" altLang="en-US"/>
              <a:t>（</a:t>
            </a:r>
            <a:r>
              <a:rPr lang="en-US" altLang="zh-CN"/>
              <a:t>3  5  12 </a:t>
            </a:r>
            <a:r>
              <a:rPr lang="zh-CN" altLang="en-US"/>
              <a:t>）</a:t>
            </a:r>
            <a:r>
              <a:rPr lang="en-US" altLang="zh-CN"/>
              <a:t>  56 67</a:t>
            </a:r>
            <a:endParaRPr lang="en-US" altLang="zh-CN"/>
          </a:p>
          <a:p>
            <a:pPr marL="0" indent="0">
              <a:buNone/>
            </a:pPr>
            <a:r>
              <a:rPr lang="zh-CN" altLang="en-US"/>
              <a:t>（</a:t>
            </a:r>
            <a:r>
              <a:rPr lang="en-US" altLang="zh-CN"/>
              <a:t>3</a:t>
            </a:r>
            <a:r>
              <a:rPr lang="zh-CN" altLang="en-US"/>
              <a:t>）</a:t>
            </a:r>
            <a:r>
              <a:rPr lang="en-US" altLang="zh-CN"/>
              <a:t>  </a:t>
            </a:r>
            <a:r>
              <a:rPr lang="zh-CN" altLang="en-US"/>
              <a:t>（</a:t>
            </a:r>
            <a:r>
              <a:rPr lang="en-US" altLang="zh-CN"/>
              <a:t>3  5  12  56</a:t>
            </a:r>
            <a:r>
              <a:rPr lang="zh-CN" altLang="en-US"/>
              <a:t>）</a:t>
            </a:r>
            <a:r>
              <a:rPr lang="en-US" altLang="zh-CN"/>
              <a:t>  67</a:t>
            </a:r>
            <a:endParaRPr lang="en-US" altLang="zh-CN"/>
          </a:p>
          <a:p>
            <a:pPr marL="0" indent="0">
              <a:buNone/>
            </a:pPr>
            <a:r>
              <a:rPr lang="zh-CN" altLang="en-US"/>
              <a:t>（</a:t>
            </a:r>
            <a:r>
              <a:rPr lang="en-US" altLang="zh-CN"/>
              <a:t>4</a:t>
            </a:r>
            <a:r>
              <a:rPr lang="zh-CN" altLang="en-US"/>
              <a:t>）</a:t>
            </a:r>
            <a:r>
              <a:rPr lang="en-US" altLang="zh-CN"/>
              <a:t>  </a:t>
            </a:r>
            <a:r>
              <a:rPr lang="zh-CN" altLang="en-US"/>
              <a:t>（</a:t>
            </a:r>
            <a:r>
              <a:rPr lang="en-US" altLang="zh-CN"/>
              <a:t> 3 5  12   56   67</a:t>
            </a:r>
            <a:r>
              <a:rPr lang="zh-CN" altLang="en-US"/>
              <a:t>）</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7290" y="357166"/>
            <a:ext cx="4643470" cy="400110"/>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以</a:t>
            </a:r>
            <a:r>
              <a:rPr lang="en-US" altLang="zh-CN" sz="2000" i="1" dirty="0" err="1" smtClean="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=6</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即插入</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77</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为例说明一趟的过程：</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矩形 5"/>
          <p:cNvSpPr/>
          <p:nvPr/>
        </p:nvSpPr>
        <p:spPr>
          <a:xfrm>
            <a:off x="1857356" y="2428868"/>
            <a:ext cx="571504"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2714612" y="2428868"/>
            <a:ext cx="571504"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3571868" y="2428868"/>
            <a:ext cx="571504"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矩形 8"/>
          <p:cNvSpPr/>
          <p:nvPr/>
        </p:nvSpPr>
        <p:spPr>
          <a:xfrm>
            <a:off x="4429124" y="2428868"/>
            <a:ext cx="571504"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矩形 9"/>
          <p:cNvSpPr/>
          <p:nvPr/>
        </p:nvSpPr>
        <p:spPr>
          <a:xfrm>
            <a:off x="5286380" y="2428868"/>
            <a:ext cx="571504"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矩形 10"/>
          <p:cNvSpPr/>
          <p:nvPr/>
        </p:nvSpPr>
        <p:spPr>
          <a:xfrm>
            <a:off x="6143636" y="2428868"/>
            <a:ext cx="571504"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矩形 11"/>
          <p:cNvSpPr/>
          <p:nvPr/>
        </p:nvSpPr>
        <p:spPr>
          <a:xfrm>
            <a:off x="7000892" y="2428868"/>
            <a:ext cx="571504"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2000232" y="1928802"/>
            <a:ext cx="285752" cy="369332"/>
          </a:xfrm>
          <a:prstGeom prst="rect">
            <a:avLst/>
          </a:prstGeom>
          <a:noFill/>
        </p:spPr>
        <p:txBody>
          <a:bodyPr wrap="square"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0</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15" name="TextBox 14"/>
          <p:cNvSpPr txBox="1"/>
          <p:nvPr/>
        </p:nvSpPr>
        <p:spPr>
          <a:xfrm>
            <a:off x="2857488" y="1928802"/>
            <a:ext cx="285752" cy="369332"/>
          </a:xfrm>
          <a:prstGeom prst="rect">
            <a:avLst/>
          </a:prstGeom>
          <a:noFill/>
        </p:spPr>
        <p:txBody>
          <a:bodyPr wrap="square"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1</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16" name="TextBox 15"/>
          <p:cNvSpPr txBox="1"/>
          <p:nvPr/>
        </p:nvSpPr>
        <p:spPr>
          <a:xfrm>
            <a:off x="3714744" y="1928802"/>
            <a:ext cx="285752" cy="369332"/>
          </a:xfrm>
          <a:prstGeom prst="rect">
            <a:avLst/>
          </a:prstGeom>
          <a:noFill/>
        </p:spPr>
        <p:txBody>
          <a:bodyPr wrap="square"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2</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17" name="TextBox 16"/>
          <p:cNvSpPr txBox="1"/>
          <p:nvPr/>
        </p:nvSpPr>
        <p:spPr>
          <a:xfrm>
            <a:off x="4572000" y="1928802"/>
            <a:ext cx="285752" cy="369332"/>
          </a:xfrm>
          <a:prstGeom prst="rect">
            <a:avLst/>
          </a:prstGeom>
          <a:noFill/>
        </p:spPr>
        <p:txBody>
          <a:bodyPr wrap="square"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3</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18" name="TextBox 17"/>
          <p:cNvSpPr txBox="1"/>
          <p:nvPr/>
        </p:nvSpPr>
        <p:spPr>
          <a:xfrm>
            <a:off x="5357818" y="1928802"/>
            <a:ext cx="285752" cy="369332"/>
          </a:xfrm>
          <a:prstGeom prst="rect">
            <a:avLst/>
          </a:prstGeom>
          <a:noFill/>
        </p:spPr>
        <p:txBody>
          <a:bodyPr wrap="square"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4</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19" name="TextBox 18"/>
          <p:cNvSpPr txBox="1"/>
          <p:nvPr/>
        </p:nvSpPr>
        <p:spPr>
          <a:xfrm>
            <a:off x="6286512" y="1928802"/>
            <a:ext cx="285752" cy="369332"/>
          </a:xfrm>
          <a:prstGeom prst="rect">
            <a:avLst/>
          </a:prstGeom>
          <a:noFill/>
        </p:spPr>
        <p:txBody>
          <a:bodyPr wrap="square"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5</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20" name="TextBox 19"/>
          <p:cNvSpPr txBox="1"/>
          <p:nvPr/>
        </p:nvSpPr>
        <p:spPr>
          <a:xfrm>
            <a:off x="7072330" y="1928802"/>
            <a:ext cx="285752" cy="369332"/>
          </a:xfrm>
          <a:prstGeom prst="rect">
            <a:avLst/>
          </a:prstGeom>
          <a:noFill/>
        </p:spPr>
        <p:txBody>
          <a:bodyPr wrap="square"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6</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22" name="左中括号 21"/>
          <p:cNvSpPr/>
          <p:nvPr/>
        </p:nvSpPr>
        <p:spPr>
          <a:xfrm rot="5400000">
            <a:off x="4178529" y="-392371"/>
            <a:ext cx="144000" cy="4643470"/>
          </a:xfrm>
          <a:prstGeom prst="leftBracket">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23" name="Text Box 6"/>
          <p:cNvSpPr txBox="1">
            <a:spLocks noChangeArrowheads="1"/>
          </p:cNvSpPr>
          <p:nvPr/>
        </p:nvSpPr>
        <p:spPr bwMode="auto">
          <a:xfrm>
            <a:off x="3778253" y="1488032"/>
            <a:ext cx="1150937" cy="369332"/>
          </a:xfrm>
          <a:prstGeom prst="rect">
            <a:avLst/>
          </a:prstGeom>
          <a:noFill/>
          <a:ln w="9525">
            <a:noFill/>
            <a:miter lim="800000"/>
          </a:ln>
          <a:effectLst/>
        </p:spPr>
        <p:txBody>
          <a:bodyPr>
            <a:spAutoFit/>
          </a:bodyPr>
          <a:lstStyle/>
          <a:p>
            <a:pPr algn="l">
              <a:spcBef>
                <a:spcPct val="50000"/>
              </a:spcBef>
            </a:pPr>
            <a:r>
              <a:rPr lang="zh-CN" altLang="en-US" sz="1800" dirty="0">
                <a:solidFill>
                  <a:srgbClr val="008000"/>
                </a:solidFill>
                <a:latin typeface="仿宋" panose="02010609060101010101" pitchFamily="49" charset="-122"/>
                <a:ea typeface="仿宋" panose="02010609060101010101" pitchFamily="49" charset="-122"/>
                <a:cs typeface="Consolas" panose="020B0609020204030204" pitchFamily="49" charset="0"/>
              </a:rPr>
              <a:t>有序区</a:t>
            </a:r>
            <a:endParaRPr lang="zh-CN" altLang="en-US" sz="1800" dirty="0">
              <a:solidFill>
                <a:srgbClr val="008000"/>
              </a:solidFill>
              <a:latin typeface="仿宋" panose="02010609060101010101" pitchFamily="49" charset="-122"/>
              <a:ea typeface="仿宋" panose="02010609060101010101" pitchFamily="49" charset="-122"/>
              <a:cs typeface="Consolas" panose="020B0609020204030204" pitchFamily="49" charset="0"/>
            </a:endParaRPr>
          </a:p>
        </p:txBody>
      </p:sp>
      <p:sp>
        <p:nvSpPr>
          <p:cNvPr id="24" name="TextBox 23"/>
          <p:cNvSpPr txBox="1"/>
          <p:nvPr/>
        </p:nvSpPr>
        <p:spPr>
          <a:xfrm>
            <a:off x="5643570" y="3500438"/>
            <a:ext cx="642942"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tmp</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5" name="TextBox 24"/>
          <p:cNvSpPr txBox="1"/>
          <p:nvPr/>
        </p:nvSpPr>
        <p:spPr>
          <a:xfrm>
            <a:off x="7858148" y="2357430"/>
            <a:ext cx="1000132" cy="461665"/>
          </a:xfrm>
          <a:prstGeom prst="rect">
            <a:avLst/>
          </a:prstGeom>
          <a:noFill/>
        </p:spPr>
        <p:txBody>
          <a:bodyPr wrap="square" rtlCol="0">
            <a:spAutoFit/>
          </a:bodyPr>
          <a:lstStyle/>
          <a:p>
            <a:r>
              <a:rPr lang="en-US" altLang="zh-CN" smtClean="0">
                <a:solidFill>
                  <a:srgbClr val="0000FF"/>
                </a:solidFill>
                <a:latin typeface="Consolas" panose="020B0609020204030204" pitchFamily="49" charset="0"/>
                <a:cs typeface="Consolas" panose="020B0609020204030204" pitchFamily="49" charset="0"/>
              </a:rPr>
              <a:t>…</a:t>
            </a:r>
            <a:endParaRPr lang="zh-CN" altLang="en-US">
              <a:solidFill>
                <a:srgbClr val="0000FF"/>
              </a:solidFill>
              <a:latin typeface="Consolas" panose="020B0609020204030204" pitchFamily="49" charset="0"/>
              <a:cs typeface="Consolas" panose="020B0609020204030204" pitchFamily="49" charset="0"/>
            </a:endParaRPr>
          </a:p>
        </p:txBody>
      </p:sp>
      <p:sp>
        <p:nvSpPr>
          <p:cNvPr id="26" name="TextBox 25"/>
          <p:cNvSpPr txBox="1"/>
          <p:nvPr/>
        </p:nvSpPr>
        <p:spPr>
          <a:xfrm>
            <a:off x="1357290" y="1000108"/>
            <a:ext cx="2286016" cy="400110"/>
          </a:xfrm>
          <a:prstGeom prst="rect">
            <a:avLst/>
          </a:prstGeom>
          <a:noFill/>
        </p:spPr>
        <p:txBody>
          <a:bodyPr wrap="square" rtlCol="0">
            <a:spAutoFit/>
          </a:bodyPr>
          <a:lstStyle/>
          <a:p>
            <a:r>
              <a:rPr lang="en-US" altLang="zh-CN" sz="2000" i="1" dirty="0" err="1" smtClean="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=5</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的排序结果：</a:t>
            </a:r>
            <a:endParaRPr lang="zh-CN" altLang="en-US" sz="2000" dirty="0">
              <a:solidFill>
                <a:schemeClr val="tx1"/>
              </a:solidFill>
            </a:endParaRPr>
          </a:p>
        </p:txBody>
      </p:sp>
      <p:grpSp>
        <p:nvGrpSpPr>
          <p:cNvPr id="28" name="组合 27"/>
          <p:cNvGrpSpPr/>
          <p:nvPr/>
        </p:nvGrpSpPr>
        <p:grpSpPr>
          <a:xfrm>
            <a:off x="3286116" y="3357562"/>
            <a:ext cx="2071702" cy="971614"/>
            <a:chOff x="3286116" y="3357562"/>
            <a:chExt cx="2071702" cy="971614"/>
          </a:xfrm>
        </p:grpSpPr>
        <p:sp>
          <p:nvSpPr>
            <p:cNvPr id="13" name="TextBox 12"/>
            <p:cNvSpPr txBox="1"/>
            <p:nvPr/>
          </p:nvSpPr>
          <p:spPr>
            <a:xfrm>
              <a:off x="3286116" y="3929066"/>
              <a:ext cx="2071702" cy="400110"/>
            </a:xfrm>
            <a:prstGeom prst="rect">
              <a:avLst/>
            </a:prstGeom>
            <a:noFill/>
          </p:spPr>
          <p:txBody>
            <a:bodyPr wrap="square" rtlCol="0">
              <a:spAutoFit/>
            </a:bodyPr>
            <a:lstStyle/>
            <a:p>
              <a:r>
                <a:rPr lang="en-US" altLang="zh-CN" sz="2000" i="1" dirty="0" err="1" smtClean="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=6</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的排序结果</a:t>
              </a:r>
              <a:endParaRPr lang="zh-CN" altLang="en-US" sz="2000" dirty="0">
                <a:solidFill>
                  <a:schemeClr val="tx1"/>
                </a:solidFill>
              </a:endParaRPr>
            </a:p>
          </p:txBody>
        </p:sp>
        <p:sp>
          <p:nvSpPr>
            <p:cNvPr id="27" name="上箭头 26"/>
            <p:cNvSpPr/>
            <p:nvPr/>
          </p:nvSpPr>
          <p:spPr>
            <a:xfrm>
              <a:off x="4071934" y="3357562"/>
              <a:ext cx="214314" cy="428628"/>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cxnSp>
        <p:nvCxnSpPr>
          <p:cNvPr id="30" name="直接箭头连接符 29"/>
          <p:cNvCxnSpPr/>
          <p:nvPr/>
        </p:nvCxnSpPr>
        <p:spPr>
          <a:xfrm rot="5400000">
            <a:off x="5875744" y="3018231"/>
            <a:ext cx="642942" cy="464347"/>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16200000" flipH="1">
            <a:off x="5500694" y="3071811"/>
            <a:ext cx="500066" cy="357190"/>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4929190" y="2928934"/>
            <a:ext cx="714380" cy="642942"/>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071934" y="2928934"/>
            <a:ext cx="1571636" cy="785818"/>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左中括号 38"/>
          <p:cNvSpPr/>
          <p:nvPr/>
        </p:nvSpPr>
        <p:spPr>
          <a:xfrm rot="5400000">
            <a:off x="4566676" y="-853080"/>
            <a:ext cx="144000" cy="5562640"/>
          </a:xfrm>
          <a:prstGeom prst="leftBracket">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par>
                          <p:cTn id="47" fill="hold">
                            <p:stCondLst>
                              <p:cond delay="0"/>
                            </p:stCondLst>
                            <p:childTnLst>
                              <p:par>
                                <p:cTn id="48" presetID="0" presetClass="path" presetSubtype="0" accel="50000" decel="50000" fill="hold" grpId="1" nodeType="afterEffect">
                                  <p:stCondLst>
                                    <p:cond delay="0"/>
                                  </p:stCondLst>
                                  <p:childTnLst>
                                    <p:animMotion origin="layout" path="M 5E-6 3.33333E-6 C -0.00763 0.03449 -0.01737 0.06551 -0.03142 0.09143 C -0.04548 0.11736 -0.07309 0.14213 -0.08402 0.15555 " pathEditMode="relative" rAng="0" ptsTypes="aaa">
                                      <p:cBhvr>
                                        <p:cTn id="49" dur="2000" fill="hold"/>
                                        <p:tgtEl>
                                          <p:spTgt spid="12"/>
                                        </p:tgtEl>
                                        <p:attrNameLst>
                                          <p:attrName>ppt_x</p:attrName>
                                          <p:attrName>ppt_y</p:attrName>
                                        </p:attrNameLst>
                                      </p:cBhvr>
                                      <p:rCtr x="-42" y="78"/>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30"/>
                                        </p:tgtEl>
                                      </p:cBhvr>
                                    </p:animEffect>
                                    <p:set>
                                      <p:cBhvr>
                                        <p:cTn id="58" dur="1" fill="hold">
                                          <p:stCondLst>
                                            <p:cond delay="499"/>
                                          </p:stCondLst>
                                        </p:cTn>
                                        <p:tgtEl>
                                          <p:spTgt spid="30"/>
                                        </p:tgtEl>
                                        <p:attrNameLst>
                                          <p:attrName>style.visibility</p:attrName>
                                        </p:attrNameLst>
                                      </p:cBhvr>
                                      <p:to>
                                        <p:strVal val="hidden"/>
                                      </p:to>
                                    </p:set>
                                  </p:childTnLst>
                                </p:cTn>
                              </p:par>
                            </p:childTnLst>
                          </p:cTn>
                        </p:par>
                        <p:par>
                          <p:cTn id="59" fill="hold">
                            <p:stCondLst>
                              <p:cond delay="500"/>
                            </p:stCondLst>
                            <p:childTnLst>
                              <p:par>
                                <p:cTn id="60" presetID="0" presetClass="path" presetSubtype="0" accel="50000" decel="50000" fill="hold" grpId="1" nodeType="afterEffect">
                                  <p:stCondLst>
                                    <p:cond delay="0"/>
                                  </p:stCondLst>
                                  <p:childTnLst>
                                    <p:animMotion origin="layout" path="M -0.00243 0.00093 L 0.09375 -7.40741E-7 " pathEditMode="relative" rAng="0" ptsTypes="AA">
                                      <p:cBhvr>
                                        <p:cTn id="61" dur="2000" fill="hold"/>
                                        <p:tgtEl>
                                          <p:spTgt spid="11"/>
                                        </p:tgtEl>
                                        <p:attrNameLst>
                                          <p:attrName>ppt_x</p:attrName>
                                          <p:attrName>ppt_y</p:attrName>
                                        </p:attrNameLst>
                                      </p:cBhvr>
                                      <p:rCtr x="48" y="0"/>
                                    </p:animMotion>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xit" presetSubtype="4" fill="hold" nodeType="clickEffect">
                                  <p:stCondLst>
                                    <p:cond delay="0"/>
                                  </p:stCondLst>
                                  <p:childTnLst>
                                    <p:animEffect transition="out" filter="wipe(down)">
                                      <p:cBhvr>
                                        <p:cTn id="69" dur="500"/>
                                        <p:tgtEl>
                                          <p:spTgt spid="32"/>
                                        </p:tgtEl>
                                      </p:cBhvr>
                                    </p:animEffect>
                                    <p:set>
                                      <p:cBhvr>
                                        <p:cTn id="70" dur="1" fill="hold">
                                          <p:stCondLst>
                                            <p:cond delay="499"/>
                                          </p:stCondLst>
                                        </p:cTn>
                                        <p:tgtEl>
                                          <p:spTgt spid="32"/>
                                        </p:tgtEl>
                                        <p:attrNameLst>
                                          <p:attrName>style.visibility</p:attrName>
                                        </p:attrNameLst>
                                      </p:cBhvr>
                                      <p:to>
                                        <p:strVal val="hidden"/>
                                      </p:to>
                                    </p:set>
                                  </p:childTnLst>
                                </p:cTn>
                              </p:par>
                            </p:childTnLst>
                          </p:cTn>
                        </p:par>
                        <p:par>
                          <p:cTn id="71" fill="hold">
                            <p:stCondLst>
                              <p:cond delay="500"/>
                            </p:stCondLst>
                            <p:childTnLst>
                              <p:par>
                                <p:cTn id="72" presetID="0" presetClass="path" presetSubtype="0" accel="50000" decel="50000" fill="hold" grpId="1" nodeType="afterEffect">
                                  <p:stCondLst>
                                    <p:cond delay="0"/>
                                  </p:stCondLst>
                                  <p:childTnLst>
                                    <p:animMotion origin="layout" path="M -0.00399 0.00186 L 0.09132 0.00093 " pathEditMode="relative" rAng="0" ptsTypes="AA">
                                      <p:cBhvr>
                                        <p:cTn id="73" dur="2000" fill="hold"/>
                                        <p:tgtEl>
                                          <p:spTgt spid="10"/>
                                        </p:tgtEl>
                                        <p:attrNameLst>
                                          <p:attrName>ppt_x</p:attrName>
                                          <p:attrName>ppt_y</p:attrName>
                                        </p:attrNameLst>
                                      </p:cBhvr>
                                      <p:rCtr x="48" y="0"/>
                                    </p:animMotion>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xit" presetSubtype="4" fill="hold" nodeType="clickEffect">
                                  <p:stCondLst>
                                    <p:cond delay="0"/>
                                  </p:stCondLst>
                                  <p:childTnLst>
                                    <p:animEffect transition="out" filter="wipe(down)">
                                      <p:cBhvr>
                                        <p:cTn id="81" dur="500"/>
                                        <p:tgtEl>
                                          <p:spTgt spid="34"/>
                                        </p:tgtEl>
                                      </p:cBhvr>
                                    </p:animEffect>
                                    <p:set>
                                      <p:cBhvr>
                                        <p:cTn id="82" dur="1" fill="hold">
                                          <p:stCondLst>
                                            <p:cond delay="499"/>
                                          </p:stCondLst>
                                        </p:cTn>
                                        <p:tgtEl>
                                          <p:spTgt spid="34"/>
                                        </p:tgtEl>
                                        <p:attrNameLst>
                                          <p:attrName>style.visibility</p:attrName>
                                        </p:attrNameLst>
                                      </p:cBhvr>
                                      <p:to>
                                        <p:strVal val="hidden"/>
                                      </p:to>
                                    </p:set>
                                  </p:childTnLst>
                                </p:cTn>
                              </p:par>
                            </p:childTnLst>
                          </p:cTn>
                        </p:par>
                        <p:par>
                          <p:cTn id="83" fill="hold">
                            <p:stCondLst>
                              <p:cond delay="500"/>
                            </p:stCondLst>
                            <p:childTnLst>
                              <p:par>
                                <p:cTn id="84" presetID="0" presetClass="path" presetSubtype="0" accel="50000" decel="50000" fill="hold" grpId="1" nodeType="afterEffect">
                                  <p:stCondLst>
                                    <p:cond delay="0"/>
                                  </p:stCondLst>
                                  <p:childTnLst>
                                    <p:animMotion origin="layout" path="M 0 0 L 0.09444 0 " pathEditMode="relative" ptsTypes="AA">
                                      <p:cBhvr>
                                        <p:cTn id="85" dur="2000" fill="hold"/>
                                        <p:tgtEl>
                                          <p:spTgt spid="9"/>
                                        </p:tgtEl>
                                        <p:attrNameLst>
                                          <p:attrName>ppt_x</p:attrName>
                                          <p:attrName>ppt_y</p:attrName>
                                        </p:attrNameLst>
                                      </p:cBhvr>
                                    </p:animMotion>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6" presetClass="emph" presetSubtype="0" fill="hold" nodeType="clickEffect">
                                  <p:stCondLst>
                                    <p:cond delay="0"/>
                                  </p:stCondLst>
                                  <p:childTnLst>
                                    <p:animEffect transition="out" filter="fade">
                                      <p:cBhvr>
                                        <p:cTn id="93" dur="500" tmFilter="0, 0; .2, .5; .8, .5; 1, 0"/>
                                        <p:tgtEl>
                                          <p:spTgt spid="36"/>
                                        </p:tgtEl>
                                      </p:cBhvr>
                                    </p:animEffect>
                                    <p:animScale>
                                      <p:cBhvr>
                                        <p:cTn id="94" dur="250" autoRev="1" fill="hold"/>
                                        <p:tgtEl>
                                          <p:spTgt spid="36"/>
                                        </p:tgtEl>
                                      </p:cBhvr>
                                      <p:by x="105000" y="105000"/>
                                    </p:animScale>
                                  </p:childTnLst>
                                </p:cTn>
                              </p:par>
                            </p:childTnLst>
                          </p:cTn>
                        </p:par>
                      </p:childTnLst>
                    </p:cTn>
                  </p:par>
                  <p:par>
                    <p:cTn id="95" fill="hold">
                      <p:stCondLst>
                        <p:cond delay="indefinite"/>
                      </p:stCondLst>
                      <p:childTnLst>
                        <p:par>
                          <p:cTn id="96" fill="hold">
                            <p:stCondLst>
                              <p:cond delay="0"/>
                            </p:stCondLst>
                            <p:childTnLst>
                              <p:par>
                                <p:cTn id="97" presetID="22" presetClass="exit" presetSubtype="4" fill="hold" nodeType="clickEffect">
                                  <p:stCondLst>
                                    <p:cond delay="0"/>
                                  </p:stCondLst>
                                  <p:childTnLst>
                                    <p:animEffect transition="out" filter="wipe(down)">
                                      <p:cBhvr>
                                        <p:cTn id="98" dur="500"/>
                                        <p:tgtEl>
                                          <p:spTgt spid="36"/>
                                        </p:tgtEl>
                                      </p:cBhvr>
                                    </p:animEffect>
                                    <p:set>
                                      <p:cBhvr>
                                        <p:cTn id="99" dur="1" fill="hold">
                                          <p:stCondLst>
                                            <p:cond delay="499"/>
                                          </p:stCondLst>
                                        </p:cTn>
                                        <p:tgtEl>
                                          <p:spTgt spid="36"/>
                                        </p:tgtEl>
                                        <p:attrNameLst>
                                          <p:attrName>style.visibility</p:attrName>
                                        </p:attrNameLst>
                                      </p:cBhvr>
                                      <p:to>
                                        <p:strVal val="hidden"/>
                                      </p:to>
                                    </p:set>
                                  </p:childTnLst>
                                </p:cTn>
                              </p:par>
                            </p:childTnLst>
                          </p:cTn>
                        </p:par>
                        <p:par>
                          <p:cTn id="100" fill="hold">
                            <p:stCondLst>
                              <p:cond delay="500"/>
                            </p:stCondLst>
                            <p:childTnLst>
                              <p:par>
                                <p:cTn id="101" presetID="0" presetClass="path" presetSubtype="0" accel="50000" decel="50000" fill="hold" grpId="2" nodeType="afterEffect">
                                  <p:stCondLst>
                                    <p:cond delay="0"/>
                                  </p:stCondLst>
                                  <p:childTnLst>
                                    <p:animMotion origin="layout" path="M -0.08038 0.16203 C -0.08506 0.15486 -0.09756 0.1331 -0.10834 0.11944 C -0.1191 0.10578 -0.11719 0.09907 -0.14549 0.07939 C -0.17379 0.05972 -0.2507 0.01736 -0.2783 0.00115 " pathEditMode="relative" rAng="0" ptsTypes="aaaa">
                                      <p:cBhvr>
                                        <p:cTn id="102" dur="2000" fill="hold"/>
                                        <p:tgtEl>
                                          <p:spTgt spid="12"/>
                                        </p:tgtEl>
                                        <p:attrNameLst>
                                          <p:attrName>ppt_x</p:attrName>
                                          <p:attrName>ppt_y</p:attrName>
                                        </p:attrNameLst>
                                      </p:cBhvr>
                                      <p:rCtr x="-99" y="-81"/>
                                    </p:animMotion>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1" nodeType="clickEffect">
                                  <p:stCondLst>
                                    <p:cond delay="0"/>
                                  </p:stCondLst>
                                  <p:childTnLst>
                                    <p:animEffect transition="out" filter="wipe(down)">
                                      <p:cBhvr>
                                        <p:cTn id="106" dur="500"/>
                                        <p:tgtEl>
                                          <p:spTgt spid="22"/>
                                        </p:tgtEl>
                                      </p:cBhvr>
                                    </p:animEffect>
                                    <p:set>
                                      <p:cBhvr>
                                        <p:cTn id="107" dur="1" fill="hold">
                                          <p:stCondLst>
                                            <p:cond delay="499"/>
                                          </p:stCondLst>
                                        </p:cTn>
                                        <p:tgtEl>
                                          <p:spTgt spid="22"/>
                                        </p:tgtEl>
                                        <p:attrNameLst>
                                          <p:attrName>style.visibility</p:attrName>
                                        </p:attrNameLst>
                                      </p:cBhvr>
                                      <p:to>
                                        <p:strVal val="hidden"/>
                                      </p:to>
                                    </p:set>
                                  </p:childTnLst>
                                </p:cTn>
                              </p:par>
                            </p:childTnLst>
                          </p:cTn>
                        </p:par>
                        <p:par>
                          <p:cTn id="108" fill="hold">
                            <p:stCondLst>
                              <p:cond delay="500"/>
                            </p:stCondLst>
                            <p:childTnLst>
                              <p:par>
                                <p:cTn id="109" presetID="1"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2" grpId="2" animBg="1"/>
      <p:bldP spid="14" grpId="0"/>
      <p:bldP spid="15" grpId="0"/>
      <p:bldP spid="16" grpId="0"/>
      <p:bldP spid="17" grpId="0"/>
      <p:bldP spid="18" grpId="0"/>
      <p:bldP spid="19" grpId="0"/>
      <p:bldP spid="20" grpId="0"/>
      <p:bldP spid="22" grpId="0" animBg="1"/>
      <p:bldP spid="22" grpId="1" animBg="1"/>
      <p:bldP spid="23" grpId="0"/>
      <p:bldP spid="24" grpId="0"/>
      <p:bldP spid="25" grpId="0"/>
      <p:bldP spid="26" grpId="0"/>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071538" y="428604"/>
            <a:ext cx="4606926" cy="400110"/>
          </a:xfrm>
          <a:prstGeom prst="rect">
            <a:avLst/>
          </a:prstGeom>
          <a:noFill/>
          <a:ln w="9525">
            <a:noFill/>
            <a:miter lim="800000"/>
          </a:ln>
        </p:spPr>
        <p:txBody>
          <a:bodyPr wrap="square">
            <a:spAutoFit/>
          </a:bodyPr>
          <a:lstStyle/>
          <a:p>
            <a:pPr>
              <a:spcBef>
                <a:spcPct val="50000"/>
              </a:spcBef>
            </a:pPr>
            <a:r>
              <a:rPr lang="zh-CN" altLang="en-US" sz="2000" dirty="0">
                <a:solidFill>
                  <a:schemeClr val="tx1"/>
                </a:solidFill>
                <a:ea typeface="楷体" panose="02010609060101010101" pitchFamily="49" charset="-122"/>
                <a:cs typeface="Times New Roman" panose="02020603050405020304" pitchFamily="18" charset="0"/>
              </a:rPr>
              <a:t>直接插入排序算法如下：</a:t>
            </a:r>
            <a:endParaRPr lang="zh-CN" altLang="en-US" sz="2000" dirty="0">
              <a:solidFill>
                <a:schemeClr val="tx1"/>
              </a:solidFill>
              <a:ea typeface="楷体" panose="02010609060101010101" pitchFamily="49" charset="-122"/>
              <a:cs typeface="Times New Roman" panose="02020603050405020304" pitchFamily="18" charset="0"/>
            </a:endParaRPr>
          </a:p>
        </p:txBody>
      </p:sp>
      <p:sp>
        <p:nvSpPr>
          <p:cNvPr id="30723" name="Text Box 3"/>
          <p:cNvSpPr txBox="1">
            <a:spLocks noChangeArrowheads="1"/>
          </p:cNvSpPr>
          <p:nvPr/>
        </p:nvSpPr>
        <p:spPr bwMode="auto">
          <a:xfrm>
            <a:off x="1142977" y="1000108"/>
            <a:ext cx="7786742" cy="4861294"/>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InsertSort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SqType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R[],</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n)	</a:t>
            </a:r>
            <a:endPar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i,j</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SqType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tmp</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for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=1;i&lt;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n;i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从</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第二个元素即</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R[1]</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开始的</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(R[i-1].key&gt;R[</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].key)</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tmp</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取出无序区的第一个</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元素</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j=i-1;     		//</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R[0</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..i-1]</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中找</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的插入位置</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do</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R[j+1</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]=R[j];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将关键字大于</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tmp.key</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的元素后移</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j-</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继续向前比较</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while (j&gt;=0 &amp;&amp; R[j].key&gt;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tmp.key</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R[j+1</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tmp</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j+1</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处插入</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2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2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2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2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2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2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2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72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1142976" y="357166"/>
            <a:ext cx="3023585" cy="400110"/>
          </a:xfrm>
          <a:prstGeom prst="rect">
            <a:avLst/>
          </a:prstGeom>
          <a:noFill/>
          <a:ln w="9525">
            <a:noFill/>
            <a:miter lim="800000"/>
          </a:ln>
        </p:spPr>
        <p:txBody>
          <a:bodyPr wrap="none">
            <a:spAutoFit/>
          </a:bodyPr>
          <a:lstStyle/>
          <a:p>
            <a:r>
              <a:rPr kumimoji="1" lang="zh-CN" altLang="en-US" sz="2000" smtClean="0">
                <a:solidFill>
                  <a:srgbClr val="F92D37"/>
                </a:solidFill>
                <a:latin typeface="微软雅黑" panose="020B0503020204020204" pitchFamily="34" charset="-122"/>
                <a:ea typeface="微软雅黑" panose="020B0503020204020204" pitchFamily="34" charset="-122"/>
                <a:cs typeface="Times New Roman" panose="02020603050405020304" pitchFamily="18" charset="0"/>
              </a:rPr>
              <a:t>直接插入排序算法分析：</a:t>
            </a:r>
            <a:endParaRPr kumimoji="1" lang="zh-CN" altLang="en-US" sz="2000" dirty="0">
              <a:solidFill>
                <a:srgbClr val="F92D37"/>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8" name="组合 17"/>
          <p:cNvGrpSpPr/>
          <p:nvPr/>
        </p:nvGrpSpPr>
        <p:grpSpPr>
          <a:xfrm>
            <a:off x="1128013" y="1011238"/>
            <a:ext cx="6554966" cy="1595142"/>
            <a:chOff x="1128013" y="1011238"/>
            <a:chExt cx="6554966" cy="1595142"/>
          </a:xfrm>
        </p:grpSpPr>
        <p:sp>
          <p:nvSpPr>
            <p:cNvPr id="186371" name="Text Box 3"/>
            <p:cNvSpPr txBox="1">
              <a:spLocks noChangeArrowheads="1"/>
            </p:cNvSpPr>
            <p:nvPr/>
          </p:nvSpPr>
          <p:spPr bwMode="auto">
            <a:xfrm>
              <a:off x="1128013" y="1011238"/>
              <a:ext cx="5604419" cy="400110"/>
            </a:xfrm>
            <a:prstGeom prst="rect">
              <a:avLst/>
            </a:prstGeom>
            <a:noFill/>
            <a:ln w="9525">
              <a:noFill/>
              <a:miter lim="800000"/>
            </a:ln>
          </p:spPr>
          <p:txBody>
            <a:bodyPr wrap="none">
              <a:spAutoFit/>
            </a:bodyPr>
            <a:lstStyle/>
            <a:p>
              <a:r>
                <a:rPr kumimoji="1" lang="zh-CN" altLang="en-US" sz="2000" dirty="0">
                  <a:solidFill>
                    <a:schemeClr val="tx1"/>
                  </a:solidFill>
                  <a:ea typeface="楷体" panose="02010609060101010101" pitchFamily="49" charset="-122"/>
                  <a:cs typeface="Times New Roman" panose="02020603050405020304" pitchFamily="18" charset="0"/>
                </a:rPr>
                <a:t>最好的情况（关键字在记录序列中顺序有序）：</a:t>
              </a:r>
              <a:endParaRPr kumimoji="1" lang="zh-CN" altLang="en-US" sz="2000" dirty="0">
                <a:solidFill>
                  <a:schemeClr val="tx1"/>
                </a:solidFill>
                <a:ea typeface="楷体" panose="02010609060101010101" pitchFamily="49" charset="-122"/>
                <a:cs typeface="Times New Roman" panose="02020603050405020304" pitchFamily="18" charset="0"/>
              </a:endParaRPr>
            </a:p>
          </p:txBody>
        </p:sp>
        <p:sp>
          <p:nvSpPr>
            <p:cNvPr id="186372" name="Text Box 4"/>
            <p:cNvSpPr txBox="1">
              <a:spLocks noChangeArrowheads="1"/>
            </p:cNvSpPr>
            <p:nvPr/>
          </p:nvSpPr>
          <p:spPr bwMode="auto">
            <a:xfrm>
              <a:off x="1524888" y="1560513"/>
              <a:ext cx="2119491" cy="400110"/>
            </a:xfrm>
            <a:prstGeom prst="rect">
              <a:avLst/>
            </a:prstGeom>
            <a:noFill/>
            <a:ln w="9525">
              <a:noFill/>
              <a:miter lim="800000"/>
            </a:ln>
          </p:spPr>
          <p:txBody>
            <a:bodyPr wrap="none">
              <a:spAutoFit/>
            </a:bodyPr>
            <a:lstStyle/>
            <a:p>
              <a:r>
                <a:rPr kumimoji="1" lang="en-US" altLang="zh-CN" sz="2000" dirty="0">
                  <a:solidFill>
                    <a:schemeClr val="tx1"/>
                  </a:solidFill>
                  <a:ea typeface="楷体" panose="02010609060101010101" pitchFamily="49" charset="-122"/>
                  <a:cs typeface="Times New Roman" panose="02020603050405020304" pitchFamily="18" charset="0"/>
                </a:rPr>
                <a:t>“</a:t>
              </a:r>
              <a:r>
                <a:rPr kumimoji="1" lang="zh-CN" altLang="en-US" sz="2000" dirty="0">
                  <a:solidFill>
                    <a:schemeClr val="tx1"/>
                  </a:solidFill>
                  <a:ea typeface="楷体" panose="02010609060101010101" pitchFamily="49" charset="-122"/>
                  <a:cs typeface="Times New Roman" panose="02020603050405020304" pitchFamily="18" charset="0"/>
                </a:rPr>
                <a:t>比较”的次数：</a:t>
              </a:r>
              <a:endParaRPr kumimoji="1" lang="zh-CN" altLang="en-US" sz="2000" dirty="0">
                <a:solidFill>
                  <a:schemeClr val="tx1"/>
                </a:solidFill>
                <a:ea typeface="楷体" panose="02010609060101010101" pitchFamily="49" charset="-122"/>
                <a:cs typeface="Times New Roman" panose="02020603050405020304" pitchFamily="18" charset="0"/>
              </a:endParaRPr>
            </a:p>
          </p:txBody>
        </p:sp>
        <p:graphicFrame>
          <p:nvGraphicFramePr>
            <p:cNvPr id="186375" name="Object 7"/>
            <p:cNvGraphicFramePr>
              <a:graphicFrameLocks noChangeAspect="1"/>
            </p:cNvGraphicFramePr>
            <p:nvPr/>
          </p:nvGraphicFramePr>
          <p:xfrm>
            <a:off x="2107501" y="1968500"/>
            <a:ext cx="1107177" cy="637880"/>
          </p:xfrm>
          <a:graphic>
            <a:graphicData uri="http://schemas.openxmlformats.org/presentationml/2006/ole">
              <mc:AlternateContent xmlns:mc="http://schemas.openxmlformats.org/markup-compatibility/2006">
                <mc:Choice xmlns:v="urn:schemas-microsoft-com:vml" Requires="v">
                  <p:oleObj spid="_x0000_s2062" name="公式" r:id="rId1" imgW="21945600" imgH="13817600" progId="Equation.3">
                    <p:embed/>
                  </p:oleObj>
                </mc:Choice>
                <mc:Fallback>
                  <p:oleObj name="公式" r:id="rId1" imgW="21945600" imgH="138176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501" y="1968500"/>
                          <a:ext cx="1107177" cy="637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6376" name="Text Box 8"/>
            <p:cNvSpPr txBox="1">
              <a:spLocks noChangeArrowheads="1"/>
            </p:cNvSpPr>
            <p:nvPr/>
          </p:nvSpPr>
          <p:spPr bwMode="auto">
            <a:xfrm>
              <a:off x="6004813" y="2133600"/>
              <a:ext cx="1095375" cy="400110"/>
            </a:xfrm>
            <a:prstGeom prst="rect">
              <a:avLst/>
            </a:prstGeom>
            <a:noFill/>
            <a:ln w="9525">
              <a:noFill/>
              <a:miter lim="800000"/>
            </a:ln>
          </p:spPr>
          <p:txBody>
            <a:bodyPr>
              <a:spAutoFit/>
            </a:bodyPr>
            <a:lstStyle/>
            <a:p>
              <a:r>
                <a:rPr kumimoji="1"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0</a:t>
              </a:r>
              <a:endParaRPr kumimoji="1" lang="en-US" altLang="zh-CN" sz="20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86377" name="Rectangle 9"/>
            <p:cNvSpPr>
              <a:spLocks noChangeArrowheads="1"/>
            </p:cNvSpPr>
            <p:nvPr/>
          </p:nvSpPr>
          <p:spPr bwMode="auto">
            <a:xfrm>
              <a:off x="5563488" y="1557338"/>
              <a:ext cx="2119491" cy="400110"/>
            </a:xfrm>
            <a:prstGeom prst="rect">
              <a:avLst/>
            </a:prstGeom>
            <a:noFill/>
            <a:ln w="9525">
              <a:noFill/>
              <a:miter lim="800000"/>
            </a:ln>
          </p:spPr>
          <p:txBody>
            <a:bodyPr wrap="none">
              <a:spAutoFit/>
            </a:bodyPr>
            <a:lstStyle/>
            <a:p>
              <a:r>
                <a:rPr kumimoji="1" lang="en-US" altLang="zh-CN" sz="2000" dirty="0">
                  <a:solidFill>
                    <a:schemeClr val="tx1"/>
                  </a:solidFill>
                  <a:ea typeface="楷体" panose="02010609060101010101" pitchFamily="49" charset="-122"/>
                  <a:cs typeface="Times New Roman" panose="02020603050405020304" pitchFamily="18" charset="0"/>
                </a:rPr>
                <a:t>“</a:t>
              </a:r>
              <a:r>
                <a:rPr kumimoji="1" lang="zh-CN" altLang="en-US" sz="2000" dirty="0">
                  <a:solidFill>
                    <a:schemeClr val="tx1"/>
                  </a:solidFill>
                  <a:ea typeface="楷体" panose="02010609060101010101" pitchFamily="49" charset="-122"/>
                  <a:cs typeface="Times New Roman" panose="02020603050405020304" pitchFamily="18" charset="0"/>
                </a:rPr>
                <a:t>移动”的次数：</a:t>
              </a:r>
              <a:endParaRPr kumimoji="1" lang="zh-CN" altLang="en-US" sz="2000" dirty="0">
                <a:solidFill>
                  <a:schemeClr val="tx1"/>
                </a:solidFill>
                <a:ea typeface="楷体" panose="02010609060101010101" pitchFamily="49" charset="-122"/>
                <a:cs typeface="Times New Roman" panose="02020603050405020304" pitchFamily="18" charset="0"/>
              </a:endParaRPr>
            </a:p>
          </p:txBody>
        </p:sp>
      </p:grpSp>
      <p:grpSp>
        <p:nvGrpSpPr>
          <p:cNvPr id="17" name="组合 16"/>
          <p:cNvGrpSpPr/>
          <p:nvPr/>
        </p:nvGrpSpPr>
        <p:grpSpPr>
          <a:xfrm>
            <a:off x="1143888" y="2946400"/>
            <a:ext cx="6642822" cy="1697045"/>
            <a:chOff x="1143888" y="2946400"/>
            <a:chExt cx="6642822" cy="1697045"/>
          </a:xfrm>
        </p:grpSpPr>
        <p:sp>
          <p:nvSpPr>
            <p:cNvPr id="186373" name="Text Box 5"/>
            <p:cNvSpPr txBox="1">
              <a:spLocks noChangeArrowheads="1"/>
            </p:cNvSpPr>
            <p:nvPr/>
          </p:nvSpPr>
          <p:spPr bwMode="auto">
            <a:xfrm>
              <a:off x="1143888" y="2946400"/>
              <a:ext cx="5604419" cy="400110"/>
            </a:xfrm>
            <a:prstGeom prst="rect">
              <a:avLst/>
            </a:prstGeom>
            <a:noFill/>
            <a:ln w="9525">
              <a:noFill/>
              <a:miter lim="800000"/>
            </a:ln>
          </p:spPr>
          <p:txBody>
            <a:bodyPr wrap="none">
              <a:spAutoFit/>
            </a:bodyPr>
            <a:lstStyle/>
            <a:p>
              <a:r>
                <a:rPr kumimoji="1" lang="zh-CN" altLang="en-US" sz="2000" dirty="0">
                  <a:solidFill>
                    <a:schemeClr val="tx1"/>
                  </a:solidFill>
                  <a:ea typeface="楷体" panose="02010609060101010101" pitchFamily="49" charset="-122"/>
                  <a:cs typeface="Times New Roman" panose="02020603050405020304" pitchFamily="18" charset="0"/>
                </a:rPr>
                <a:t>最坏的情况（关键字在记录序列中逆序有序）：</a:t>
              </a:r>
              <a:endParaRPr kumimoji="1" lang="zh-CN" altLang="en-US" sz="2000" dirty="0">
                <a:solidFill>
                  <a:schemeClr val="tx1"/>
                </a:solidFill>
                <a:ea typeface="楷体" panose="02010609060101010101" pitchFamily="49" charset="-122"/>
                <a:cs typeface="Times New Roman" panose="02020603050405020304" pitchFamily="18" charset="0"/>
              </a:endParaRPr>
            </a:p>
          </p:txBody>
        </p:sp>
        <p:sp>
          <p:nvSpPr>
            <p:cNvPr id="186374" name="Text Box 6"/>
            <p:cNvSpPr txBox="1">
              <a:spLocks noChangeArrowheads="1"/>
            </p:cNvSpPr>
            <p:nvPr/>
          </p:nvSpPr>
          <p:spPr bwMode="auto">
            <a:xfrm>
              <a:off x="1595253" y="3409950"/>
              <a:ext cx="2119491" cy="400110"/>
            </a:xfrm>
            <a:prstGeom prst="rect">
              <a:avLst/>
            </a:prstGeom>
            <a:noFill/>
            <a:ln w="9525">
              <a:noFill/>
              <a:miter lim="800000"/>
            </a:ln>
          </p:spPr>
          <p:txBody>
            <a:bodyPr wrap="none">
              <a:spAutoFit/>
            </a:bodyPr>
            <a:lstStyle/>
            <a:p>
              <a:r>
                <a:rPr kumimoji="1" lang="en-US" altLang="zh-CN" sz="2000" dirty="0">
                  <a:solidFill>
                    <a:schemeClr val="tx1"/>
                  </a:solidFill>
                  <a:ea typeface="楷体" panose="02010609060101010101" pitchFamily="49" charset="-122"/>
                  <a:cs typeface="Times New Roman" panose="02020603050405020304" pitchFamily="18" charset="0"/>
                </a:rPr>
                <a:t>“</a:t>
              </a:r>
              <a:r>
                <a:rPr kumimoji="1" lang="zh-CN" altLang="en-US" sz="2000" dirty="0">
                  <a:solidFill>
                    <a:schemeClr val="tx1"/>
                  </a:solidFill>
                  <a:ea typeface="楷体" panose="02010609060101010101" pitchFamily="49" charset="-122"/>
                  <a:cs typeface="Times New Roman" panose="02020603050405020304" pitchFamily="18" charset="0"/>
                </a:rPr>
                <a:t>比较”的次数：</a:t>
              </a:r>
              <a:endParaRPr kumimoji="1" lang="zh-CN" altLang="en-US" sz="2000" dirty="0">
                <a:solidFill>
                  <a:schemeClr val="tx1"/>
                </a:solidFill>
                <a:ea typeface="楷体" panose="02010609060101010101" pitchFamily="49" charset="-122"/>
                <a:cs typeface="Times New Roman" panose="02020603050405020304" pitchFamily="18" charset="0"/>
              </a:endParaRPr>
            </a:p>
          </p:txBody>
        </p:sp>
        <p:sp>
          <p:nvSpPr>
            <p:cNvPr id="186378" name="Rectangle 10"/>
            <p:cNvSpPr>
              <a:spLocks noChangeArrowheads="1"/>
            </p:cNvSpPr>
            <p:nvPr/>
          </p:nvSpPr>
          <p:spPr bwMode="auto">
            <a:xfrm>
              <a:off x="5639688" y="3409950"/>
              <a:ext cx="2119491" cy="400110"/>
            </a:xfrm>
            <a:prstGeom prst="rect">
              <a:avLst/>
            </a:prstGeom>
            <a:noFill/>
            <a:ln w="9525">
              <a:noFill/>
              <a:miter lim="800000"/>
            </a:ln>
          </p:spPr>
          <p:txBody>
            <a:bodyPr wrap="none">
              <a:spAutoFit/>
            </a:bodyPr>
            <a:lstStyle/>
            <a:p>
              <a:r>
                <a:rPr kumimoji="1" lang="en-US" altLang="zh-CN" sz="2000" dirty="0">
                  <a:solidFill>
                    <a:schemeClr val="tx1"/>
                  </a:solidFill>
                  <a:ea typeface="楷体" panose="02010609060101010101" pitchFamily="49" charset="-122"/>
                  <a:cs typeface="Times New Roman" panose="02020603050405020304" pitchFamily="18" charset="0"/>
                </a:rPr>
                <a:t>“</a:t>
              </a:r>
              <a:r>
                <a:rPr kumimoji="1" lang="zh-CN" altLang="en-US" sz="2000" dirty="0">
                  <a:solidFill>
                    <a:schemeClr val="tx1"/>
                  </a:solidFill>
                  <a:ea typeface="楷体" panose="02010609060101010101" pitchFamily="49" charset="-122"/>
                  <a:cs typeface="Times New Roman" panose="02020603050405020304" pitchFamily="18" charset="0"/>
                </a:rPr>
                <a:t>移动”的次数：</a:t>
              </a:r>
              <a:endParaRPr kumimoji="1" lang="zh-CN" altLang="en-US" sz="2000" dirty="0">
                <a:solidFill>
                  <a:schemeClr val="tx1"/>
                </a:solidFill>
                <a:ea typeface="楷体" panose="02010609060101010101" pitchFamily="49" charset="-122"/>
                <a:cs typeface="Times New Roman" panose="02020603050405020304" pitchFamily="18" charset="0"/>
              </a:endParaRPr>
            </a:p>
          </p:txBody>
        </p:sp>
        <p:graphicFrame>
          <p:nvGraphicFramePr>
            <p:cNvPr id="186379" name="Object 11"/>
            <p:cNvGraphicFramePr>
              <a:graphicFrameLocks noChangeAspect="1"/>
            </p:cNvGraphicFramePr>
            <p:nvPr/>
          </p:nvGraphicFramePr>
          <p:xfrm>
            <a:off x="2229738" y="3935413"/>
            <a:ext cx="1556444" cy="636595"/>
          </p:xfrm>
          <a:graphic>
            <a:graphicData uri="http://schemas.openxmlformats.org/presentationml/2006/ole">
              <mc:AlternateContent xmlns:mc="http://schemas.openxmlformats.org/markup-compatibility/2006">
                <mc:Choice xmlns:v="urn:schemas-microsoft-com:vml" Requires="v">
                  <p:oleObj spid="_x0000_s2063" name="公式" r:id="rId3" imgW="28854400" imgH="13817600" progId="Equation.3">
                    <p:embed/>
                  </p:oleObj>
                </mc:Choice>
                <mc:Fallback>
                  <p:oleObj name="公式" r:id="rId3" imgW="28854400" imgH="13817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9738" y="3935413"/>
                          <a:ext cx="1556444" cy="636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6380" name="Object 12"/>
            <p:cNvGraphicFramePr>
              <a:graphicFrameLocks noChangeAspect="1"/>
            </p:cNvGraphicFramePr>
            <p:nvPr/>
          </p:nvGraphicFramePr>
          <p:xfrm>
            <a:off x="5715008" y="4000504"/>
            <a:ext cx="2071702" cy="642941"/>
          </p:xfrm>
          <a:graphic>
            <a:graphicData uri="http://schemas.openxmlformats.org/presentationml/2006/ole">
              <mc:AlternateContent xmlns:mc="http://schemas.openxmlformats.org/markup-compatibility/2006">
                <mc:Choice xmlns:v="urn:schemas-microsoft-com:vml" Requires="v">
                  <p:oleObj spid="_x0000_s2064" name="公式" r:id="rId5" imgW="48768000" imgH="13817600" progId="Equation.3">
                    <p:embed/>
                  </p:oleObj>
                </mc:Choice>
                <mc:Fallback>
                  <p:oleObj name="公式" r:id="rId5" imgW="48768000" imgH="138176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8" y="4000504"/>
                          <a:ext cx="2071702" cy="642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Rectangle 14"/>
          <p:cNvSpPr>
            <a:spLocks noChangeArrowheads="1"/>
          </p:cNvSpPr>
          <p:nvPr/>
        </p:nvSpPr>
        <p:spPr bwMode="auto">
          <a:xfrm>
            <a:off x="500098" y="3214688"/>
            <a:ext cx="9144000" cy="0"/>
          </a:xfrm>
          <a:prstGeom prst="rect">
            <a:avLst/>
          </a:prstGeom>
          <a:noFill/>
          <a:ln w="9525">
            <a:noFill/>
            <a:miter lim="800000"/>
          </a:ln>
        </p:spPr>
        <p:txBody>
          <a:bodyPr wrap="none" anchor="ctr">
            <a:spAutoFit/>
          </a:bodyPr>
          <a:lstStyle/>
          <a:p>
            <a:endParaRPr lang="zh-CN" altLang="en-US"/>
          </a:p>
        </p:txBody>
      </p:sp>
      <p:grpSp>
        <p:nvGrpSpPr>
          <p:cNvPr id="19" name="组合 18"/>
          <p:cNvGrpSpPr/>
          <p:nvPr/>
        </p:nvGrpSpPr>
        <p:grpSpPr>
          <a:xfrm>
            <a:off x="1540763" y="4868863"/>
            <a:ext cx="5858558" cy="1379537"/>
            <a:chOff x="1540763" y="4868863"/>
            <a:chExt cx="5858558" cy="1379537"/>
          </a:xfrm>
        </p:grpSpPr>
        <p:sp>
          <p:nvSpPr>
            <p:cNvPr id="3" name="Text Box 13"/>
            <p:cNvSpPr txBox="1">
              <a:spLocks noChangeArrowheads="1"/>
            </p:cNvSpPr>
            <p:nvPr/>
          </p:nvSpPr>
          <p:spPr bwMode="auto">
            <a:xfrm>
              <a:off x="1540763" y="4868863"/>
              <a:ext cx="4176713" cy="400110"/>
            </a:xfrm>
            <a:prstGeom prst="rect">
              <a:avLst/>
            </a:prstGeom>
            <a:noFill/>
            <a:ln w="9525">
              <a:noFill/>
              <a:miter lim="800000"/>
            </a:ln>
          </p:spPr>
          <p:txBody>
            <a:bodyPr>
              <a:spAutoFit/>
            </a:bodyPr>
            <a:lstStyle/>
            <a:p>
              <a:pPr>
                <a:spcBef>
                  <a:spcPct val="50000"/>
                </a:spcBef>
              </a:pPr>
              <a:r>
                <a:rPr lang="zh-CN" altLang="en-US" sz="2000" dirty="0">
                  <a:solidFill>
                    <a:schemeClr val="tx1"/>
                  </a:solidFill>
                  <a:ea typeface="楷体" panose="02010609060101010101" pitchFamily="49" charset="-122"/>
                  <a:cs typeface="Times New Roman" panose="02020603050405020304" pitchFamily="18" charset="0"/>
                </a:rPr>
                <a:t>总的平均比较和移动次数约为 </a:t>
              </a:r>
              <a:endParaRPr lang="zh-CN" altLang="en-US" sz="2000" dirty="0">
                <a:solidFill>
                  <a:schemeClr val="tx1"/>
                </a:solidFill>
                <a:ea typeface="楷体" panose="02010609060101010101" pitchFamily="49" charset="-122"/>
                <a:cs typeface="Times New Roman" panose="02020603050405020304" pitchFamily="18" charset="0"/>
              </a:endParaRPr>
            </a:p>
          </p:txBody>
        </p:sp>
        <p:graphicFrame>
          <p:nvGraphicFramePr>
            <p:cNvPr id="2053" name="Object 15"/>
            <p:cNvGraphicFramePr>
              <a:graphicFrameLocks noChangeAspect="1"/>
            </p:cNvGraphicFramePr>
            <p:nvPr/>
          </p:nvGraphicFramePr>
          <p:xfrm>
            <a:off x="2214546" y="5516563"/>
            <a:ext cx="5184775" cy="731837"/>
          </p:xfrm>
          <a:graphic>
            <a:graphicData uri="http://schemas.openxmlformats.org/presentationml/2006/ole">
              <mc:AlternateContent xmlns:mc="http://schemas.openxmlformats.org/markup-compatibility/2006">
                <mc:Choice xmlns:v="urn:schemas-microsoft-com:vml" Requires="v">
                  <p:oleObj spid="_x0000_s2065" name="公式" r:id="rId7" imgW="97129600" imgH="13817600" progId="Equation.3">
                    <p:embed/>
                  </p:oleObj>
                </mc:Choice>
                <mc:Fallback>
                  <p:oleObj name="公式" r:id="rId7" imgW="97129600" imgH="138176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4546" y="5516563"/>
                          <a:ext cx="5184775" cy="731837"/>
                        </a:xfrm>
                        <a:prstGeom prst="rect">
                          <a:avLst/>
                        </a:prstGeom>
                        <a:noFill/>
                        <a:extLst>
                          <a:ext uri="{909E8E84-426E-40DD-AFC4-6F175D3DCCD1}">
                            <a14:hiddenFill xmlns:a14="http://schemas.microsoft.com/office/drawing/2010/main">
                              <a:solidFill>
                                <a:srgbClr val="FF0000"/>
                              </a:solidFill>
                            </a14:hiddenFill>
                          </a:ext>
                        </a:extLst>
                      </p:spPr>
                    </p:pic>
                  </p:oleObj>
                </mc:Fallback>
              </mc:AlternateContent>
            </a:graphicData>
          </a:graphic>
        </p:graphicFrame>
      </p:grpSp>
      <p:sp>
        <p:nvSpPr>
          <p:cNvPr id="20" name="TextBox 19"/>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214414" y="571480"/>
            <a:ext cx="7129462" cy="400110"/>
          </a:xfrm>
          <a:prstGeom prst="rect">
            <a:avLst/>
          </a:prstGeom>
          <a:noFill/>
          <a:ln w="9525">
            <a:noFill/>
            <a:miter lim="800000"/>
          </a:ln>
        </p:spPr>
        <p:txBody>
          <a:bodyPr>
            <a:spAutoFit/>
          </a:bodyPr>
          <a:lstStyle/>
          <a:p>
            <a:pPr>
              <a:spcBef>
                <a:spcPct val="50000"/>
              </a:spcBef>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归纳起来，直接插入排序算法的性能如表</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9.1</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所示。</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95312" name="Group 80"/>
          <p:cNvGraphicFramePr>
            <a:graphicFrameLocks noGrp="1"/>
          </p:cNvGraphicFramePr>
          <p:nvPr/>
        </p:nvGraphicFramePr>
        <p:xfrm>
          <a:off x="1325567" y="1403026"/>
          <a:ext cx="7675589" cy="1508760"/>
        </p:xfrm>
        <a:graphic>
          <a:graphicData uri="http://schemas.openxmlformats.org/drawingml/2006/table">
            <a:tbl>
              <a:tblPr>
                <a:tableStyleId>{775DCB02-9BB8-47FD-8907-85C794F793BA}</a:tableStyleId>
              </a:tblPr>
              <a:tblGrid>
                <a:gridCol w="1534823"/>
                <a:gridCol w="1536295"/>
                <a:gridCol w="1533352"/>
                <a:gridCol w="1536295"/>
                <a:gridCol w="1534824"/>
              </a:tblGrid>
              <a:tr h="228600">
                <a:tc gridSpan="3">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时间复杂度</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hMerge="1">
                  <a:tcPr/>
                </a:tc>
                <a:tc hMerge="1">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空间复杂度</a:t>
                      </a:r>
                      <a:endParaRPr kumimoji="0" lang="zh-CN" altLang="en-US" sz="18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anchor="ctr" horzOverflow="overflow"/>
                </a:tc>
                <a:tc rowSpan="2">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稳定性</a:t>
                      </a:r>
                      <a:endParaRPr kumimoji="0" lang="zh-CN" altLang="en-US" sz="18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anchor="ctr" horzOverflow="overflow"/>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最好情况</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最坏情况</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平均情况</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vMerge="1">
                  <a:tcPr/>
                </a:tc>
                <a:tc vMerge="1">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a:t>
                      </a:r>
                      <a:r>
                        <a:rPr kumimoji="0" lang="en-US" altLang="zh-CN" sz="1800" b="1"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a:t>
                      </a:r>
                      <a:r>
                        <a:rPr kumimoji="0" lang="en-US" altLang="zh-CN" sz="1800" b="1"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3000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2</a:t>
                      </a: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a:t>
                      </a:r>
                      <a:r>
                        <a:rPr kumimoji="0" lang="en-US" altLang="zh-CN" sz="1800" b="1"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3000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2</a:t>
                      </a: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O(1)</a:t>
                      </a:r>
                      <a:endParaRPr kumimoji="0" lang="en-US" altLang="zh-CN" sz="1800" b="1" i="0"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稳定</a:t>
                      </a:r>
                      <a:endParaRPr kumimoji="0" lang="zh-CN" altLang="en-US" sz="1800" b="1" i="0"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r>
            </a:tbl>
          </a:graphicData>
        </a:graphic>
      </p:graphicFrame>
      <p:sp>
        <p:nvSpPr>
          <p:cNvPr id="5" name="TextBox 4"/>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142976" y="428604"/>
            <a:ext cx="389096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9.2.2 </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折半插入排序</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2771" name="Text Box 3"/>
          <p:cNvSpPr txBox="1">
            <a:spLocks noChangeArrowheads="1"/>
          </p:cNvSpPr>
          <p:nvPr/>
        </p:nvSpPr>
        <p:spPr bwMode="auto">
          <a:xfrm>
            <a:off x="1142976" y="1571612"/>
            <a:ext cx="7748612" cy="1846531"/>
          </a:xfrm>
          <a:prstGeom prst="rect">
            <a:avLst/>
          </a:prstGeom>
          <a:noFill/>
          <a:ln w="9525">
            <a:noFill/>
            <a:miter lim="800000"/>
          </a:ln>
        </p:spPr>
        <p:txBody>
          <a:bodyPr wrap="square">
            <a:spAutoFit/>
          </a:bodyPr>
          <a:lstStyle/>
          <a:p>
            <a:pPr marL="457200" indent="-457200">
              <a:lnSpc>
                <a:spcPts val="3200"/>
              </a:lnSpc>
              <a:spcBef>
                <a:spcPts val="12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有序</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区的有序</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性。</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ts val="12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可以</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采用折半查找方法先在</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R</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中找到插入位置，再通过移动记录进行插入。这样的插入排序称为折半插入排序或二分插入排序</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000232" y="500042"/>
            <a:ext cx="4605340" cy="584775"/>
          </a:xfrm>
          <a:prstGeom prst="rect">
            <a:avLst/>
          </a:prstGeom>
          <a:noFill/>
          <a:ln w="9525">
            <a:noFill/>
            <a:miter lim="800000"/>
          </a:ln>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spcBef>
                <a:spcPct val="50000"/>
              </a:spcBef>
            </a:pPr>
            <a:r>
              <a:rPr lang="en-US" altLang="zh-CN" sz="3200" dirty="0">
                <a:solidFill>
                  <a:srgbClr val="FF0000"/>
                </a:solidFill>
                <a:latin typeface="Consolas" panose="020B0609020204030204" pitchFamily="49" charset="0"/>
                <a:ea typeface="隶书" panose="02010509060101010101" pitchFamily="49" charset="-122"/>
                <a:cs typeface="Consolas" panose="020B0609020204030204" pitchFamily="49" charset="0"/>
              </a:rPr>
              <a:t>9.3  </a:t>
            </a:r>
            <a:r>
              <a:rPr lang="zh-CN" altLang="en-US" sz="3200" dirty="0">
                <a:solidFill>
                  <a:srgbClr val="FF0000"/>
                </a:solidFill>
                <a:latin typeface="Consolas" panose="020B0609020204030204" pitchFamily="49" charset="0"/>
                <a:ea typeface="隶书" panose="02010509060101010101" pitchFamily="49" charset="-122"/>
                <a:cs typeface="Consolas" panose="020B0609020204030204" pitchFamily="49" charset="0"/>
              </a:rPr>
              <a:t>交 换 排 序</a:t>
            </a:r>
            <a:endParaRPr lang="zh-CN" altLang="en-US" sz="3200" dirty="0">
              <a:solidFill>
                <a:srgbClr val="FF0000"/>
              </a:solidFill>
              <a:latin typeface="Consolas" panose="020B0609020204030204" pitchFamily="49" charset="0"/>
              <a:ea typeface="隶书" panose="02010509060101010101" pitchFamily="49" charset="-122"/>
              <a:cs typeface="Consolas" panose="020B0609020204030204" pitchFamily="49" charset="0"/>
            </a:endParaRPr>
          </a:p>
        </p:txBody>
      </p:sp>
      <p:sp>
        <p:nvSpPr>
          <p:cNvPr id="40963" name="Text Box 3"/>
          <p:cNvSpPr txBox="1">
            <a:spLocks noChangeArrowheads="1"/>
          </p:cNvSpPr>
          <p:nvPr/>
        </p:nvSpPr>
        <p:spPr bwMode="auto">
          <a:xfrm>
            <a:off x="1428728" y="1714488"/>
            <a:ext cx="7248546" cy="1559081"/>
          </a:xfrm>
          <a:prstGeom prst="rect">
            <a:avLst/>
          </a:prstGeom>
          <a:noFill/>
          <a:ln w="9525">
            <a:noFill/>
            <a:miter lim="800000"/>
          </a:ln>
        </p:spPr>
        <p:txBody>
          <a:bodyPr wrap="square">
            <a:spAutoFit/>
          </a:bodyPr>
          <a:lstStyle/>
          <a:p>
            <a:pPr marL="457200" indent="-457200">
              <a:lnSpc>
                <a:spcPct val="150000"/>
              </a:lnSpc>
              <a:spcBef>
                <a:spcPct val="50000"/>
              </a:spcBef>
              <a:buBlip>
                <a:blip r:embed="rId1"/>
              </a:buBlip>
            </a:pPr>
            <a:r>
              <a:rPr lang="zh-CN" altLang="en-US" sz="2000" dirty="0" smtClean="0">
                <a:solidFill>
                  <a:schemeClr val="tx1"/>
                </a:solidFill>
                <a:latin typeface="楷体" panose="02010609060101010101" pitchFamily="49" charset="-122"/>
                <a:ea typeface="楷体" panose="02010609060101010101" pitchFamily="49" charset="-122"/>
              </a:rPr>
              <a:t>交换排序</a:t>
            </a:r>
            <a:r>
              <a:rPr lang="zh-CN" altLang="en-US" sz="2000" dirty="0">
                <a:solidFill>
                  <a:schemeClr val="tx1"/>
                </a:solidFill>
                <a:latin typeface="楷体" panose="02010609060101010101" pitchFamily="49" charset="-122"/>
                <a:ea typeface="楷体" panose="02010609060101010101" pitchFamily="49" charset="-122"/>
              </a:rPr>
              <a:t>的</a:t>
            </a:r>
            <a:r>
              <a:rPr lang="zh-CN" altLang="en-US" sz="2000" dirty="0" smtClean="0">
                <a:solidFill>
                  <a:schemeClr val="tx1"/>
                </a:solidFill>
                <a:latin typeface="楷体" panose="02010609060101010101" pitchFamily="49" charset="-122"/>
                <a:ea typeface="楷体" panose="02010609060101010101" pitchFamily="49" charset="-122"/>
              </a:rPr>
              <a:t>基本思路：</a:t>
            </a:r>
            <a:r>
              <a:rPr lang="zh-CN" altLang="en-US" sz="2000" dirty="0">
                <a:solidFill>
                  <a:schemeClr val="tx1"/>
                </a:solidFill>
                <a:latin typeface="楷体" panose="02010609060101010101" pitchFamily="49" charset="-122"/>
                <a:ea typeface="楷体" panose="02010609060101010101" pitchFamily="49" charset="-122"/>
              </a:rPr>
              <a:t>两两比较待排序记录的关键字，并交换不满足次序要求的那些偶对，直到全部满足为止。</a:t>
            </a:r>
            <a:endParaRPr lang="zh-CN" altLang="en-US" sz="2000" dirty="0">
              <a:solidFill>
                <a:schemeClr val="tx1"/>
              </a:solidFill>
              <a:latin typeface="楷体" panose="02010609060101010101" pitchFamily="49" charset="-122"/>
              <a:ea typeface="楷体" panose="02010609060101010101" pitchFamily="49" charset="-122"/>
            </a:endParaRPr>
          </a:p>
          <a:p>
            <a:pPr marL="457200" indent="-457200">
              <a:lnSpc>
                <a:spcPct val="150000"/>
              </a:lnSpc>
              <a:spcBef>
                <a:spcPct val="50000"/>
              </a:spcBef>
              <a:buBlip>
                <a:blip r:embed="rId1"/>
              </a:buBlip>
            </a:pPr>
            <a:r>
              <a:rPr lang="zh-CN" altLang="en-US" sz="2000" dirty="0" smtClean="0">
                <a:solidFill>
                  <a:schemeClr val="tx1"/>
                </a:solidFill>
                <a:latin typeface="楷体" panose="02010609060101010101" pitchFamily="49" charset="-122"/>
                <a:ea typeface="楷体" panose="02010609060101010101" pitchFamily="49" charset="-122"/>
              </a:rPr>
              <a:t>主要的交换排序算法：冒泡排序</a:t>
            </a:r>
            <a:r>
              <a:rPr lang="zh-CN" altLang="en-US" sz="2000" dirty="0">
                <a:solidFill>
                  <a:schemeClr val="tx1"/>
                </a:solidFill>
                <a:latin typeface="楷体" panose="02010609060101010101" pitchFamily="49" charset="-122"/>
                <a:ea typeface="楷体" panose="02010609060101010101" pitchFamily="49" charset="-122"/>
              </a:rPr>
              <a:t>和快速</a:t>
            </a:r>
            <a:r>
              <a:rPr lang="zh-CN" altLang="en-US" sz="2000" dirty="0" smtClean="0">
                <a:solidFill>
                  <a:schemeClr val="tx1"/>
                </a:solidFill>
                <a:latin typeface="楷体" panose="02010609060101010101" pitchFamily="49" charset="-122"/>
                <a:ea typeface="楷体" panose="02010609060101010101" pitchFamily="49" charset="-122"/>
              </a:rPr>
              <a:t>排序。</a:t>
            </a:r>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4" name="TextBox 3"/>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9.3  </a:t>
            </a:r>
            <a:r>
              <a:rPr lang="zh-CN" altLang="en-US"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交 换 排 序</a:t>
            </a:r>
            <a:endParaRPr lang="zh-CN" altLang="en-US" dirty="0">
              <a:solidFill>
                <a:srgbClr val="FF0000"/>
              </a:solidFill>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3"/>
          <p:cNvSpPr txBox="1">
            <a:spLocks noGrp="1"/>
          </p:cNvSpPr>
          <p:nvPr>
            <p:ph type="sldNum" sz="quarter" idx="10"/>
          </p:nvPr>
        </p:nvSpPr>
        <p:spPr/>
        <p:txBody>
          <a:bodyPr/>
          <a:p>
            <a:pPr marL="0" indent="0" algn="r" eaLnBrk="1" hangingPunct="1">
              <a:spcBef>
                <a:spcPct val="0"/>
              </a:spcBef>
              <a:buFontTx/>
              <a:buNone/>
            </a:pPr>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15364" name="Rectangle 3"/>
          <p:cNvSpPr>
            <a:spLocks noGrp="1"/>
          </p:cNvSpPr>
          <p:nvPr>
            <p:ph idx="1"/>
          </p:nvPr>
        </p:nvSpPr>
        <p:spPr>
          <a:xfrm>
            <a:off x="539750" y="2060575"/>
            <a:ext cx="7773035" cy="4300220"/>
          </a:xfrm>
        </p:spPr>
        <p:txBody>
          <a:bodyPr vert="horz" wrap="square" lIns="91440" tIns="45720" rIns="91440" bIns="45720" anchor="t" anchorCtr="0">
            <a:normAutofit fontScale="90000"/>
          </a:bodyPr>
          <a:p>
            <a:pPr eaLnBrk="1" hangingPunct="1">
              <a:buNone/>
            </a:pPr>
            <a:r>
              <a:rPr lang="en-US" altLang="zh-CN" dirty="0"/>
              <a:t>   </a:t>
            </a:r>
            <a:r>
              <a:rPr lang="zh-CN" altLang="en-US" dirty="0"/>
              <a:t>    基本思想：假设数据元素存放于数组</a:t>
            </a:r>
            <a:r>
              <a:rPr lang="en-US" altLang="zh-CN" dirty="0"/>
              <a:t>L</a:t>
            </a:r>
            <a:r>
              <a:rPr lang="zh-CN" altLang="en-US" dirty="0"/>
              <a:t>中。初始时，有序区为空，无序区为</a:t>
            </a:r>
            <a:r>
              <a:rPr lang="en-US" altLang="zh-CN" dirty="0">
                <a:solidFill>
                  <a:srgbClr val="FF0000"/>
                </a:solidFill>
              </a:rPr>
              <a:t>L[0]~L[n-1]</a:t>
            </a:r>
            <a:r>
              <a:rPr lang="zh-CN" altLang="en-US" dirty="0"/>
              <a:t>。在无序区中，每次均从头至尾依次比较相邻的两个数据元素</a:t>
            </a:r>
            <a:r>
              <a:rPr lang="en-US" altLang="zh-CN" dirty="0"/>
              <a:t>L[j]</a:t>
            </a:r>
            <a:r>
              <a:rPr lang="zh-CN" altLang="en-US" dirty="0"/>
              <a:t>与</a:t>
            </a:r>
            <a:r>
              <a:rPr lang="en-US" altLang="zh-CN" dirty="0"/>
              <a:t>L[j+1]</a:t>
            </a:r>
            <a:r>
              <a:rPr lang="zh-CN" altLang="en-US" dirty="0"/>
              <a:t>，若存在逆序（即</a:t>
            </a:r>
            <a:r>
              <a:rPr lang="en-US" altLang="zh-CN" dirty="0"/>
              <a:t>L[j]&gt;L[j+1]</a:t>
            </a:r>
            <a:r>
              <a:rPr lang="zh-CN" altLang="en-US" dirty="0"/>
              <a:t>），则交换二者的位置。每执行这一个过程称为一趟冒泡排序。 </a:t>
            </a:r>
            <a:endParaRPr lang="zh-CN" altLang="en-US" dirty="0"/>
          </a:p>
          <a:p>
            <a:pPr eaLnBrk="1" hangingPunct="1">
              <a:buNone/>
            </a:pPr>
            <a:endParaRPr lang="zh-CN" altLang="en-US" dirty="0"/>
          </a:p>
          <a:p>
            <a:pPr eaLnBrk="1" hangingPunct="1">
              <a:buNone/>
            </a:pPr>
            <a:r>
              <a:rPr lang="en-US" altLang="zh-CN" dirty="0"/>
              <a:t>         12 </a:t>
            </a:r>
            <a:r>
              <a:rPr lang="zh-CN" altLang="en-US" dirty="0"/>
              <a:t>，</a:t>
            </a:r>
            <a:r>
              <a:rPr lang="en-US" altLang="zh-CN" dirty="0"/>
              <a:t>3 </a:t>
            </a:r>
            <a:r>
              <a:rPr lang="zh-CN" altLang="en-US" dirty="0"/>
              <a:t>，</a:t>
            </a:r>
            <a:r>
              <a:rPr lang="en-US" altLang="zh-CN" dirty="0"/>
              <a:t>6</a:t>
            </a:r>
            <a:r>
              <a:rPr lang="zh-CN" altLang="en-US" dirty="0"/>
              <a:t>，</a:t>
            </a:r>
            <a:r>
              <a:rPr lang="en-US" altLang="zh-CN" dirty="0"/>
              <a:t> 56 </a:t>
            </a:r>
            <a:r>
              <a:rPr lang="zh-CN" altLang="en-US" dirty="0"/>
              <a:t>，</a:t>
            </a:r>
            <a:r>
              <a:rPr lang="en-US" altLang="zh-CN" dirty="0"/>
              <a:t>15</a:t>
            </a:r>
            <a:endParaRPr lang="en-US" altLang="zh-CN" dirty="0"/>
          </a:p>
          <a:p>
            <a:pPr eaLnBrk="1" hangingPunct="1">
              <a:buNone/>
            </a:pPr>
            <a:r>
              <a:rPr lang="zh-CN" altLang="en-US" dirty="0"/>
              <a:t>（</a:t>
            </a:r>
            <a:r>
              <a:rPr lang="en-US" altLang="zh-CN" dirty="0"/>
              <a:t>1</a:t>
            </a:r>
            <a:r>
              <a:rPr lang="zh-CN" altLang="en-US" dirty="0"/>
              <a:t>）</a:t>
            </a:r>
            <a:r>
              <a:rPr lang="en-US" altLang="zh-CN" dirty="0"/>
              <a:t> 3 </a:t>
            </a:r>
            <a:r>
              <a:rPr lang="zh-CN" altLang="en-US" dirty="0"/>
              <a:t>，</a:t>
            </a:r>
            <a:r>
              <a:rPr lang="en-US" altLang="zh-CN" dirty="0"/>
              <a:t>6</a:t>
            </a:r>
            <a:r>
              <a:rPr lang="zh-CN" altLang="en-US" dirty="0"/>
              <a:t>，</a:t>
            </a:r>
            <a:r>
              <a:rPr lang="en-US" altLang="zh-CN" dirty="0"/>
              <a:t>12</a:t>
            </a:r>
            <a:r>
              <a:rPr lang="zh-CN" altLang="en-US" dirty="0"/>
              <a:t>，</a:t>
            </a:r>
            <a:r>
              <a:rPr lang="en-US" altLang="zh-CN" dirty="0"/>
              <a:t>15 </a:t>
            </a:r>
            <a:r>
              <a:rPr lang="zh-CN" altLang="en-US" dirty="0"/>
              <a:t>，</a:t>
            </a:r>
            <a:r>
              <a:rPr lang="en-US" altLang="zh-CN" dirty="0">
                <a:solidFill>
                  <a:srgbClr val="FF0000"/>
                </a:solidFill>
              </a:rPr>
              <a:t>56</a:t>
            </a:r>
            <a:endParaRPr lang="en-US" altLang="zh-CN" dirty="0">
              <a:solidFill>
                <a:srgbClr val="FF0000"/>
              </a:solidFill>
            </a:endParaRPr>
          </a:p>
          <a:p>
            <a:pPr eaLnBrk="1" hangingPunct="1">
              <a:buNone/>
            </a:pPr>
            <a:r>
              <a:rPr lang="zh-CN" altLang="en-US" dirty="0">
                <a:solidFill>
                  <a:schemeClr val="tx1"/>
                </a:solidFill>
              </a:rPr>
              <a:t>（</a:t>
            </a:r>
            <a:r>
              <a:rPr lang="en-US" altLang="zh-CN" dirty="0">
                <a:solidFill>
                  <a:schemeClr val="tx1"/>
                </a:solidFill>
              </a:rPr>
              <a:t>2</a:t>
            </a:r>
            <a:r>
              <a:rPr lang="zh-CN" altLang="en-US" dirty="0">
                <a:solidFill>
                  <a:schemeClr val="tx1"/>
                </a:solidFill>
              </a:rPr>
              <a:t>）</a:t>
            </a:r>
            <a:r>
              <a:rPr lang="en-US" altLang="zh-CN" dirty="0">
                <a:solidFill>
                  <a:schemeClr val="tx1"/>
                </a:solidFill>
              </a:rPr>
              <a:t> 3</a:t>
            </a:r>
            <a:r>
              <a:rPr lang="zh-CN" altLang="en-US" dirty="0">
                <a:solidFill>
                  <a:schemeClr val="tx1"/>
                </a:solidFill>
              </a:rPr>
              <a:t>，</a:t>
            </a:r>
            <a:r>
              <a:rPr lang="en-US" altLang="zh-CN" dirty="0">
                <a:solidFill>
                  <a:schemeClr val="tx1"/>
                </a:solidFill>
              </a:rPr>
              <a:t> 6</a:t>
            </a:r>
            <a:r>
              <a:rPr lang="zh-CN" altLang="en-US" dirty="0">
                <a:solidFill>
                  <a:schemeClr val="tx1"/>
                </a:solidFill>
              </a:rPr>
              <a:t>，</a:t>
            </a:r>
            <a:r>
              <a:rPr lang="en-US" altLang="zh-CN" dirty="0">
                <a:solidFill>
                  <a:schemeClr val="tx1"/>
                </a:solidFill>
              </a:rPr>
              <a:t>12</a:t>
            </a:r>
            <a:r>
              <a:rPr lang="zh-CN" altLang="en-US" dirty="0">
                <a:solidFill>
                  <a:schemeClr val="tx1"/>
                </a:solidFill>
              </a:rPr>
              <a:t>，</a:t>
            </a:r>
            <a:r>
              <a:rPr lang="en-US" altLang="zh-CN" dirty="0">
                <a:solidFill>
                  <a:srgbClr val="C00000"/>
                </a:solidFill>
              </a:rPr>
              <a:t> 15</a:t>
            </a:r>
            <a:r>
              <a:rPr lang="zh-CN" altLang="en-US" dirty="0">
                <a:solidFill>
                  <a:srgbClr val="C00000"/>
                </a:solidFill>
              </a:rPr>
              <a:t>，</a:t>
            </a:r>
            <a:r>
              <a:rPr lang="en-US" altLang="zh-CN" dirty="0">
                <a:solidFill>
                  <a:srgbClr val="C00000"/>
                </a:solidFill>
              </a:rPr>
              <a:t>56</a:t>
            </a:r>
            <a:endParaRPr lang="en-US" altLang="zh-CN" dirty="0">
              <a:solidFill>
                <a:srgbClr val="C00000"/>
              </a:solidFill>
            </a:endParaRPr>
          </a:p>
          <a:p>
            <a:pPr eaLnBrk="1" hangingPunct="1">
              <a:buNone/>
            </a:pPr>
            <a:r>
              <a:rPr lang="zh-CN" altLang="en-US" dirty="0">
                <a:solidFill>
                  <a:schemeClr val="tx1"/>
                </a:solidFill>
              </a:rPr>
              <a:t>（</a:t>
            </a:r>
            <a:r>
              <a:rPr lang="en-US" altLang="zh-CN" dirty="0">
                <a:solidFill>
                  <a:schemeClr val="tx1"/>
                </a:solidFill>
              </a:rPr>
              <a:t>3</a:t>
            </a:r>
            <a:r>
              <a:rPr lang="zh-CN" altLang="en-US" dirty="0">
                <a:solidFill>
                  <a:schemeClr val="tx1"/>
                </a:solidFill>
              </a:rPr>
              <a:t>）</a:t>
            </a:r>
            <a:r>
              <a:rPr lang="en-US" altLang="zh-CN" dirty="0">
                <a:solidFill>
                  <a:schemeClr val="tx1"/>
                </a:solidFill>
              </a:rPr>
              <a:t> 3</a:t>
            </a:r>
            <a:r>
              <a:rPr lang="zh-CN" altLang="en-US" dirty="0">
                <a:solidFill>
                  <a:schemeClr val="tx1"/>
                </a:solidFill>
              </a:rPr>
              <a:t>，</a:t>
            </a:r>
            <a:r>
              <a:rPr lang="en-US" altLang="zh-CN" dirty="0">
                <a:solidFill>
                  <a:schemeClr val="tx1"/>
                </a:solidFill>
              </a:rPr>
              <a:t>6 </a:t>
            </a:r>
            <a:r>
              <a:rPr lang="zh-CN" altLang="en-US" dirty="0">
                <a:solidFill>
                  <a:schemeClr val="tx1"/>
                </a:solidFill>
              </a:rPr>
              <a:t>，</a:t>
            </a:r>
            <a:r>
              <a:rPr lang="en-US" altLang="zh-CN" dirty="0">
                <a:solidFill>
                  <a:srgbClr val="C00000"/>
                </a:solidFill>
              </a:rPr>
              <a:t>12，15，56</a:t>
            </a:r>
            <a:endParaRPr lang="en-US" altLang="zh-CN" dirty="0">
              <a:solidFill>
                <a:srgbClr val="C00000"/>
              </a:solidFill>
            </a:endParaRPr>
          </a:p>
          <a:p>
            <a:pPr eaLnBrk="1" hangingPunct="1">
              <a:buNone/>
            </a:pPr>
            <a:r>
              <a:rPr lang="zh-CN" altLang="en-US" dirty="0">
                <a:solidFill>
                  <a:srgbClr val="C00000"/>
                </a:solidFill>
              </a:rPr>
              <a:t>（</a:t>
            </a:r>
            <a:r>
              <a:rPr lang="en-US" altLang="zh-CN" dirty="0">
                <a:solidFill>
                  <a:srgbClr val="C00000"/>
                </a:solidFill>
              </a:rPr>
              <a:t>4</a:t>
            </a:r>
            <a:r>
              <a:rPr lang="zh-CN" altLang="en-US" dirty="0">
                <a:solidFill>
                  <a:srgbClr val="C00000"/>
                </a:solidFill>
              </a:rPr>
              <a:t>）</a:t>
            </a:r>
            <a:r>
              <a:rPr lang="en-US" altLang="zh-CN" dirty="0">
                <a:solidFill>
                  <a:srgbClr val="C00000"/>
                </a:solidFill>
              </a:rPr>
              <a:t> </a:t>
            </a:r>
            <a:r>
              <a:rPr lang="en-US" altLang="zh-CN" dirty="0"/>
              <a:t>3</a:t>
            </a:r>
            <a:r>
              <a:rPr lang="zh-CN" altLang="en-US" dirty="0">
                <a:solidFill>
                  <a:srgbClr val="C00000"/>
                </a:solidFill>
              </a:rPr>
              <a:t>，</a:t>
            </a:r>
            <a:r>
              <a:rPr lang="en-US" altLang="zh-CN" dirty="0">
                <a:solidFill>
                  <a:srgbClr val="C00000"/>
                </a:solidFill>
              </a:rPr>
              <a:t>6</a:t>
            </a:r>
            <a:r>
              <a:rPr lang="zh-CN" altLang="en-US" dirty="0">
                <a:solidFill>
                  <a:srgbClr val="C00000"/>
                </a:solidFill>
              </a:rPr>
              <a:t>，</a:t>
            </a:r>
            <a:r>
              <a:rPr lang="en-US" altLang="zh-CN" dirty="0">
                <a:solidFill>
                  <a:srgbClr val="C00000"/>
                </a:solidFill>
              </a:rPr>
              <a:t>12</a:t>
            </a:r>
            <a:r>
              <a:rPr lang="zh-CN" altLang="en-US" dirty="0">
                <a:solidFill>
                  <a:srgbClr val="C00000"/>
                </a:solidFill>
              </a:rPr>
              <a:t>，</a:t>
            </a:r>
            <a:r>
              <a:rPr lang="en-US" altLang="zh-CN" dirty="0">
                <a:solidFill>
                  <a:srgbClr val="C00000"/>
                </a:solidFill>
              </a:rPr>
              <a:t>15</a:t>
            </a:r>
            <a:r>
              <a:rPr lang="zh-CN" altLang="en-US" dirty="0">
                <a:solidFill>
                  <a:srgbClr val="C00000"/>
                </a:solidFill>
              </a:rPr>
              <a:t>，</a:t>
            </a:r>
            <a:r>
              <a:rPr lang="en-US" altLang="zh-CN" dirty="0">
                <a:solidFill>
                  <a:srgbClr val="C00000"/>
                </a:solidFill>
              </a:rPr>
              <a:t>56</a:t>
            </a:r>
            <a:endParaRPr lang="zh-CN" altLang="en-US" dirty="0">
              <a:solidFill>
                <a:schemeClr val="tx1"/>
              </a:solidFill>
            </a:endParaRPr>
          </a:p>
          <a:p>
            <a:pPr eaLnBrk="1" hangingPunct="1">
              <a:buNone/>
            </a:pPr>
            <a:endParaRPr lang="zh-CN" altLang="en-US" dirty="0">
              <a:solidFill>
                <a:schemeClr val="tx1"/>
              </a:solidFill>
            </a:endParaRPr>
          </a:p>
        </p:txBody>
      </p:sp>
      <p:sp>
        <p:nvSpPr>
          <p:cNvPr id="36" name="TextBox 35"/>
          <p:cNvSpPr txBox="1"/>
          <p:nvPr/>
        </p:nvSpPr>
        <p:spPr>
          <a:xfrm>
            <a:off x="971526" y="1052196"/>
            <a:ext cx="364333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p>
            <a:pPr algn="ctr"/>
            <a:r>
              <a:rPr kumimoji="1" lang="en-US" altLang="zh-CN" sz="2800" dirty="0" smtClean="0">
                <a:solidFill>
                  <a:srgbClr val="F92D37"/>
                </a:solidFill>
                <a:latin typeface="Consolas" panose="020B0609020204030204" pitchFamily="49" charset="0"/>
                <a:ea typeface="微软雅黑" panose="020B0503020204020204" pitchFamily="34" charset="-122"/>
                <a:cs typeface="Consolas" panose="020B0609020204030204" pitchFamily="49" charset="0"/>
              </a:rPr>
              <a:t>9.3.1  </a:t>
            </a:r>
            <a:r>
              <a:rPr kumimoji="1" lang="zh-CN" altLang="en-US" sz="2800" dirty="0" smtClean="0">
                <a:solidFill>
                  <a:srgbClr val="F92D37"/>
                </a:solidFill>
                <a:latin typeface="Consolas" panose="020B0609020204030204" pitchFamily="49" charset="0"/>
                <a:ea typeface="微软雅黑" panose="020B0503020204020204" pitchFamily="34" charset="-122"/>
                <a:cs typeface="Consolas" panose="020B0609020204030204" pitchFamily="49" charset="0"/>
              </a:rPr>
              <a:t>冒泡排序</a:t>
            </a:r>
            <a:endParaRPr kumimoji="1" lang="zh-CN" altLang="en-US" sz="2800" dirty="0" smtClean="0">
              <a:solidFill>
                <a:srgbClr val="F92D37"/>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179519" y="2071678"/>
            <a:ext cx="7464447" cy="3784600"/>
          </a:xfrm>
          <a:prstGeom prst="rect">
            <a:avLst/>
          </a:prstGeom>
          <a:noFill/>
          <a:ln w="9525">
            <a:noFill/>
            <a:miter lim="800000"/>
          </a:ln>
        </p:spPr>
        <p:txBody>
          <a:bodyPr wrap="square">
            <a:spAutoFit/>
          </a:bodyPr>
          <a:lstStyle/>
          <a:p>
            <a:pPr>
              <a:lnSpc>
                <a:spcPts val="3000"/>
              </a:lnSpc>
              <a:spcBef>
                <a:spcPct val="50000"/>
              </a:spcBef>
            </a:pPr>
            <a:r>
              <a:rPr kumimoji="1" lang="zh-CN" altLang="en-US" sz="2000" dirty="0">
                <a:solidFill>
                  <a:srgbClr val="1000E4"/>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所谓排序，是要整理表中的记录，使之按关键字递增（递减）有序排列。其确切定义如下：</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ts val="3000"/>
              </a:lnSpc>
              <a:spcBef>
                <a:spcPct val="50000"/>
              </a:spcBef>
            </a:pP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输入</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个</a:t>
            </a:r>
            <a:r>
              <a:rPr kumimoji="1" lang="zh-CN" altLang="en-US"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记录，</a:t>
            </a:r>
            <a:r>
              <a:rPr kumimoji="1" lang="en-US" altLang="zh-CN" sz="2000" i="1" dirty="0" err="1" smtClean="0">
                <a:solidFill>
                  <a:srgbClr val="FF0000"/>
                </a:solidFill>
                <a:latin typeface="Consolas" panose="020B0609020204030204" pitchFamily="49" charset="0"/>
                <a:ea typeface="楷体" panose="02010609060101010101" pitchFamily="49" charset="-122"/>
                <a:cs typeface="Consolas" panose="020B0609020204030204" pitchFamily="49" charset="0"/>
              </a:rPr>
              <a:t>R</a:t>
            </a:r>
            <a:r>
              <a:rPr kumimoji="1" lang="en-US" altLang="zh-CN" sz="2000" baseline="-30000" dirty="0" err="1" smtClean="0">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kumimoji="1" lang="en-US" altLang="zh-CN" sz="2000" dirty="0" err="1"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err="1" smtClean="0">
                <a:solidFill>
                  <a:srgbClr val="FF0000"/>
                </a:solidFill>
                <a:latin typeface="Consolas" panose="020B0609020204030204" pitchFamily="49" charset="0"/>
                <a:ea typeface="楷体" panose="02010609060101010101" pitchFamily="49" charset="-122"/>
                <a:cs typeface="Consolas" panose="020B0609020204030204" pitchFamily="49" charset="0"/>
              </a:rPr>
              <a:t>R</a:t>
            </a:r>
            <a:r>
              <a:rPr kumimoji="1" lang="en-US" altLang="zh-CN" sz="2000" baseline="-30000" dirty="0" err="1"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R</a:t>
            </a:r>
            <a:r>
              <a:rPr kumimoji="1" lang="en-US" altLang="zh-CN" sz="2000" i="1" baseline="-30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baseline="-30000" dirty="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其相应的关键字分别为</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baseline="-30000" dirty="0">
                <a:solidFill>
                  <a:schemeClr val="tx1"/>
                </a:solidFill>
                <a:latin typeface="Consolas" panose="020B0609020204030204" pitchFamily="49" charset="0"/>
                <a:ea typeface="楷体" panose="02010609060101010101" pitchFamily="49" charset="-122"/>
                <a:cs typeface="Consolas" panose="020B0609020204030204" pitchFamily="49" charset="0"/>
              </a:rPr>
              <a:t>0</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baseline="-30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i="1" baseline="-30000"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baseline="-30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ts val="3000"/>
              </a:lnSpc>
              <a:spcBef>
                <a:spcPct val="50000"/>
              </a:spcBef>
            </a:pP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输出</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R</a:t>
            </a:r>
            <a:r>
              <a:rPr kumimoji="1" lang="en-US" altLang="zh-CN" sz="2000" i="1"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,0</a:t>
            </a:r>
            <a:r>
              <a:rPr kumimoji="1"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R</a:t>
            </a:r>
            <a:r>
              <a:rPr kumimoji="1" lang="en-US" altLang="zh-CN" sz="2000" i="1"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R</a:t>
            </a:r>
            <a:r>
              <a:rPr kumimoji="1" lang="en-US" altLang="zh-CN" sz="2000" i="1"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使得</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i="1"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,0</a:t>
            </a:r>
            <a:r>
              <a:rPr kumimoji="1" lang="en-US" altLang="zh-CN" sz="2000" dirty="0">
                <a:solidFill>
                  <a:schemeClr val="tx1"/>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i="1"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000" dirty="0">
                <a:solidFill>
                  <a:schemeClr val="tx1"/>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i="1" baseline="-25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baseline="-25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baseline="-25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baseline="-25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或</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i="1"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,0</a:t>
            </a:r>
            <a:r>
              <a:rPr kumimoji="1" lang="en-US" altLang="zh-CN" sz="2000" dirty="0">
                <a:solidFill>
                  <a:schemeClr val="tx1"/>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i="1"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000" dirty="0" smtClean="0">
                <a:solidFill>
                  <a:schemeClr val="tx1"/>
                </a:solidFill>
                <a:latin typeface="Consolas" panose="020B0609020204030204" pitchFamily="49" charset="0"/>
                <a:ea typeface="宋体" panose="02010600030101010101" pitchFamily="2" charset="-122"/>
                <a:cs typeface="Consolas" panose="020B0609020204030204" pitchFamily="49" charset="0"/>
              </a:rPr>
              <a:t>≥ … ≥</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i="1"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ts val="3000"/>
              </a:lnSpc>
              <a:spcBef>
                <a:spcPct val="50000"/>
              </a:spcBef>
            </a:pP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ts val="3000"/>
              </a:lnSpc>
              <a:spcBef>
                <a:spcPct val="50000"/>
              </a:spcBef>
            </a:pP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12   45   2    6   78</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2531" name="Text Box 3"/>
          <p:cNvSpPr txBox="1">
            <a:spLocks noChangeArrowheads="1"/>
          </p:cNvSpPr>
          <p:nvPr/>
        </p:nvSpPr>
        <p:spPr bwMode="auto">
          <a:xfrm>
            <a:off x="1857356" y="5572140"/>
            <a:ext cx="3071834" cy="400110"/>
          </a:xfrm>
          <a:prstGeom prst="rect">
            <a:avLst/>
          </a:prstGeom>
          <a:noFill/>
          <a:ln w="9525">
            <a:noFill/>
            <a:miter lim="800000"/>
          </a:ln>
        </p:spPr>
        <p:txBody>
          <a:bodyPr wrap="square">
            <a:spAutoFit/>
          </a:bodyPr>
          <a:lstStyle/>
          <a:p>
            <a:pPr>
              <a:spcBef>
                <a:spcPct val="50000"/>
              </a:spcBef>
            </a:pPr>
            <a:r>
              <a:rPr lang="zh-CN" altLang="en-US" sz="2000" spc="300" dirty="0">
                <a:solidFill>
                  <a:srgbClr val="FF0000"/>
                </a:solidFill>
                <a:latin typeface="微软雅黑" panose="020B0503020204020204" pitchFamily="34" charset="-122"/>
                <a:ea typeface="微软雅黑" panose="020B0503020204020204" pitchFamily="34" charset="-122"/>
              </a:rPr>
              <a:t>本章仅考虑递增排序</a:t>
            </a:r>
            <a:endParaRPr lang="zh-CN" altLang="en-US" sz="2000" spc="300" dirty="0">
              <a:solidFill>
                <a:srgbClr val="FF0000"/>
              </a:solidFill>
              <a:latin typeface="微软雅黑" panose="020B0503020204020204" pitchFamily="34" charset="-122"/>
              <a:ea typeface="微软雅黑" panose="020B0503020204020204" pitchFamily="34" charset="-122"/>
            </a:endParaRPr>
          </a:p>
        </p:txBody>
      </p:sp>
      <p:sp>
        <p:nvSpPr>
          <p:cNvPr id="22533" name="Text Box 5"/>
          <p:cNvSpPr txBox="1">
            <a:spLocks noChangeArrowheads="1"/>
          </p:cNvSpPr>
          <p:nvPr/>
        </p:nvSpPr>
        <p:spPr bwMode="auto">
          <a:xfrm>
            <a:off x="2143108" y="357166"/>
            <a:ext cx="4786346" cy="584775"/>
          </a:xfrm>
          <a:prstGeom prst="rect">
            <a:avLst/>
          </a:prstGeom>
          <a:noFill/>
          <a:ln w="9525">
            <a:noFill/>
            <a:miter lim="800000"/>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9.1 </a:t>
            </a:r>
            <a:r>
              <a:rPr lang="zh-CN" altLang="en-US" sz="3200"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排序</a:t>
            </a:r>
            <a:r>
              <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的基本概念</a:t>
            </a:r>
            <a:endPar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22534" name="Text Box 6"/>
          <p:cNvSpPr txBox="1">
            <a:spLocks noChangeArrowheads="1"/>
          </p:cNvSpPr>
          <p:nvPr/>
        </p:nvSpPr>
        <p:spPr bwMode="auto">
          <a:xfrm>
            <a:off x="1285852" y="1285860"/>
            <a:ext cx="2428892" cy="461665"/>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lang="en-US" altLang="zh-CN" dirty="0">
                <a:solidFill>
                  <a:srgbClr val="FF0000"/>
                </a:solidFill>
                <a:latin typeface="+mj-ea"/>
                <a:ea typeface="+mj-ea"/>
                <a:cs typeface="Consolas" panose="020B0609020204030204" pitchFamily="49" charset="0"/>
              </a:rPr>
              <a:t>1. </a:t>
            </a:r>
            <a:r>
              <a:rPr lang="zh-CN" altLang="en-US" dirty="0">
                <a:solidFill>
                  <a:srgbClr val="FF0000"/>
                </a:solidFill>
                <a:latin typeface="+mj-ea"/>
                <a:ea typeface="+mj-ea"/>
                <a:cs typeface="Consolas" panose="020B0609020204030204" pitchFamily="49" charset="0"/>
              </a:rPr>
              <a:t>什么是排序</a:t>
            </a:r>
            <a:endParaRPr lang="zh-CN" altLang="en-US" dirty="0">
              <a:solidFill>
                <a:srgbClr val="FF0000"/>
              </a:solidFill>
              <a:latin typeface="+mj-ea"/>
              <a:ea typeface="+mj-ea"/>
              <a:cs typeface="Consolas" panose="020B0609020204030204" pitchFamily="49" charset="0"/>
            </a:endParaRPr>
          </a:p>
        </p:txBody>
      </p:sp>
      <p:sp>
        <p:nvSpPr>
          <p:cNvPr id="7" name="TextBox 6"/>
          <p:cNvSpPr txBox="1"/>
          <p:nvPr/>
        </p:nvSpPr>
        <p:spPr>
          <a:xfrm>
            <a:off x="303234" y="1857364"/>
            <a:ext cx="553998" cy="3214710"/>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9.1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排序的基本概念</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971843" y="980418"/>
            <a:ext cx="7891488" cy="5985510"/>
          </a:xfrm>
          <a:prstGeom prst="rect">
            <a:avLst/>
          </a:prstGeom>
          <a:noFill/>
          <a:ln w="9525">
            <a:noFill/>
            <a:miter lim="800000"/>
          </a:ln>
        </p:spPr>
        <p:txBody>
          <a:bodyPr wrap="square">
            <a:spAutoFit/>
          </a:bodyPr>
          <a:lstStyle/>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9.3】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已知有</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10</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个待排序的记录，它们的关键字序列</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(75,87,68,92,88)</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给出用冒泡排序法进行排序的第</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趟的</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结果。</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75</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68</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87</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88</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92</a:t>
            </a:r>
            <a:endPar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68</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75</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87</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88</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92</a:t>
            </a:r>
            <a:endPar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给出直接插入排序的前三趟的结果</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75</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87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68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92</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88</a:t>
            </a:r>
            <a:endPar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75</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87</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68</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92</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88</a:t>
            </a:r>
            <a:endPar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68</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75</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87</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92</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88</a:t>
            </a:r>
            <a:endPar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68</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75</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87</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92</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88</a:t>
            </a:r>
            <a:endPar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9.3  </a:t>
            </a:r>
            <a:r>
              <a:rPr lang="zh-CN" altLang="en-US"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交 换 排 序</a:t>
            </a:r>
            <a:endParaRPr lang="zh-CN" altLang="en-US" dirty="0">
              <a:solidFill>
                <a:srgbClr val="FF0000"/>
              </a:solidFill>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142976" y="285728"/>
            <a:ext cx="3533770" cy="400110"/>
          </a:xfrm>
          <a:prstGeom prst="rect">
            <a:avLst/>
          </a:prstGeom>
          <a:noFill/>
          <a:ln w="9525">
            <a:noFill/>
            <a:miter lim="800000"/>
          </a:ln>
        </p:spPr>
        <p:txBody>
          <a:bodyPr wrap="square">
            <a:spAutoFit/>
          </a:bodyPr>
          <a:lstStyle/>
          <a:p>
            <a:pPr>
              <a:spcBef>
                <a:spcPct val="50000"/>
              </a:spcBef>
            </a:pPr>
            <a:r>
              <a:rPr lang="zh-CN" altLang="en-US" sz="2000" dirty="0">
                <a:solidFill>
                  <a:schemeClr val="tx1"/>
                </a:solidFill>
                <a:ea typeface="楷体" panose="02010609060101010101" pitchFamily="49" charset="-122"/>
                <a:cs typeface="Times New Roman" panose="02020603050405020304" pitchFamily="18" charset="0"/>
              </a:rPr>
              <a:t>冒泡排序算法如下：</a:t>
            </a:r>
            <a:endParaRPr lang="zh-CN" altLang="en-US" sz="2000" dirty="0">
              <a:solidFill>
                <a:schemeClr val="tx1"/>
              </a:solidFill>
              <a:ea typeface="楷体" panose="02010609060101010101" pitchFamily="49" charset="-122"/>
              <a:cs typeface="Times New Roman" panose="02020603050405020304" pitchFamily="18" charset="0"/>
            </a:endParaRPr>
          </a:p>
        </p:txBody>
      </p:sp>
      <p:sp>
        <p:nvSpPr>
          <p:cNvPr id="44035" name="Text Box 3"/>
          <p:cNvSpPr txBox="1">
            <a:spLocks noChangeArrowheads="1"/>
          </p:cNvSpPr>
          <p:nvPr/>
        </p:nvSpPr>
        <p:spPr bwMode="auto">
          <a:xfrm>
            <a:off x="1181106" y="836613"/>
            <a:ext cx="7820050" cy="4999794"/>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BubbleSort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SqType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R[],</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n)  </a:t>
            </a:r>
            <a:endPar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int </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i,j,exchange;</a:t>
            </a:r>
            <a:endPar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SqType </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tmp;</a:t>
            </a:r>
            <a:endPar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for </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(i=0;i&lt;n-1;i++)</a:t>
            </a:r>
            <a:endPar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highlight>
                  <a:srgbClr val="FF0000"/>
                </a:highlight>
                <a:latin typeface="Consolas" panose="020B0609020204030204" pitchFamily="49" charset="0"/>
                <a:ea typeface="仿宋" panose="02010609060101010101" pitchFamily="49" charset="-122"/>
                <a:cs typeface="Consolas" panose="020B0609020204030204" pitchFamily="49" charset="0"/>
              </a:rPr>
              <a:t>exchange=0</a:t>
            </a:r>
            <a:r>
              <a:rPr lang="en-US" altLang="zh-CN" sz="1800" dirty="0">
                <a:solidFill>
                  <a:schemeClr val="tx1"/>
                </a:solidFill>
                <a:highlight>
                  <a:srgbClr val="FF0000"/>
                </a:highlight>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本趟排序前置</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exchange</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for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(j=n-1;j&gt;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i;j</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比较</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找出最小关键字的记录</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if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(R[j].key&lt;R[j-1].key)</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tmp</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=R[j</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R[j]</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与</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R[j-1]</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进行交换</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R[j</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]=R[j-1</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将最小关键字记录前移</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R[j-1</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tmp</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highlight>
                  <a:srgbClr val="FF0000"/>
                </a:highlight>
                <a:latin typeface="Consolas" panose="020B0609020204030204" pitchFamily="49" charset="0"/>
                <a:ea typeface="仿宋" panose="02010609060101010101" pitchFamily="49" charset="-122"/>
                <a:cs typeface="Consolas" panose="020B0609020204030204" pitchFamily="49" charset="0"/>
              </a:rPr>
              <a:t>exchange=1</a:t>
            </a:r>
            <a:r>
              <a:rPr lang="en-US" altLang="zh-CN" sz="1800" dirty="0">
                <a:solidFill>
                  <a:schemeClr val="tx1"/>
                </a:solidFill>
                <a:highlight>
                  <a:srgbClr val="FF0000"/>
                </a:highlight>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本趟排序发生交换置</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exchange</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1</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(exchange==0)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本趟未发生交换时结束算法</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return;</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1147798" y="642918"/>
            <a:ext cx="7781920" cy="430759"/>
          </a:xfrm>
          <a:prstGeom prst="rect">
            <a:avLst/>
          </a:prstGeom>
          <a:noFill/>
          <a:ln w="9525">
            <a:noFill/>
            <a:miter lim="800000"/>
          </a:ln>
        </p:spPr>
        <p:txBody>
          <a:bodyPr wrap="square">
            <a:spAutoFit/>
          </a:bodyPr>
          <a:lstStyle/>
          <a:p>
            <a:pPr marL="457200" indent="-457200">
              <a:lnSpc>
                <a:spcPct val="120000"/>
              </a:lnSpc>
              <a:buBlip>
                <a:blip r:embed="rId1"/>
              </a:buBlip>
            </a:pP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最好的情况</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（正序</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：只需</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进行一趟冒泡</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196611" name="Text Box 3"/>
          <p:cNvSpPr txBox="1">
            <a:spLocks noChangeArrowheads="1"/>
          </p:cNvSpPr>
          <p:nvPr/>
        </p:nvSpPr>
        <p:spPr bwMode="auto">
          <a:xfrm>
            <a:off x="1725481" y="1373173"/>
            <a:ext cx="2119491" cy="400110"/>
          </a:xfrm>
          <a:prstGeom prst="rect">
            <a:avLst/>
          </a:prstGeom>
          <a:noFill/>
          <a:ln w="9525">
            <a:noFill/>
            <a:miter lim="800000"/>
          </a:ln>
        </p:spPr>
        <p:txBody>
          <a:bodyPr wrap="none">
            <a:spAutoFit/>
          </a:bodyPr>
          <a:lstStyle/>
          <a:p>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比较”的次数：</a:t>
            </a:r>
            <a:endParaRPr kumimoji="1" lang="zh-CN" altLang="en-US" sz="2000" b="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196614" name="Text Box 6"/>
          <p:cNvSpPr txBox="1">
            <a:spLocks noChangeArrowheads="1"/>
          </p:cNvSpPr>
          <p:nvPr/>
        </p:nvSpPr>
        <p:spPr bwMode="auto">
          <a:xfrm>
            <a:off x="6824698" y="1712852"/>
            <a:ext cx="325730" cy="400110"/>
          </a:xfrm>
          <a:prstGeom prst="rect">
            <a:avLst/>
          </a:prstGeom>
          <a:noFill/>
          <a:ln w="9525">
            <a:noFill/>
            <a:miter lim="800000"/>
          </a:ln>
        </p:spPr>
        <p:txBody>
          <a:bodyPr wrap="none">
            <a:spAutoFit/>
          </a:bodyPr>
          <a:lstStyle/>
          <a:p>
            <a:r>
              <a:rPr kumimoji="1"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0</a:t>
            </a:r>
            <a:endParaRPr kumimoji="1" lang="en-US" altLang="zh-CN" sz="2000" b="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196615" name="Rectangle 7"/>
          <p:cNvSpPr>
            <a:spLocks noChangeArrowheads="1"/>
          </p:cNvSpPr>
          <p:nvPr/>
        </p:nvSpPr>
        <p:spPr bwMode="auto">
          <a:xfrm>
            <a:off x="5681698" y="1373173"/>
            <a:ext cx="2119491" cy="400110"/>
          </a:xfrm>
          <a:prstGeom prst="rect">
            <a:avLst/>
          </a:prstGeom>
          <a:noFill/>
          <a:ln w="9525">
            <a:noFill/>
            <a:miter lim="800000"/>
          </a:ln>
        </p:spPr>
        <p:txBody>
          <a:bodyPr wrap="none">
            <a:spAutoFit/>
          </a:bodyPr>
          <a:lstStyle/>
          <a:p>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移动”的次数：</a:t>
            </a:r>
            <a:endParaRPr kumimoji="1" lang="zh-CN" altLang="en-US" sz="2000" b="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196617" name="Text Box 9"/>
          <p:cNvSpPr txBox="1">
            <a:spLocks noChangeArrowheads="1"/>
          </p:cNvSpPr>
          <p:nvPr/>
        </p:nvSpPr>
        <p:spPr bwMode="auto">
          <a:xfrm>
            <a:off x="2481298" y="1789052"/>
            <a:ext cx="607859" cy="400110"/>
          </a:xfrm>
          <a:prstGeom prst="rect">
            <a:avLst/>
          </a:prstGeom>
          <a:noFill/>
          <a:ln w="9525">
            <a:noFill/>
            <a:miter lim="800000"/>
          </a:ln>
        </p:spPr>
        <p:txBody>
          <a:bodyPr wrap="none">
            <a:spAutoFit/>
          </a:bodyPr>
          <a:lstStyle/>
          <a:p>
            <a:r>
              <a:rPr kumimoji="1" lang="en-US" altLang="zh-CN" sz="2000" i="1" dirty="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rgbClr val="FF0000"/>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1</a:t>
            </a:r>
            <a:endParaRPr kumimoji="1"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4" name="组合 13"/>
          <p:cNvGrpSpPr/>
          <p:nvPr/>
        </p:nvGrpSpPr>
        <p:grpSpPr>
          <a:xfrm>
            <a:off x="1163673" y="2892405"/>
            <a:ext cx="7421563" cy="2193946"/>
            <a:chOff x="1163673" y="2892405"/>
            <a:chExt cx="7421563" cy="2193946"/>
          </a:xfrm>
        </p:grpSpPr>
        <p:sp>
          <p:nvSpPr>
            <p:cNvPr id="196612" name="Text Box 4"/>
            <p:cNvSpPr txBox="1">
              <a:spLocks noChangeArrowheads="1"/>
            </p:cNvSpPr>
            <p:nvPr/>
          </p:nvSpPr>
          <p:spPr bwMode="auto">
            <a:xfrm>
              <a:off x="1163673" y="2892405"/>
              <a:ext cx="6837351" cy="460375"/>
            </a:xfrm>
            <a:prstGeom prst="rect">
              <a:avLst/>
            </a:prstGeom>
            <a:noFill/>
            <a:ln w="9525">
              <a:noFill/>
              <a:miter lim="800000"/>
            </a:ln>
          </p:spPr>
          <p:txBody>
            <a:bodyPr wrap="square">
              <a:spAutoFit/>
            </a:bodyPr>
            <a:lstStyle/>
            <a:p>
              <a:pPr marL="457200" indent="-457200">
                <a:lnSpc>
                  <a:spcPct val="120000"/>
                </a:lnSpc>
                <a:buBlip>
                  <a:blip r:embed="rId1"/>
                </a:buBlip>
              </a:pP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最坏的情况</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（反序</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需</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进行</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chemeClr val="tx1"/>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趟冒泡</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196613" name="Text Box 5"/>
            <p:cNvSpPr txBox="1">
              <a:spLocks noChangeArrowheads="1"/>
            </p:cNvSpPr>
            <p:nvPr/>
          </p:nvSpPr>
          <p:spPr bwMode="auto">
            <a:xfrm>
              <a:off x="1414498" y="3643314"/>
              <a:ext cx="2119491" cy="400110"/>
            </a:xfrm>
            <a:prstGeom prst="rect">
              <a:avLst/>
            </a:prstGeom>
            <a:noFill/>
            <a:ln w="9525">
              <a:noFill/>
              <a:miter lim="800000"/>
            </a:ln>
          </p:spPr>
          <p:txBody>
            <a:bodyPr wrap="none">
              <a:spAutoFit/>
            </a:bodyPr>
            <a:lstStyle/>
            <a:p>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比较”的次数：</a:t>
              </a:r>
              <a:endParaRPr kumimoji="1" lang="zh-CN" altLang="en-US" sz="2000" b="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196616" name="Rectangle 8"/>
            <p:cNvSpPr>
              <a:spLocks noChangeArrowheads="1"/>
            </p:cNvSpPr>
            <p:nvPr/>
          </p:nvSpPr>
          <p:spPr bwMode="auto">
            <a:xfrm>
              <a:off x="5681698" y="3643314"/>
              <a:ext cx="2119491" cy="400110"/>
            </a:xfrm>
            <a:prstGeom prst="rect">
              <a:avLst/>
            </a:prstGeom>
            <a:noFill/>
            <a:ln w="9525">
              <a:noFill/>
              <a:miter lim="800000"/>
            </a:ln>
          </p:spPr>
          <p:txBody>
            <a:bodyPr wrap="none">
              <a:spAutoFit/>
            </a:bodyPr>
            <a:lstStyle/>
            <a:p>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移动”的次数</a:t>
              </a:r>
              <a:r>
                <a:rPr kumimoji="1" lang="zh-CN" altLang="en-US" sz="2000" dirty="0">
                  <a:solidFill>
                    <a:srgbClr val="1000E4"/>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b="0" dirty="0">
                <a:solidFill>
                  <a:srgbClr val="1000E4"/>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96618" name="Object 10"/>
            <p:cNvGraphicFramePr>
              <a:graphicFrameLocks noChangeAspect="1"/>
            </p:cNvGraphicFramePr>
            <p:nvPr/>
          </p:nvGraphicFramePr>
          <p:xfrm>
            <a:off x="1622461" y="4119564"/>
            <a:ext cx="2570162" cy="962025"/>
          </p:xfrm>
          <a:graphic>
            <a:graphicData uri="http://schemas.openxmlformats.org/presentationml/2006/ole">
              <mc:AlternateContent xmlns:mc="http://schemas.openxmlformats.org/markup-compatibility/2006">
                <mc:Choice xmlns:v="urn:schemas-microsoft-com:vml" Requires="v">
                  <p:oleObj spid="_x0000_s6154" name="Equation" r:id="rId2" imgW="41046400" imgH="15443200" progId="Equation.3">
                    <p:embed/>
                  </p:oleObj>
                </mc:Choice>
                <mc:Fallback>
                  <p:oleObj name="Equation" r:id="rId2" imgW="41046400" imgH="15443200" progId="Equation.3">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2461" y="4119564"/>
                          <a:ext cx="2570162"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19" name="Object 11"/>
            <p:cNvGraphicFramePr>
              <a:graphicFrameLocks noChangeAspect="1"/>
            </p:cNvGraphicFramePr>
            <p:nvPr/>
          </p:nvGraphicFramePr>
          <p:xfrm>
            <a:off x="5753136" y="4119564"/>
            <a:ext cx="2832100" cy="966787"/>
          </p:xfrm>
          <a:graphic>
            <a:graphicData uri="http://schemas.openxmlformats.org/presentationml/2006/ole">
              <mc:AlternateContent xmlns:mc="http://schemas.openxmlformats.org/markup-compatibility/2006">
                <mc:Choice xmlns:v="urn:schemas-microsoft-com:vml" Requires="v">
                  <p:oleObj spid="_x0000_s6155" name="Equation" r:id="rId4" imgW="45110400" imgH="15443200" progId="Equation.3">
                    <p:embed/>
                  </p:oleObj>
                </mc:Choice>
                <mc:Fallback>
                  <p:oleObj name="Equation" r:id="rId4" imgW="45110400" imgH="154432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3136" y="4119564"/>
                          <a:ext cx="2832100" cy="96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96620" name="AutoShape 12">
            <a:hlinkClick r:id="" action="ppaction://noaction" highlightClick="1"/>
          </p:cNvPr>
          <p:cNvSpPr>
            <a:spLocks noChangeArrowheads="1"/>
          </p:cNvSpPr>
          <p:nvPr/>
        </p:nvSpPr>
        <p:spPr bwMode="auto">
          <a:xfrm>
            <a:off x="9263098" y="6143605"/>
            <a:ext cx="381000" cy="381000"/>
          </a:xfrm>
          <a:prstGeom prst="actionButtonBackPrevious">
            <a:avLst/>
          </a:prstGeom>
          <a:solidFill>
            <a:schemeClr val="bg2"/>
          </a:solidFill>
          <a:ln w="9525">
            <a:solidFill>
              <a:schemeClr val="tx2"/>
            </a:solidFill>
            <a:miter lim="800000"/>
          </a:ln>
        </p:spPr>
        <p:txBody>
          <a:bodyPr wrap="none" anchor="ctr"/>
          <a:lstStyle/>
          <a:p>
            <a:endParaRPr lang="zh-CN" altLang="en-US">
              <a:ea typeface="楷体" panose="02010609060101010101" pitchFamily="49" charset="-122"/>
              <a:cs typeface="Times New Roman" panose="02020603050405020304" pitchFamily="18" charset="0"/>
            </a:endParaRPr>
          </a:p>
        </p:txBody>
      </p:sp>
      <p:sp>
        <p:nvSpPr>
          <p:cNvPr id="15" name="TextBox 14"/>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9.3  </a:t>
            </a:r>
            <a:r>
              <a:rPr lang="zh-CN" altLang="en-US"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交 换 排 序</a:t>
            </a:r>
            <a:endParaRPr lang="zh-CN" altLang="en-US" dirty="0">
              <a:solidFill>
                <a:srgbClr val="FF0000"/>
              </a:solidFill>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214414" y="428604"/>
            <a:ext cx="7129462" cy="400110"/>
          </a:xfrm>
          <a:prstGeom prst="rect">
            <a:avLst/>
          </a:prstGeom>
          <a:noFill/>
          <a:ln w="9525">
            <a:noFill/>
            <a:miter lim="800000"/>
          </a:ln>
        </p:spPr>
        <p:txBody>
          <a:bodyPr>
            <a:spAutoFit/>
          </a:bodyPr>
          <a:lstStyle/>
          <a:p>
            <a:pPr>
              <a:spcBef>
                <a:spcPct val="50000"/>
              </a:spcBef>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归纳起来，冒泡排序算法的性能如表</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9.3</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所示。</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04529" name="Group 81"/>
          <p:cNvGraphicFramePr>
            <a:graphicFrameLocks noGrp="1"/>
          </p:cNvGraphicFramePr>
          <p:nvPr/>
        </p:nvGraphicFramePr>
        <p:xfrm>
          <a:off x="1214414" y="1214422"/>
          <a:ext cx="7319985" cy="1508760"/>
        </p:xfrm>
        <a:graphic>
          <a:graphicData uri="http://schemas.openxmlformats.org/drawingml/2006/table">
            <a:tbl>
              <a:tblPr>
                <a:tableStyleId>{775DCB02-9BB8-47FD-8907-85C794F793BA}</a:tableStyleId>
              </a:tblPr>
              <a:tblGrid>
                <a:gridCol w="1464818"/>
                <a:gridCol w="1463450"/>
                <a:gridCol w="1463450"/>
                <a:gridCol w="1463450"/>
                <a:gridCol w="1464817"/>
              </a:tblGrid>
              <a:tr h="228600">
                <a:tc gridSpan="3">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时间复杂度</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hMerge="1">
                  <a:tcPr/>
                </a:tc>
                <a:tc hMerge="1">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空间复杂度</a:t>
                      </a:r>
                      <a:endParaRPr kumimoji="0" lang="zh-CN" altLang="en-US" sz="18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anchor="ctr" horzOverflow="overflow"/>
                </a:tc>
                <a:tc rowSpan="2">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稳定性</a:t>
                      </a:r>
                      <a:endParaRPr kumimoji="0" lang="zh-CN" altLang="en-US" sz="18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anchor="ctr" horzOverflow="overflow"/>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最好情况</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最坏情况</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平均情况</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vMerge="1">
                  <a:tcPr/>
                </a:tc>
                <a:tc vMerge="1">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a:t>
                      </a:r>
                      <a:r>
                        <a:rPr kumimoji="0" lang="en-US" altLang="zh-CN" sz="1800" b="1"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a:t>
                      </a:r>
                      <a:r>
                        <a:rPr kumimoji="0" lang="en-US" altLang="zh-CN" sz="1800" b="1"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3000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2</a:t>
                      </a: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a:t>
                      </a:r>
                      <a:r>
                        <a:rPr kumimoji="0" lang="en-US" altLang="zh-CN" sz="1800" b="1"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3000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2</a:t>
                      </a: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O(1)</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稳定</a:t>
                      </a:r>
                      <a:endParaRPr kumimoji="0" lang="zh-CN" altLang="en-US" sz="1800" b="1" i="0"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r>
            </a:tbl>
          </a:graphicData>
        </a:graphic>
      </p:graphicFrame>
      <p:sp>
        <p:nvSpPr>
          <p:cNvPr id="5" name="TextBox 4"/>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9.3  </a:t>
            </a:r>
            <a:r>
              <a:rPr lang="zh-CN" altLang="en-US"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交 换 排 序</a:t>
            </a:r>
            <a:endParaRPr lang="zh-CN" altLang="en-US" dirty="0">
              <a:solidFill>
                <a:srgbClr val="FF0000"/>
              </a:solidFill>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146213" y="1214422"/>
            <a:ext cx="7854943" cy="822597"/>
          </a:xfrm>
          <a:prstGeom prst="rect">
            <a:avLst/>
          </a:prstGeom>
          <a:noFill/>
          <a:ln w="9525">
            <a:noFill/>
            <a:miter lim="800000"/>
          </a:ln>
        </p:spPr>
        <p:txBody>
          <a:bodyPr wrap="square">
            <a:spAutoFit/>
          </a:bodyPr>
          <a:lstStyle/>
          <a:p>
            <a:pPr>
              <a:lnSpc>
                <a:spcPct val="125000"/>
              </a:lnSpc>
            </a:pPr>
            <a:r>
              <a:rPr kumimoji="1" lang="en-US" altLang="zh-CN" sz="2000" dirty="0">
                <a:solidFill>
                  <a:schemeClr val="tx1"/>
                </a:solidFill>
                <a:ea typeface="楷体" panose="02010609060101010101" pitchFamily="49" charset="-122"/>
                <a:cs typeface="Times New Roman" panose="02020603050405020304" pitchFamily="18" charset="0"/>
              </a:rPr>
              <a:t>      </a:t>
            </a:r>
            <a:r>
              <a:rPr kumimoji="1" lang="en-US" altLang="zh-CN" sz="2000" dirty="0" smtClean="0">
                <a:solidFill>
                  <a:schemeClr val="tx1"/>
                </a:solidFill>
                <a:ea typeface="楷体" panose="02010609060101010101" pitchFamily="49" charset="-122"/>
                <a:cs typeface="Times New Roman" panose="02020603050405020304" pitchFamily="18" charset="0"/>
              </a:rPr>
              <a:t>   </a:t>
            </a:r>
            <a:r>
              <a:rPr kumimoji="1" lang="zh-CN" altLang="en-US" sz="2000" dirty="0" smtClean="0">
                <a:solidFill>
                  <a:schemeClr val="tx1"/>
                </a:solidFill>
                <a:ea typeface="楷体" panose="02010609060101010101" pitchFamily="49" charset="-122"/>
                <a:cs typeface="Times New Roman" panose="02020603050405020304" pitchFamily="18" charset="0"/>
              </a:rPr>
              <a:t>首先</a:t>
            </a:r>
            <a:r>
              <a:rPr kumimoji="1" lang="zh-CN" altLang="en-US" sz="2000" dirty="0">
                <a:solidFill>
                  <a:schemeClr val="tx1"/>
                </a:solidFill>
                <a:ea typeface="楷体" panose="02010609060101010101" pitchFamily="49" charset="-122"/>
                <a:cs typeface="Times New Roman" panose="02020603050405020304" pitchFamily="18" charset="0"/>
              </a:rPr>
              <a:t>对无序的记录序列进行“一次划分”，之后分别对分割所得两个子序列“递归”进行快速排序。</a:t>
            </a:r>
            <a:endParaRPr kumimoji="1" lang="zh-CN" altLang="en-US" sz="2000" dirty="0">
              <a:solidFill>
                <a:schemeClr val="tx1"/>
              </a:solidFill>
              <a:ea typeface="楷体" panose="02010609060101010101" pitchFamily="49" charset="-122"/>
              <a:cs typeface="Times New Roman" panose="02020603050405020304" pitchFamily="18" charset="0"/>
            </a:endParaRPr>
          </a:p>
        </p:txBody>
      </p:sp>
      <p:sp>
        <p:nvSpPr>
          <p:cNvPr id="198659" name="Text Box 3"/>
          <p:cNvSpPr txBox="1">
            <a:spLocks noChangeArrowheads="1"/>
          </p:cNvSpPr>
          <p:nvPr/>
        </p:nvSpPr>
        <p:spPr bwMode="auto">
          <a:xfrm>
            <a:off x="1631985" y="2647935"/>
            <a:ext cx="6248400" cy="400110"/>
          </a:xfrm>
          <a:prstGeom prst="rect">
            <a:avLst/>
          </a:prstGeom>
          <a:solidFill>
            <a:srgbClr val="CCFFCC"/>
          </a:solidFill>
          <a:ln w="9525">
            <a:solidFill>
              <a:srgbClr val="003300"/>
            </a:solidFill>
            <a:miter lim="800000"/>
          </a:ln>
        </p:spPr>
        <p:txBody>
          <a:bodyPr>
            <a:spAutoFit/>
          </a:bodyPr>
          <a:lstStyle/>
          <a:p>
            <a:pPr algn="ctr">
              <a:spcBef>
                <a:spcPct val="50000"/>
              </a:spcBef>
            </a:pP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无 序 的 记 录 序 列</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198660" name="Text Box 4"/>
          <p:cNvSpPr txBox="1">
            <a:spLocks noChangeArrowheads="1"/>
          </p:cNvSpPr>
          <p:nvPr/>
        </p:nvSpPr>
        <p:spPr bwMode="auto">
          <a:xfrm>
            <a:off x="1631985" y="4033823"/>
            <a:ext cx="3178175" cy="400110"/>
          </a:xfrm>
          <a:prstGeom prst="rect">
            <a:avLst/>
          </a:prstGeom>
          <a:solidFill>
            <a:srgbClr val="CCFFCC"/>
          </a:solidFill>
          <a:ln w="12700">
            <a:solidFill>
              <a:srgbClr val="003300"/>
            </a:solidFill>
            <a:miter lim="800000"/>
          </a:ln>
        </p:spPr>
        <p:txBody>
          <a:bodyPr>
            <a:spAutoFit/>
          </a:bodyPr>
          <a:lstStyle/>
          <a:p>
            <a:pPr algn="ctr">
              <a:spcBef>
                <a:spcPct val="50000"/>
              </a:spcBef>
            </a:pP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无序记录子序列</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98661" name="Text Box 5"/>
          <p:cNvSpPr txBox="1">
            <a:spLocks noChangeArrowheads="1"/>
          </p:cNvSpPr>
          <p:nvPr/>
        </p:nvSpPr>
        <p:spPr bwMode="auto">
          <a:xfrm>
            <a:off x="5441985" y="4021123"/>
            <a:ext cx="2438400" cy="400110"/>
          </a:xfrm>
          <a:prstGeom prst="rect">
            <a:avLst/>
          </a:prstGeom>
          <a:solidFill>
            <a:srgbClr val="CCFFCC"/>
          </a:solidFill>
          <a:ln w="12700">
            <a:solidFill>
              <a:srgbClr val="003300"/>
            </a:solidFill>
            <a:miter lim="800000"/>
          </a:ln>
        </p:spPr>
        <p:txBody>
          <a:bodyPr>
            <a:spAutoFit/>
          </a:bodyPr>
          <a:lstStyle/>
          <a:p>
            <a:pPr algn="ctr">
              <a:spcBef>
                <a:spcPct val="50000"/>
              </a:spcBef>
            </a:pP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无序子序列</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98662" name="Oval 6"/>
          <p:cNvSpPr>
            <a:spLocks noChangeArrowheads="1"/>
          </p:cNvSpPr>
          <p:nvPr/>
        </p:nvSpPr>
        <p:spPr bwMode="auto">
          <a:xfrm>
            <a:off x="4832385" y="4019535"/>
            <a:ext cx="609600" cy="533400"/>
          </a:xfrm>
          <a:prstGeom prst="ellipse">
            <a:avLst/>
          </a:prstGeom>
          <a:solidFill>
            <a:srgbClr val="FFCC99"/>
          </a:solidFill>
          <a:ln w="19050">
            <a:solidFill>
              <a:srgbClr val="FF0000"/>
            </a:solidFill>
            <a:round/>
          </a:ln>
        </p:spPr>
        <p:txBody>
          <a:bodyPr wrap="none" anchor="ctr"/>
          <a:lstStyle/>
          <a:p>
            <a:pPr algn="ctr"/>
            <a:r>
              <a:rPr kumimoji="1" lang="zh-CN" altLang="en-US" sz="1800">
                <a:solidFill>
                  <a:srgbClr val="990000"/>
                </a:solidFill>
                <a:ea typeface="楷体" panose="02010609060101010101" pitchFamily="49" charset="-122"/>
                <a:cs typeface="Times New Roman" panose="02020603050405020304" pitchFamily="18" charset="0"/>
              </a:rPr>
              <a:t>基准</a:t>
            </a:r>
            <a:endParaRPr kumimoji="1" lang="zh-CN" altLang="en-US" sz="1800">
              <a:solidFill>
                <a:schemeClr val="tx1"/>
              </a:solidFill>
              <a:ea typeface="楷体" panose="02010609060101010101" pitchFamily="49" charset="-122"/>
              <a:cs typeface="Times New Roman" panose="02020603050405020304" pitchFamily="18" charset="0"/>
            </a:endParaRPr>
          </a:p>
        </p:txBody>
      </p:sp>
      <p:sp>
        <p:nvSpPr>
          <p:cNvPr id="198663" name="AutoShape 7"/>
          <p:cNvSpPr>
            <a:spLocks noChangeArrowheads="1"/>
          </p:cNvSpPr>
          <p:nvPr/>
        </p:nvSpPr>
        <p:spPr bwMode="auto">
          <a:xfrm>
            <a:off x="3994185" y="3257535"/>
            <a:ext cx="304800" cy="685800"/>
          </a:xfrm>
          <a:prstGeom prst="downArrow">
            <a:avLst>
              <a:gd name="adj1" fmla="val 50000"/>
              <a:gd name="adj2" fmla="val 56250"/>
            </a:avLst>
          </a:prstGeom>
          <a:solidFill>
            <a:schemeClr val="hlink"/>
          </a:solidFill>
          <a:ln w="9525">
            <a:solidFill>
              <a:schemeClr val="bg1"/>
            </a:solidFill>
            <a:miter lim="800000"/>
          </a:ln>
        </p:spPr>
        <p:txBody>
          <a:bodyPr vert="eaVert" wrap="none" anchor="ctr"/>
          <a:lstStyle/>
          <a:p>
            <a:endParaRPr lang="zh-CN" altLang="en-US">
              <a:ea typeface="楷体" panose="02010609060101010101" pitchFamily="49" charset="-122"/>
              <a:cs typeface="Times New Roman" panose="02020603050405020304" pitchFamily="18" charset="0"/>
            </a:endParaRPr>
          </a:p>
        </p:txBody>
      </p:sp>
      <p:sp>
        <p:nvSpPr>
          <p:cNvPr id="198664" name="Text Box 8"/>
          <p:cNvSpPr txBox="1">
            <a:spLocks noChangeArrowheads="1"/>
          </p:cNvSpPr>
          <p:nvPr/>
        </p:nvSpPr>
        <p:spPr bwMode="auto">
          <a:xfrm>
            <a:off x="4435510" y="3249598"/>
            <a:ext cx="1217000" cy="400110"/>
          </a:xfrm>
          <a:prstGeom prst="rect">
            <a:avLst/>
          </a:prstGeom>
          <a:noFill/>
          <a:ln w="9525">
            <a:noFill/>
            <a:miter lim="800000"/>
          </a:ln>
        </p:spPr>
        <p:txBody>
          <a:bodyPr wrap="none">
            <a:spAutoFit/>
          </a:bodyPr>
          <a:lstStyle/>
          <a:p>
            <a:r>
              <a:rPr kumimoji="1" lang="zh-CN" altLang="en-US" sz="20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一次划分</a:t>
            </a:r>
            <a:endParaRPr kumimoji="1" lang="zh-CN" altLang="en-US" sz="2000" dirty="0">
              <a:solidFill>
                <a:schemeClr val="tx1"/>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198665" name="Line 9"/>
          <p:cNvSpPr>
            <a:spLocks noChangeShapeType="1"/>
          </p:cNvSpPr>
          <p:nvPr/>
        </p:nvSpPr>
        <p:spPr bwMode="auto">
          <a:xfrm flipH="1" flipV="1">
            <a:off x="3613185" y="4629135"/>
            <a:ext cx="609600" cy="609600"/>
          </a:xfrm>
          <a:prstGeom prst="line">
            <a:avLst/>
          </a:prstGeom>
          <a:noFill/>
          <a:ln w="38100">
            <a:solidFill>
              <a:srgbClr val="990000"/>
            </a:solidFill>
            <a:round/>
            <a:tailEnd type="triangle" w="med" len="lg"/>
          </a:ln>
        </p:spPr>
        <p:txBody>
          <a:bodyPr wrap="none" anchor="ctr"/>
          <a:lstStyle/>
          <a:p>
            <a:endParaRPr lang="zh-CN" altLang="en-US">
              <a:ea typeface="楷体" panose="02010609060101010101" pitchFamily="49" charset="-122"/>
              <a:cs typeface="Times New Roman" panose="02020603050405020304" pitchFamily="18" charset="0"/>
            </a:endParaRPr>
          </a:p>
        </p:txBody>
      </p:sp>
      <p:sp>
        <p:nvSpPr>
          <p:cNvPr id="198666" name="Line 10"/>
          <p:cNvSpPr>
            <a:spLocks noChangeShapeType="1"/>
          </p:cNvSpPr>
          <p:nvPr/>
        </p:nvSpPr>
        <p:spPr bwMode="auto">
          <a:xfrm flipV="1">
            <a:off x="5213385" y="4629135"/>
            <a:ext cx="609600" cy="609600"/>
          </a:xfrm>
          <a:prstGeom prst="line">
            <a:avLst/>
          </a:prstGeom>
          <a:noFill/>
          <a:ln w="38100">
            <a:solidFill>
              <a:srgbClr val="990000"/>
            </a:solidFill>
            <a:round/>
            <a:tailEnd type="triangle" w="med" len="lg"/>
          </a:ln>
        </p:spPr>
        <p:txBody>
          <a:bodyPr wrap="none" anchor="ctr"/>
          <a:lstStyle/>
          <a:p>
            <a:endParaRPr lang="zh-CN" altLang="en-US">
              <a:ea typeface="楷体" panose="02010609060101010101" pitchFamily="49" charset="-122"/>
              <a:cs typeface="Times New Roman" panose="02020603050405020304" pitchFamily="18" charset="0"/>
            </a:endParaRPr>
          </a:p>
        </p:txBody>
      </p:sp>
      <p:sp>
        <p:nvSpPr>
          <p:cNvPr id="198667" name="Text Box 11"/>
          <p:cNvSpPr txBox="1">
            <a:spLocks noChangeArrowheads="1"/>
          </p:cNvSpPr>
          <p:nvPr/>
        </p:nvSpPr>
        <p:spPr bwMode="auto">
          <a:xfrm>
            <a:off x="3679988" y="5235560"/>
            <a:ext cx="2249334" cy="400110"/>
          </a:xfrm>
          <a:prstGeom prst="rect">
            <a:avLst/>
          </a:prstGeom>
          <a:noFill/>
          <a:ln w="9525">
            <a:noFill/>
            <a:miter lim="800000"/>
          </a:ln>
        </p:spPr>
        <p:txBody>
          <a:bodyPr wrap="none">
            <a:spAutoFit/>
          </a:bodyPr>
          <a:lstStyle/>
          <a:p>
            <a:r>
              <a:rPr kumimoji="1" lang="zh-CN" altLang="en-US" sz="20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分别进行快速排序</a:t>
            </a:r>
            <a:endParaRPr kumimoji="1" lang="zh-CN" altLang="en-US" sz="2000" dirty="0">
              <a:solidFill>
                <a:schemeClr val="tx1"/>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14" name="TextBox 13"/>
          <p:cNvSpPr txBox="1"/>
          <p:nvPr/>
        </p:nvSpPr>
        <p:spPr>
          <a:xfrm>
            <a:off x="1285852" y="357166"/>
            <a:ext cx="328614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en-US" altLang="zh-CN" sz="2800" smtClean="0">
                <a:solidFill>
                  <a:srgbClr val="F92D37"/>
                </a:solidFill>
                <a:latin typeface="Consolas" panose="020B0609020204030204" pitchFamily="49" charset="0"/>
                <a:ea typeface="微软雅黑" panose="020B0503020204020204" pitchFamily="34" charset="-122"/>
                <a:cs typeface="Consolas" panose="020B0609020204030204" pitchFamily="49" charset="0"/>
              </a:rPr>
              <a:t>9.3.2 </a:t>
            </a:r>
            <a:r>
              <a:rPr kumimoji="1" lang="zh-CN" altLang="en-US" sz="2800" smtClean="0">
                <a:solidFill>
                  <a:srgbClr val="F92D37"/>
                </a:solidFill>
                <a:latin typeface="Consolas" panose="020B0609020204030204" pitchFamily="49" charset="0"/>
                <a:ea typeface="微软雅黑" panose="020B0503020204020204" pitchFamily="34" charset="-122"/>
                <a:cs typeface="Consolas" panose="020B0609020204030204" pitchFamily="49" charset="0"/>
              </a:rPr>
              <a:t>快速</a:t>
            </a:r>
            <a:r>
              <a:rPr kumimoji="1" lang="zh-CN" altLang="en-US" sz="2800" dirty="0" smtClean="0">
                <a:solidFill>
                  <a:srgbClr val="F92D37"/>
                </a:solidFill>
                <a:latin typeface="Consolas" panose="020B0609020204030204" pitchFamily="49" charset="0"/>
                <a:ea typeface="微软雅黑" panose="020B0503020204020204" pitchFamily="34" charset="-122"/>
                <a:cs typeface="Consolas" panose="020B0609020204030204" pitchFamily="49" charset="0"/>
              </a:rPr>
              <a:t>排序</a:t>
            </a:r>
            <a:endParaRPr kumimoji="1" lang="zh-CN" altLang="en-US" sz="2800" dirty="0" smtClean="0">
              <a:solidFill>
                <a:srgbClr val="F92D37"/>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5" name="TextBox 14"/>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9.3  </a:t>
            </a:r>
            <a:r>
              <a:rPr lang="zh-CN" altLang="en-US"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交 换 排 序</a:t>
            </a:r>
            <a:endParaRPr lang="zh-CN" altLang="en-US" dirty="0">
              <a:solidFill>
                <a:srgbClr val="FF0000"/>
              </a:solidFill>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59"/>
                                        </p:tgtEl>
                                        <p:attrNameLst>
                                          <p:attrName>style.visibility</p:attrName>
                                        </p:attrNameLst>
                                      </p:cBhvr>
                                      <p:to>
                                        <p:strVal val="visible"/>
                                      </p:to>
                                    </p:set>
                                    <p:animEffect transition="in" filter="wipe(left)">
                                      <p:cBhvr>
                                        <p:cTn id="7" dur="500"/>
                                        <p:tgtEl>
                                          <p:spTgt spid="1986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8663"/>
                                        </p:tgtEl>
                                        <p:attrNameLst>
                                          <p:attrName>style.visibility</p:attrName>
                                        </p:attrNameLst>
                                      </p:cBhvr>
                                      <p:to>
                                        <p:strVal val="visible"/>
                                      </p:to>
                                    </p:set>
                                    <p:animEffect transition="in" filter="wipe(up)">
                                      <p:cBhvr>
                                        <p:cTn id="12" dur="500"/>
                                        <p:tgtEl>
                                          <p:spTgt spid="19866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98664"/>
                                        </p:tgtEl>
                                        <p:attrNameLst>
                                          <p:attrName>style.visibility</p:attrName>
                                        </p:attrNameLst>
                                      </p:cBhvr>
                                      <p:to>
                                        <p:strVal val="visible"/>
                                      </p:to>
                                    </p:set>
                                    <p:animEffect transition="in" filter="wipe(left)">
                                      <p:cBhvr>
                                        <p:cTn id="16" dur="500"/>
                                        <p:tgtEl>
                                          <p:spTgt spid="19866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8660"/>
                                        </p:tgtEl>
                                        <p:attrNameLst>
                                          <p:attrName>style.visibility</p:attrName>
                                        </p:attrNameLst>
                                      </p:cBhvr>
                                      <p:to>
                                        <p:strVal val="visible"/>
                                      </p:to>
                                    </p:set>
                                    <p:animEffect transition="in" filter="wipe(left)">
                                      <p:cBhvr>
                                        <p:cTn id="21" dur="500"/>
                                        <p:tgtEl>
                                          <p:spTgt spid="198660"/>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98662"/>
                                        </p:tgtEl>
                                        <p:attrNameLst>
                                          <p:attrName>style.visibility</p:attrName>
                                        </p:attrNameLst>
                                      </p:cBhvr>
                                      <p:to>
                                        <p:strVal val="visible"/>
                                      </p:to>
                                    </p:set>
                                    <p:animEffect transition="in" filter="wipe(left)">
                                      <p:cBhvr>
                                        <p:cTn id="25" dur="500"/>
                                        <p:tgtEl>
                                          <p:spTgt spid="198662"/>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98661"/>
                                        </p:tgtEl>
                                        <p:attrNameLst>
                                          <p:attrName>style.visibility</p:attrName>
                                        </p:attrNameLst>
                                      </p:cBhvr>
                                      <p:to>
                                        <p:strVal val="visible"/>
                                      </p:to>
                                    </p:set>
                                    <p:animEffect transition="in" filter="wipe(left)">
                                      <p:cBhvr>
                                        <p:cTn id="29" dur="500"/>
                                        <p:tgtEl>
                                          <p:spTgt spid="198661"/>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98667"/>
                                        </p:tgtEl>
                                        <p:attrNameLst>
                                          <p:attrName>style.visibility</p:attrName>
                                        </p:attrNameLst>
                                      </p:cBhvr>
                                      <p:to>
                                        <p:strVal val="visible"/>
                                      </p:to>
                                    </p:set>
                                    <p:animEffect transition="in" filter="wipe(left)">
                                      <p:cBhvr>
                                        <p:cTn id="33" dur="500"/>
                                        <p:tgtEl>
                                          <p:spTgt spid="198667"/>
                                        </p:tgtEl>
                                      </p:cBhvr>
                                    </p:animEffect>
                                  </p:childTnLst>
                                </p:cTn>
                              </p:par>
                            </p:childTnLst>
                          </p:cTn>
                        </p:par>
                        <p:par>
                          <p:cTn id="34" fill="hold">
                            <p:stCondLst>
                              <p:cond delay="2000"/>
                            </p:stCondLst>
                            <p:childTnLst>
                              <p:par>
                                <p:cTn id="35" presetID="22" presetClass="entr" presetSubtype="4" fill="hold" grpId="0" nodeType="afterEffect">
                                  <p:stCondLst>
                                    <p:cond delay="0"/>
                                  </p:stCondLst>
                                  <p:childTnLst>
                                    <p:set>
                                      <p:cBhvr>
                                        <p:cTn id="36" dur="1" fill="hold">
                                          <p:stCondLst>
                                            <p:cond delay="0"/>
                                          </p:stCondLst>
                                        </p:cTn>
                                        <p:tgtEl>
                                          <p:spTgt spid="198665"/>
                                        </p:tgtEl>
                                        <p:attrNameLst>
                                          <p:attrName>style.visibility</p:attrName>
                                        </p:attrNameLst>
                                      </p:cBhvr>
                                      <p:to>
                                        <p:strVal val="visible"/>
                                      </p:to>
                                    </p:set>
                                    <p:animEffect transition="in" filter="wipe(down)">
                                      <p:cBhvr>
                                        <p:cTn id="37" dur="500"/>
                                        <p:tgtEl>
                                          <p:spTgt spid="198665"/>
                                        </p:tgtEl>
                                      </p:cBhvr>
                                    </p:animEffect>
                                  </p:childTnLst>
                                </p:cTn>
                              </p:par>
                            </p:childTnLst>
                          </p:cTn>
                        </p:par>
                        <p:par>
                          <p:cTn id="38" fill="hold">
                            <p:stCondLst>
                              <p:cond delay="2500"/>
                            </p:stCondLst>
                            <p:childTnLst>
                              <p:par>
                                <p:cTn id="39" presetID="22" presetClass="entr" presetSubtype="4" fill="hold" grpId="0" nodeType="afterEffect">
                                  <p:stCondLst>
                                    <p:cond delay="0"/>
                                  </p:stCondLst>
                                  <p:childTnLst>
                                    <p:set>
                                      <p:cBhvr>
                                        <p:cTn id="40" dur="1" fill="hold">
                                          <p:stCondLst>
                                            <p:cond delay="0"/>
                                          </p:stCondLst>
                                        </p:cTn>
                                        <p:tgtEl>
                                          <p:spTgt spid="198666"/>
                                        </p:tgtEl>
                                        <p:attrNameLst>
                                          <p:attrName>style.visibility</p:attrName>
                                        </p:attrNameLst>
                                      </p:cBhvr>
                                      <p:to>
                                        <p:strVal val="visible"/>
                                      </p:to>
                                    </p:set>
                                    <p:animEffect transition="in" filter="wipe(down)">
                                      <p:cBhvr>
                                        <p:cTn id="41" dur="500"/>
                                        <p:tgtEl>
                                          <p:spTgt spid="198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animBg="1" autoUpdateAnimBg="0"/>
      <p:bldP spid="198660" grpId="0" animBg="1" autoUpdateAnimBg="0"/>
      <p:bldP spid="198661" grpId="0" animBg="1" autoUpdateAnimBg="0"/>
      <p:bldP spid="198662" grpId="0" animBg="1" autoUpdateAnimBg="0"/>
      <p:bldP spid="198663" grpId="0" animBg="1"/>
      <p:bldP spid="198664" grpId="0" autoUpdateAnimBg="0"/>
      <p:bldP spid="198665" grpId="0" animBg="1"/>
      <p:bldP spid="198666" grpId="0" animBg="1"/>
      <p:bldP spid="19866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357290" y="857232"/>
            <a:ext cx="7532712" cy="1318887"/>
          </a:xfrm>
          <a:prstGeom prst="rect">
            <a:avLst/>
          </a:prstGeom>
          <a:noFill/>
          <a:ln w="9525">
            <a:noFill/>
            <a:miter lim="800000"/>
          </a:ln>
        </p:spPr>
        <p:txBody>
          <a:bodyPr wrap="square">
            <a:spAutoFit/>
          </a:bodyPr>
          <a:lstStyle/>
          <a:p>
            <a:pPr marL="457200" indent="-457200" algn="just">
              <a:lnSpc>
                <a:spcPct val="120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每</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趟使表的第一个</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元素（基准）放</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入适当位置，将表一分为二，对子表按递归方式继续这种</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划分。</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20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直至</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划分的子表长</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为</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0</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或者</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303236" y="1857364"/>
            <a:ext cx="553998" cy="2928958"/>
          </a:xfrm>
          <a:prstGeom prst="rect">
            <a:avLst/>
          </a:prstGeom>
          <a:noFill/>
        </p:spPr>
        <p:txBody>
          <a:bodyPr vert="eaVert" wrap="square" rtlCol="0">
            <a:spAutoFit/>
          </a:bodyPr>
          <a:lstStyle/>
          <a:p>
            <a:pPr algn="ctr">
              <a:spcBef>
                <a:spcPct val="50000"/>
              </a:spcBef>
            </a:pPr>
            <a:r>
              <a:rPr lang="en-US" altLang="zh-CN" dirty="0" smtClean="0">
                <a:solidFill>
                  <a:srgbClr val="FF0000"/>
                </a:solidFill>
                <a:ea typeface="隶书" panose="02010509060101010101" pitchFamily="49" charset="-122"/>
              </a:rPr>
              <a:t>9.3  </a:t>
            </a:r>
            <a:r>
              <a:rPr lang="zh-CN" altLang="en-US" dirty="0" smtClean="0">
                <a:solidFill>
                  <a:srgbClr val="FF0000"/>
                </a:solidFill>
                <a:ea typeface="隶书" panose="02010509060101010101" pitchFamily="49" charset="-122"/>
              </a:rPr>
              <a:t>交 换 排 序</a:t>
            </a:r>
            <a:endParaRPr lang="zh-CN" altLang="en-US" dirty="0">
              <a:solidFill>
                <a:srgbClr val="FF0000"/>
              </a:solidFill>
              <a:ea typeface="隶书" panose="0201050906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115989" y="-890922"/>
            <a:ext cx="7286676" cy="11017250"/>
          </a:xfrm>
          <a:prstGeom prst="rect">
            <a:avLst/>
          </a:prstGeom>
          <a:noFill/>
          <a:ln w="9525">
            <a:noFill/>
            <a:miter lim="800000"/>
          </a:ln>
          <a:effectLst/>
        </p:spPr>
        <p:txBody>
          <a:bodyPr wrap="square">
            <a:spAutoFit/>
          </a:bodyPr>
          <a:lstStyle/>
          <a:p>
            <a:pPr algn="just">
              <a:lnSpc>
                <a:spcPct val="150000"/>
              </a:lnSpc>
              <a:spcBef>
                <a:spcPct val="50000"/>
              </a:spcBef>
            </a:pP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练习：</a:t>
            </a:r>
            <a:r>
              <a:rPr kumimoji="1"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kumimoji="1" 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12</a:t>
            </a:r>
            <a:r>
              <a:rPr kumimoji="1"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9</a:t>
            </a:r>
            <a:r>
              <a:rPr kumimoji="1"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6</a:t>
            </a:r>
            <a:r>
              <a:rPr kumimoji="1"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4</a:t>
            </a:r>
            <a:r>
              <a:rPr kumimoji="1"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）关键字序列</a:t>
            </a:r>
            <a:endParaRPr kumimoji="1"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请大家给出直接插入排序的每一趟的结果</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5</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10</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78</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5</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10</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78</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5</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10</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78</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5</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10</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78</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4</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5</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10</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78</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(2)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请大家给出冒泡排序的每一趟的结果</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5</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10</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78</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5</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10</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78</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(3)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请大家给出快速排序的每一趟的结果</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5</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10</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78</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5</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10</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78</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5</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10</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78</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5</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10</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78</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4</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5</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10</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78</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2535" name="Rectangle 7"/>
          <p:cNvSpPr>
            <a:spLocks noChangeArrowheads="1"/>
          </p:cNvSpPr>
          <p:nvPr/>
        </p:nvSpPr>
        <p:spPr bwMode="auto">
          <a:xfrm>
            <a:off x="107950" y="804863"/>
            <a:ext cx="9144000" cy="0"/>
          </a:xfrm>
          <a:prstGeom prst="rect">
            <a:avLst/>
          </a:prstGeom>
          <a:noFill/>
          <a:ln w="9525">
            <a:noFill/>
            <a:miter lim="800000"/>
          </a:ln>
          <a:effectLst/>
        </p:spPr>
        <p:txBody>
          <a:bodyPr wrap="none" anchor="ctr">
            <a:spAutoFit/>
          </a:bodyPr>
          <a:lstStyle/>
          <a:p>
            <a:endParaRPr lang="zh-CN" altLang="en-US"/>
          </a:p>
        </p:txBody>
      </p:sp>
      <p:sp>
        <p:nvSpPr>
          <p:cNvPr id="22537" name="Rectangle 9"/>
          <p:cNvSpPr>
            <a:spLocks noChangeArrowheads="1"/>
          </p:cNvSpPr>
          <p:nvPr/>
        </p:nvSpPr>
        <p:spPr bwMode="auto">
          <a:xfrm>
            <a:off x="107950" y="3905250"/>
            <a:ext cx="9144000" cy="0"/>
          </a:xfrm>
          <a:prstGeom prst="rect">
            <a:avLst/>
          </a:prstGeom>
          <a:noFill/>
          <a:ln w="9525">
            <a:noFill/>
            <a:miter lim="800000"/>
          </a:ln>
          <a:effectLst/>
        </p:spPr>
        <p:txBody>
          <a:bodyPr wrap="none" anchor="ctr">
            <a:spAutoFit/>
          </a:bodyPr>
          <a:lstStyle/>
          <a:p>
            <a:endParaRPr lang="zh-CN" altLang="en-US"/>
          </a:p>
        </p:txBody>
      </p:sp>
      <p:sp>
        <p:nvSpPr>
          <p:cNvPr id="22539" name="Rectangle 11"/>
          <p:cNvSpPr>
            <a:spLocks noChangeArrowheads="1"/>
          </p:cNvSpPr>
          <p:nvPr/>
        </p:nvSpPr>
        <p:spPr bwMode="auto">
          <a:xfrm>
            <a:off x="107950" y="3905250"/>
            <a:ext cx="9144000" cy="0"/>
          </a:xfrm>
          <a:prstGeom prst="rect">
            <a:avLst/>
          </a:prstGeom>
          <a:noFill/>
          <a:ln w="9525">
            <a:noFill/>
            <a:miter lim="800000"/>
          </a:ln>
          <a:effectLst/>
        </p:spPr>
        <p:txBody>
          <a:bodyPr wrap="none" anchor="ctr">
            <a:spAutoFit/>
          </a:bodyPr>
          <a:lstStyle/>
          <a:p>
            <a:endParaRPr lang="zh-CN" altLang="en-US"/>
          </a:p>
        </p:txBody>
      </p:sp>
      <p:sp>
        <p:nvSpPr>
          <p:cNvPr id="7" name="灯片编号占位符 6"/>
          <p:cNvSpPr>
            <a:spLocks noGrp="1"/>
          </p:cNvSpPr>
          <p:nvPr>
            <p:ph type="sldNum" sz="quarter" idx="12"/>
          </p:nvPr>
        </p:nvSpPr>
        <p:spPr/>
        <p:txBody>
          <a:bodyPr/>
          <a:lstStyle/>
          <a:p>
            <a:fld id="{58976CE2-A860-4F98-A694-5E753072FB00}" type="slidenum">
              <a:rPr lang="en-US" altLang="zh-CN" smtClean="0"/>
            </a:fld>
            <a:r>
              <a:rPr lang="en-US" altLang="zh-CN" smtClean="0"/>
              <a:t>/22</a:t>
            </a:r>
            <a:endParaRPr lang="en-US" altLang="zh-CN"/>
          </a:p>
        </p:txBody>
      </p:sp>
      <p:sp>
        <p:nvSpPr>
          <p:cNvPr id="8" name="TextBox 7"/>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9.3  </a:t>
            </a:r>
            <a:r>
              <a:rPr lang="zh-CN" altLang="en-US"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交 换 排 序</a:t>
            </a:r>
            <a:endParaRPr lang="zh-CN" altLang="en-US" dirty="0">
              <a:solidFill>
                <a:srgbClr val="FF0000"/>
              </a:solidFill>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331595" y="692150"/>
            <a:ext cx="6408420" cy="54857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5"/>
          <p:cNvSpPr>
            <a:spLocks noChangeArrowheads="1"/>
          </p:cNvSpPr>
          <p:nvPr/>
        </p:nvSpPr>
        <p:spPr bwMode="auto">
          <a:xfrm>
            <a:off x="2357422" y="582613"/>
            <a:ext cx="4149779" cy="360362"/>
          </a:xfrm>
          <a:prstGeom prst="rect">
            <a:avLst/>
          </a:prstGeom>
          <a:solidFill>
            <a:schemeClr val="accent1">
              <a:lumMod val="20000"/>
              <a:lumOff val="80000"/>
            </a:schemeClr>
          </a:solidFill>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2000">
                <a:solidFill>
                  <a:srgbClr val="FF0000"/>
                </a:solidFill>
                <a:latin typeface="Consolas" panose="020B0609020204030204" pitchFamily="49" charset="0"/>
                <a:cs typeface="Consolas" panose="020B0609020204030204" pitchFamily="49" charset="0"/>
              </a:rPr>
              <a:t>6</a:t>
            </a:r>
            <a:r>
              <a:rPr lang="en-US" altLang="zh-CN" sz="2000">
                <a:solidFill>
                  <a:srgbClr val="1000E4"/>
                </a:solidFill>
                <a:latin typeface="Consolas" panose="020B0609020204030204" pitchFamily="49" charset="0"/>
                <a:cs typeface="Consolas" panose="020B0609020204030204" pitchFamily="49" charset="0"/>
              </a:rPr>
              <a:t>  </a:t>
            </a:r>
            <a:r>
              <a:rPr lang="en-US" altLang="zh-CN" sz="2000" smtClean="0">
                <a:solidFill>
                  <a:srgbClr val="1000E4"/>
                </a:solidFill>
                <a:latin typeface="Consolas" panose="020B0609020204030204" pitchFamily="49" charset="0"/>
                <a:cs typeface="Consolas" panose="020B0609020204030204" pitchFamily="49" charset="0"/>
              </a:rPr>
              <a:t>8  </a:t>
            </a:r>
            <a:r>
              <a:rPr lang="en-US" altLang="zh-CN" sz="2000">
                <a:solidFill>
                  <a:srgbClr val="1000E4"/>
                </a:solidFill>
                <a:latin typeface="Consolas" panose="020B0609020204030204" pitchFamily="49" charset="0"/>
                <a:cs typeface="Consolas" panose="020B0609020204030204" pitchFamily="49" charset="0"/>
              </a:rPr>
              <a:t>7 </a:t>
            </a:r>
            <a:r>
              <a:rPr lang="en-US" altLang="zh-CN" sz="2000" smtClean="0">
                <a:solidFill>
                  <a:srgbClr val="1000E4"/>
                </a:solidFill>
                <a:latin typeface="Consolas" panose="020B0609020204030204" pitchFamily="49" charset="0"/>
                <a:cs typeface="Consolas" panose="020B0609020204030204" pitchFamily="49" charset="0"/>
              </a:rPr>
              <a:t> </a:t>
            </a:r>
            <a:r>
              <a:rPr lang="en-US" altLang="zh-CN" sz="2000">
                <a:solidFill>
                  <a:srgbClr val="1000E4"/>
                </a:solidFill>
                <a:latin typeface="Consolas" panose="020B0609020204030204" pitchFamily="49" charset="0"/>
                <a:cs typeface="Consolas" panose="020B0609020204030204" pitchFamily="49" charset="0"/>
              </a:rPr>
              <a:t>9 </a:t>
            </a:r>
            <a:r>
              <a:rPr lang="en-US" altLang="zh-CN" sz="2000" smtClean="0">
                <a:solidFill>
                  <a:srgbClr val="1000E4"/>
                </a:solidFill>
                <a:latin typeface="Consolas" panose="020B0609020204030204" pitchFamily="49" charset="0"/>
                <a:cs typeface="Consolas" panose="020B0609020204030204" pitchFamily="49" charset="0"/>
              </a:rPr>
              <a:t> </a:t>
            </a:r>
            <a:r>
              <a:rPr lang="en-US" altLang="zh-CN" sz="2000">
                <a:solidFill>
                  <a:srgbClr val="1000E4"/>
                </a:solidFill>
                <a:latin typeface="Consolas" panose="020B0609020204030204" pitchFamily="49" charset="0"/>
                <a:cs typeface="Consolas" panose="020B0609020204030204" pitchFamily="49" charset="0"/>
              </a:rPr>
              <a:t>0 </a:t>
            </a:r>
            <a:r>
              <a:rPr lang="en-US" altLang="zh-CN" sz="2000" smtClean="0">
                <a:solidFill>
                  <a:srgbClr val="1000E4"/>
                </a:solidFill>
                <a:latin typeface="Consolas" panose="020B0609020204030204" pitchFamily="49" charset="0"/>
                <a:cs typeface="Consolas" panose="020B0609020204030204" pitchFamily="49" charset="0"/>
              </a:rPr>
              <a:t> </a:t>
            </a:r>
            <a:r>
              <a:rPr lang="en-US" altLang="zh-CN" sz="2000">
                <a:solidFill>
                  <a:srgbClr val="1000E4"/>
                </a:solidFill>
                <a:latin typeface="Consolas" panose="020B0609020204030204" pitchFamily="49" charset="0"/>
                <a:cs typeface="Consolas" panose="020B0609020204030204" pitchFamily="49" charset="0"/>
              </a:rPr>
              <a:t>1 </a:t>
            </a:r>
            <a:r>
              <a:rPr lang="en-US" altLang="zh-CN" sz="2000" smtClean="0">
                <a:solidFill>
                  <a:srgbClr val="1000E4"/>
                </a:solidFill>
                <a:latin typeface="Consolas" panose="020B0609020204030204" pitchFamily="49" charset="0"/>
                <a:cs typeface="Consolas" panose="020B0609020204030204" pitchFamily="49" charset="0"/>
              </a:rPr>
              <a:t> </a:t>
            </a:r>
            <a:r>
              <a:rPr lang="en-US" altLang="zh-CN" sz="2000">
                <a:solidFill>
                  <a:srgbClr val="1000E4"/>
                </a:solidFill>
                <a:latin typeface="Consolas" panose="020B0609020204030204" pitchFamily="49" charset="0"/>
                <a:cs typeface="Consolas" panose="020B0609020204030204" pitchFamily="49" charset="0"/>
              </a:rPr>
              <a:t>3 </a:t>
            </a:r>
            <a:r>
              <a:rPr lang="en-US" altLang="zh-CN" sz="2000" smtClean="0">
                <a:solidFill>
                  <a:srgbClr val="1000E4"/>
                </a:solidFill>
                <a:latin typeface="Consolas" panose="020B0609020204030204" pitchFamily="49" charset="0"/>
                <a:cs typeface="Consolas" panose="020B0609020204030204" pitchFamily="49" charset="0"/>
              </a:rPr>
              <a:t> </a:t>
            </a:r>
            <a:r>
              <a:rPr lang="en-US" altLang="zh-CN" sz="2000">
                <a:solidFill>
                  <a:srgbClr val="1000E4"/>
                </a:solidFill>
                <a:latin typeface="Consolas" panose="020B0609020204030204" pitchFamily="49" charset="0"/>
                <a:cs typeface="Consolas" panose="020B0609020204030204" pitchFamily="49" charset="0"/>
              </a:rPr>
              <a:t>2 </a:t>
            </a:r>
            <a:r>
              <a:rPr lang="en-US" altLang="zh-CN" sz="2000" smtClean="0">
                <a:solidFill>
                  <a:srgbClr val="1000E4"/>
                </a:solidFill>
                <a:latin typeface="Consolas" panose="020B0609020204030204" pitchFamily="49" charset="0"/>
                <a:cs typeface="Consolas" panose="020B0609020204030204" pitchFamily="49" charset="0"/>
              </a:rPr>
              <a:t> 4  </a:t>
            </a:r>
            <a:r>
              <a:rPr lang="en-US" altLang="zh-CN" sz="2000" dirty="0">
                <a:solidFill>
                  <a:srgbClr val="1000E4"/>
                </a:solidFill>
                <a:latin typeface="Consolas" panose="020B0609020204030204" pitchFamily="49" charset="0"/>
                <a:cs typeface="Consolas" panose="020B0609020204030204" pitchFamily="49" charset="0"/>
              </a:rPr>
              <a:t>5</a:t>
            </a:r>
            <a:endParaRPr lang="en-US" altLang="zh-CN" sz="2000" dirty="0">
              <a:solidFill>
                <a:srgbClr val="1000E4"/>
              </a:solidFill>
              <a:latin typeface="Consolas" panose="020B0609020204030204" pitchFamily="49" charset="0"/>
              <a:cs typeface="Consolas" panose="020B0609020204030204" pitchFamily="49" charset="0"/>
            </a:endParaRPr>
          </a:p>
        </p:txBody>
      </p:sp>
      <p:grpSp>
        <p:nvGrpSpPr>
          <p:cNvPr id="2" name="组合 48"/>
          <p:cNvGrpSpPr/>
          <p:nvPr/>
        </p:nvGrpSpPr>
        <p:grpSpPr>
          <a:xfrm>
            <a:off x="2000232" y="942975"/>
            <a:ext cx="4572032" cy="792163"/>
            <a:chOff x="3111519" y="942975"/>
            <a:chExt cx="4572032" cy="792163"/>
          </a:xfrm>
        </p:grpSpPr>
        <p:sp>
          <p:nvSpPr>
            <p:cNvPr id="122886" name="Rectangle 6"/>
            <p:cNvSpPr>
              <a:spLocks noChangeArrowheads="1"/>
            </p:cNvSpPr>
            <p:nvPr/>
          </p:nvSpPr>
          <p:spPr bwMode="auto">
            <a:xfrm>
              <a:off x="3111519" y="1374775"/>
              <a:ext cx="2292331"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dirty="0">
                  <a:solidFill>
                    <a:srgbClr val="FF0000"/>
                  </a:solidFill>
                  <a:latin typeface="Consolas" panose="020B0609020204030204" pitchFamily="49" charset="0"/>
                  <a:cs typeface="Consolas" panose="020B0609020204030204" pitchFamily="49" charset="0"/>
                </a:rPr>
                <a:t>5</a:t>
              </a:r>
              <a:r>
                <a:rPr lang="en-US" altLang="zh-CN" sz="2000" dirty="0">
                  <a:solidFill>
                    <a:srgbClr val="1000E4"/>
                  </a:solidFill>
                  <a:latin typeface="Consolas" panose="020B0609020204030204" pitchFamily="49" charset="0"/>
                  <a:cs typeface="Consolas" panose="020B0609020204030204" pitchFamily="49" charset="0"/>
                </a:rPr>
                <a:t>  </a:t>
              </a:r>
              <a:r>
                <a:rPr lang="en-US" altLang="zh-CN" sz="2000" dirty="0" smtClean="0">
                  <a:solidFill>
                    <a:srgbClr val="1000E4"/>
                  </a:solidFill>
                  <a:latin typeface="Consolas" panose="020B0609020204030204" pitchFamily="49" charset="0"/>
                  <a:cs typeface="Consolas" panose="020B0609020204030204" pitchFamily="49" charset="0"/>
                </a:rPr>
                <a:t>4  </a:t>
              </a:r>
              <a:r>
                <a:rPr lang="en-US" altLang="zh-CN" sz="2000" dirty="0">
                  <a:solidFill>
                    <a:srgbClr val="1000E4"/>
                  </a:solidFill>
                  <a:latin typeface="Consolas" panose="020B0609020204030204" pitchFamily="49" charset="0"/>
                  <a:cs typeface="Consolas" panose="020B0609020204030204" pitchFamily="49" charset="0"/>
                </a:rPr>
                <a:t>2 </a:t>
              </a:r>
              <a:r>
                <a:rPr lang="en-US" altLang="zh-CN" sz="2000" dirty="0" smtClean="0">
                  <a:solidFill>
                    <a:srgbClr val="1000E4"/>
                  </a:solidFill>
                  <a:latin typeface="Consolas" panose="020B0609020204030204" pitchFamily="49" charset="0"/>
                  <a:cs typeface="Consolas" panose="020B0609020204030204" pitchFamily="49" charset="0"/>
                </a:rPr>
                <a:t> 3  </a:t>
              </a:r>
              <a:r>
                <a:rPr lang="en-US" altLang="zh-CN" sz="2000" dirty="0">
                  <a:solidFill>
                    <a:srgbClr val="1000E4"/>
                  </a:solidFill>
                  <a:latin typeface="Consolas" panose="020B0609020204030204" pitchFamily="49" charset="0"/>
                  <a:cs typeface="Consolas" panose="020B0609020204030204" pitchFamily="49" charset="0"/>
                </a:rPr>
                <a:t>0 </a:t>
              </a:r>
              <a:r>
                <a:rPr lang="en-US" altLang="zh-CN" sz="2000" dirty="0" smtClean="0">
                  <a:solidFill>
                    <a:srgbClr val="1000E4"/>
                  </a:solidFill>
                  <a:latin typeface="Consolas" panose="020B0609020204030204" pitchFamily="49" charset="0"/>
                  <a:cs typeface="Consolas" panose="020B0609020204030204" pitchFamily="49" charset="0"/>
                </a:rPr>
                <a:t> 1</a:t>
              </a:r>
              <a:endParaRPr lang="en-US" altLang="zh-CN" sz="2000" dirty="0">
                <a:solidFill>
                  <a:srgbClr val="1000E4"/>
                </a:solidFill>
                <a:latin typeface="Consolas" panose="020B0609020204030204" pitchFamily="49" charset="0"/>
                <a:cs typeface="Consolas" panose="020B0609020204030204" pitchFamily="49" charset="0"/>
              </a:endParaRPr>
            </a:p>
          </p:txBody>
        </p:sp>
        <p:sp>
          <p:nvSpPr>
            <p:cNvPr id="122887" name="Rectangle 7"/>
            <p:cNvSpPr>
              <a:spLocks noChangeArrowheads="1"/>
            </p:cNvSpPr>
            <p:nvPr/>
          </p:nvSpPr>
          <p:spPr bwMode="auto">
            <a:xfrm>
              <a:off x="6411913" y="1374775"/>
              <a:ext cx="1271638"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l"/>
              <a:r>
                <a:rPr lang="en-US" altLang="zh-CN" sz="2000">
                  <a:solidFill>
                    <a:srgbClr val="FF0000"/>
                  </a:solidFill>
                  <a:latin typeface="Consolas" panose="020B0609020204030204" pitchFamily="49" charset="0"/>
                  <a:cs typeface="Consolas" panose="020B0609020204030204" pitchFamily="49" charset="0"/>
                </a:rPr>
                <a:t>9</a:t>
              </a:r>
              <a:r>
                <a:rPr lang="en-US" altLang="zh-CN" sz="2000">
                  <a:solidFill>
                    <a:srgbClr val="1000E4"/>
                  </a:solidFill>
                  <a:latin typeface="Consolas" panose="020B0609020204030204" pitchFamily="49" charset="0"/>
                  <a:cs typeface="Consolas" panose="020B0609020204030204" pitchFamily="49" charset="0"/>
                </a:rPr>
                <a:t> </a:t>
              </a:r>
              <a:r>
                <a:rPr lang="en-US" altLang="zh-CN" sz="2000" smtClean="0">
                  <a:solidFill>
                    <a:srgbClr val="1000E4"/>
                  </a:solidFill>
                  <a:latin typeface="Consolas" panose="020B0609020204030204" pitchFamily="49" charset="0"/>
                  <a:cs typeface="Consolas" panose="020B0609020204030204" pitchFamily="49" charset="0"/>
                </a:rPr>
                <a:t> 7  </a:t>
              </a:r>
              <a:r>
                <a:rPr lang="en-US" altLang="zh-CN" sz="2000" dirty="0">
                  <a:solidFill>
                    <a:srgbClr val="1000E4"/>
                  </a:solidFill>
                  <a:latin typeface="Consolas" panose="020B0609020204030204" pitchFamily="49" charset="0"/>
                  <a:cs typeface="Consolas" panose="020B0609020204030204" pitchFamily="49" charset="0"/>
                </a:rPr>
                <a:t>8</a:t>
              </a:r>
              <a:endParaRPr lang="en-US" altLang="zh-CN" sz="2000" dirty="0">
                <a:solidFill>
                  <a:srgbClr val="1000E4"/>
                </a:solidFill>
                <a:latin typeface="Consolas" panose="020B0609020204030204" pitchFamily="49" charset="0"/>
                <a:cs typeface="Consolas" panose="020B0609020204030204" pitchFamily="49" charset="0"/>
              </a:endParaRPr>
            </a:p>
          </p:txBody>
        </p:sp>
        <p:sp>
          <p:nvSpPr>
            <p:cNvPr id="122888" name="Oval 8"/>
            <p:cNvSpPr>
              <a:spLocks noChangeArrowheads="1"/>
            </p:cNvSpPr>
            <p:nvPr/>
          </p:nvSpPr>
          <p:spPr bwMode="auto">
            <a:xfrm>
              <a:off x="5691188" y="1374775"/>
              <a:ext cx="431800" cy="360363"/>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1000E4"/>
                  </a:solidFill>
                  <a:latin typeface="Consolas" panose="020B0609020204030204" pitchFamily="49" charset="0"/>
                  <a:cs typeface="Consolas" panose="020B0609020204030204" pitchFamily="49" charset="0"/>
                </a:rPr>
                <a:t>6</a:t>
              </a:r>
              <a:endParaRPr lang="en-US" altLang="zh-CN" sz="2000" dirty="0">
                <a:solidFill>
                  <a:srgbClr val="1000E4"/>
                </a:solidFill>
                <a:latin typeface="Consolas" panose="020B0609020204030204" pitchFamily="49" charset="0"/>
                <a:cs typeface="Consolas" panose="020B0609020204030204" pitchFamily="49" charset="0"/>
              </a:endParaRPr>
            </a:p>
          </p:txBody>
        </p:sp>
        <p:sp>
          <p:nvSpPr>
            <p:cNvPr id="122889" name="Line 9"/>
            <p:cNvSpPr>
              <a:spLocks noChangeShapeType="1"/>
            </p:cNvSpPr>
            <p:nvPr/>
          </p:nvSpPr>
          <p:spPr bwMode="auto">
            <a:xfrm flipH="1">
              <a:off x="4538663" y="942975"/>
              <a:ext cx="431800" cy="43180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2890" name="Line 10"/>
            <p:cNvSpPr>
              <a:spLocks noChangeShapeType="1"/>
            </p:cNvSpPr>
            <p:nvPr/>
          </p:nvSpPr>
          <p:spPr bwMode="auto">
            <a:xfrm>
              <a:off x="6411913" y="942975"/>
              <a:ext cx="287337" cy="431800"/>
            </a:xfrm>
            <a:prstGeom prst="line">
              <a:avLst/>
            </a:prstGeom>
            <a:noFill/>
            <a:ln w="28575">
              <a:solidFill>
                <a:schemeClr val="tx1"/>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2891" name="Line 11"/>
            <p:cNvSpPr>
              <a:spLocks noChangeShapeType="1"/>
            </p:cNvSpPr>
            <p:nvPr/>
          </p:nvSpPr>
          <p:spPr bwMode="auto">
            <a:xfrm>
              <a:off x="5886450" y="942975"/>
              <a:ext cx="0" cy="431800"/>
            </a:xfrm>
            <a:prstGeom prst="line">
              <a:avLst/>
            </a:prstGeom>
            <a:noFill/>
            <a:ln w="28575">
              <a:solidFill>
                <a:schemeClr val="tx1"/>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 name="组合 49"/>
          <p:cNvGrpSpPr/>
          <p:nvPr/>
        </p:nvGrpSpPr>
        <p:grpSpPr>
          <a:xfrm>
            <a:off x="1285852" y="1735138"/>
            <a:ext cx="2933686" cy="792162"/>
            <a:chOff x="2397139" y="1735138"/>
            <a:chExt cx="2933686" cy="792162"/>
          </a:xfrm>
        </p:grpSpPr>
        <p:sp>
          <p:nvSpPr>
            <p:cNvPr id="122892" name="Rectangle 12"/>
            <p:cNvSpPr>
              <a:spLocks noChangeArrowheads="1"/>
            </p:cNvSpPr>
            <p:nvPr/>
          </p:nvSpPr>
          <p:spPr bwMode="auto">
            <a:xfrm>
              <a:off x="2397139" y="2166938"/>
              <a:ext cx="1927211"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l"/>
              <a:r>
                <a:rPr lang="en-US" altLang="zh-CN" sz="2000">
                  <a:solidFill>
                    <a:srgbClr val="FF0000"/>
                  </a:solidFill>
                  <a:latin typeface="Consolas" panose="020B0609020204030204" pitchFamily="49" charset="0"/>
                  <a:cs typeface="Consolas" panose="020B0609020204030204" pitchFamily="49" charset="0"/>
                </a:rPr>
                <a:t>1</a:t>
              </a:r>
              <a:r>
                <a:rPr lang="en-US" altLang="zh-CN" sz="2000">
                  <a:solidFill>
                    <a:srgbClr val="1000E4"/>
                  </a:solidFill>
                  <a:latin typeface="Consolas" panose="020B0609020204030204" pitchFamily="49" charset="0"/>
                  <a:cs typeface="Consolas" panose="020B0609020204030204" pitchFamily="49" charset="0"/>
                </a:rPr>
                <a:t>  </a:t>
              </a:r>
              <a:r>
                <a:rPr lang="en-US" altLang="zh-CN" sz="2000" smtClean="0">
                  <a:solidFill>
                    <a:srgbClr val="1000E4"/>
                  </a:solidFill>
                  <a:latin typeface="Consolas" panose="020B0609020204030204" pitchFamily="49" charset="0"/>
                  <a:cs typeface="Consolas" panose="020B0609020204030204" pitchFamily="49" charset="0"/>
                </a:rPr>
                <a:t>4  2  </a:t>
              </a:r>
              <a:r>
                <a:rPr lang="en-US" altLang="zh-CN" sz="2000">
                  <a:solidFill>
                    <a:srgbClr val="1000E4"/>
                  </a:solidFill>
                  <a:latin typeface="Consolas" panose="020B0609020204030204" pitchFamily="49" charset="0"/>
                  <a:cs typeface="Consolas" panose="020B0609020204030204" pitchFamily="49" charset="0"/>
                </a:rPr>
                <a:t>3 </a:t>
              </a:r>
              <a:r>
                <a:rPr lang="en-US" altLang="zh-CN" sz="2000" smtClean="0">
                  <a:solidFill>
                    <a:srgbClr val="1000E4"/>
                  </a:solidFill>
                  <a:latin typeface="Consolas" panose="020B0609020204030204" pitchFamily="49" charset="0"/>
                  <a:cs typeface="Consolas" panose="020B0609020204030204" pitchFamily="49" charset="0"/>
                </a:rPr>
                <a:t> </a:t>
              </a:r>
              <a:r>
                <a:rPr lang="en-US" altLang="zh-CN" sz="2000" dirty="0">
                  <a:solidFill>
                    <a:srgbClr val="1000E4"/>
                  </a:solidFill>
                  <a:latin typeface="Consolas" panose="020B0609020204030204" pitchFamily="49" charset="0"/>
                  <a:cs typeface="Consolas" panose="020B0609020204030204" pitchFamily="49" charset="0"/>
                </a:rPr>
                <a:t>0</a:t>
              </a:r>
              <a:endParaRPr lang="en-US" altLang="zh-CN" sz="2000" dirty="0">
                <a:solidFill>
                  <a:srgbClr val="1000E4"/>
                </a:solidFill>
                <a:latin typeface="Consolas" panose="020B0609020204030204" pitchFamily="49" charset="0"/>
                <a:cs typeface="Consolas" panose="020B0609020204030204" pitchFamily="49" charset="0"/>
              </a:endParaRPr>
            </a:p>
          </p:txBody>
        </p:sp>
        <p:sp>
          <p:nvSpPr>
            <p:cNvPr id="122893" name="Rectangle 13"/>
            <p:cNvSpPr>
              <a:spLocks noChangeArrowheads="1"/>
            </p:cNvSpPr>
            <p:nvPr/>
          </p:nvSpPr>
          <p:spPr bwMode="auto">
            <a:xfrm>
              <a:off x="5043488" y="2166938"/>
              <a:ext cx="287337" cy="360362"/>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wrap="none" anchor="ctr"/>
            <a:lstStyle/>
            <a:p>
              <a:pPr algn="l"/>
              <a:endParaRPr lang="zh-CN" altLang="zh-CN" sz="2000">
                <a:solidFill>
                  <a:srgbClr val="1000E4"/>
                </a:solidFill>
                <a:latin typeface="Consolas" panose="020B0609020204030204" pitchFamily="49" charset="0"/>
                <a:cs typeface="Consolas" panose="020B0609020204030204" pitchFamily="49" charset="0"/>
              </a:endParaRPr>
            </a:p>
          </p:txBody>
        </p:sp>
        <p:sp>
          <p:nvSpPr>
            <p:cNvPr id="122894" name="Oval 14"/>
            <p:cNvSpPr>
              <a:spLocks noChangeArrowheads="1"/>
            </p:cNvSpPr>
            <p:nvPr/>
          </p:nvSpPr>
          <p:spPr bwMode="auto">
            <a:xfrm>
              <a:off x="4467225" y="2166938"/>
              <a:ext cx="431800"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1000E4"/>
                  </a:solidFill>
                  <a:latin typeface="Consolas" panose="020B0609020204030204" pitchFamily="49" charset="0"/>
                  <a:cs typeface="Consolas" panose="020B0609020204030204" pitchFamily="49" charset="0"/>
                </a:rPr>
                <a:t>5</a:t>
              </a:r>
              <a:endParaRPr lang="en-US" altLang="zh-CN" sz="2000">
                <a:solidFill>
                  <a:srgbClr val="1000E4"/>
                </a:solidFill>
                <a:latin typeface="Consolas" panose="020B0609020204030204" pitchFamily="49" charset="0"/>
                <a:cs typeface="Consolas" panose="020B0609020204030204" pitchFamily="49" charset="0"/>
              </a:endParaRPr>
            </a:p>
          </p:txBody>
        </p:sp>
        <p:sp>
          <p:nvSpPr>
            <p:cNvPr id="122895" name="Line 15"/>
            <p:cNvSpPr>
              <a:spLocks noChangeShapeType="1"/>
            </p:cNvSpPr>
            <p:nvPr/>
          </p:nvSpPr>
          <p:spPr bwMode="auto">
            <a:xfrm flipH="1">
              <a:off x="3675063" y="1735138"/>
              <a:ext cx="288925" cy="431800"/>
            </a:xfrm>
            <a:prstGeom prst="line">
              <a:avLst/>
            </a:prstGeom>
            <a:noFill/>
            <a:ln w="28575">
              <a:solidFill>
                <a:schemeClr val="tx1"/>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2896" name="Line 16"/>
            <p:cNvSpPr>
              <a:spLocks noChangeShapeType="1"/>
            </p:cNvSpPr>
            <p:nvPr/>
          </p:nvSpPr>
          <p:spPr bwMode="auto">
            <a:xfrm>
              <a:off x="4683125" y="1735138"/>
              <a:ext cx="0" cy="431800"/>
            </a:xfrm>
            <a:prstGeom prst="line">
              <a:avLst/>
            </a:prstGeom>
            <a:noFill/>
            <a:ln w="28575">
              <a:solidFill>
                <a:schemeClr val="tx1"/>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2897" name="Line 17"/>
            <p:cNvSpPr>
              <a:spLocks noChangeShapeType="1"/>
            </p:cNvSpPr>
            <p:nvPr/>
          </p:nvSpPr>
          <p:spPr bwMode="auto">
            <a:xfrm>
              <a:off x="5043488" y="1735138"/>
              <a:ext cx="144462" cy="431800"/>
            </a:xfrm>
            <a:prstGeom prst="line">
              <a:avLst/>
            </a:prstGeom>
            <a:noFill/>
            <a:ln w="28575">
              <a:solidFill>
                <a:schemeClr val="tx1"/>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122898" name="Text Box 18"/>
          <p:cNvSpPr txBox="1">
            <a:spLocks noChangeArrowheads="1"/>
          </p:cNvSpPr>
          <p:nvPr/>
        </p:nvSpPr>
        <p:spPr bwMode="auto">
          <a:xfrm>
            <a:off x="1817639" y="5786454"/>
            <a:ext cx="4357718"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lang="en-US" altLang="zh-CN" sz="2000" dirty="0" smtClean="0">
                <a:latin typeface="Consolas" panose="020B0609020204030204" pitchFamily="49" charset="0"/>
                <a:cs typeface="Consolas" panose="020B0609020204030204" pitchFamily="49" charset="0"/>
              </a:rPr>
              <a:t>0</a:t>
            </a:r>
            <a:r>
              <a:rPr lang="zh-CN" altLang="en-US" sz="2000" dirty="0" smtClean="0">
                <a:latin typeface="Consolas" panose="020B0609020204030204" pitchFamily="49" charset="0"/>
                <a:cs typeface="Consolas" panose="020B0609020204030204" pitchFamily="49" charset="0"/>
              </a:rPr>
              <a:t>，</a:t>
            </a:r>
            <a:r>
              <a:rPr lang="en-US" altLang="zh-CN" sz="2000" dirty="0" smtClean="0">
                <a:latin typeface="Consolas" panose="020B0609020204030204" pitchFamily="49" charset="0"/>
                <a:cs typeface="Consolas" panose="020B0609020204030204" pitchFamily="49" charset="0"/>
              </a:rPr>
              <a:t>1</a:t>
            </a:r>
            <a:r>
              <a:rPr lang="zh-CN" altLang="en-US" sz="2000" dirty="0" smtClean="0">
                <a:latin typeface="Consolas" panose="020B0609020204030204" pitchFamily="49" charset="0"/>
                <a:cs typeface="Consolas" panose="020B0609020204030204" pitchFamily="49" charset="0"/>
              </a:rPr>
              <a:t>，</a:t>
            </a:r>
            <a:r>
              <a:rPr lang="en-US" altLang="zh-CN" sz="2000" dirty="0" smtClean="0">
                <a:latin typeface="Consolas" panose="020B0609020204030204" pitchFamily="49" charset="0"/>
                <a:cs typeface="Consolas" panose="020B0609020204030204" pitchFamily="49" charset="0"/>
              </a:rPr>
              <a:t>2</a:t>
            </a:r>
            <a:r>
              <a:rPr lang="zh-CN" altLang="en-US" sz="2000" dirty="0" smtClean="0">
                <a:latin typeface="Consolas" panose="020B0609020204030204" pitchFamily="49" charset="0"/>
                <a:cs typeface="Consolas" panose="020B0609020204030204" pitchFamily="49" charset="0"/>
              </a:rPr>
              <a:t>，</a:t>
            </a:r>
            <a:r>
              <a:rPr lang="en-US" altLang="zh-CN" sz="2000" dirty="0" smtClean="0">
                <a:latin typeface="Consolas" panose="020B0609020204030204" pitchFamily="49" charset="0"/>
                <a:cs typeface="Consolas" panose="020B0609020204030204" pitchFamily="49" charset="0"/>
              </a:rPr>
              <a:t>3</a:t>
            </a:r>
            <a:r>
              <a:rPr lang="zh-CN" altLang="en-US" sz="2000" dirty="0" smtClean="0">
                <a:latin typeface="Consolas" panose="020B0609020204030204" pitchFamily="49" charset="0"/>
                <a:cs typeface="Consolas" panose="020B0609020204030204" pitchFamily="49" charset="0"/>
              </a:rPr>
              <a:t>，</a:t>
            </a:r>
            <a:r>
              <a:rPr lang="en-US" altLang="zh-CN" sz="2000" dirty="0" smtClean="0">
                <a:latin typeface="Consolas" panose="020B0609020204030204" pitchFamily="49" charset="0"/>
                <a:cs typeface="Consolas" panose="020B0609020204030204" pitchFamily="49" charset="0"/>
              </a:rPr>
              <a:t>4</a:t>
            </a:r>
            <a:r>
              <a:rPr lang="zh-CN" altLang="en-US" sz="2000" dirty="0" smtClean="0">
                <a:latin typeface="Consolas" panose="020B0609020204030204" pitchFamily="49" charset="0"/>
                <a:cs typeface="Consolas" panose="020B0609020204030204" pitchFamily="49" charset="0"/>
              </a:rPr>
              <a:t>，</a:t>
            </a:r>
            <a:r>
              <a:rPr lang="en-US" altLang="zh-CN" sz="2000" dirty="0" smtClean="0">
                <a:latin typeface="Consolas" panose="020B0609020204030204" pitchFamily="49" charset="0"/>
                <a:cs typeface="Consolas" panose="020B0609020204030204" pitchFamily="49" charset="0"/>
              </a:rPr>
              <a:t>5</a:t>
            </a:r>
            <a:r>
              <a:rPr lang="zh-CN" altLang="en-US" sz="2000" dirty="0" smtClean="0">
                <a:latin typeface="Consolas" panose="020B0609020204030204" pitchFamily="49" charset="0"/>
                <a:cs typeface="Consolas" panose="020B0609020204030204" pitchFamily="49" charset="0"/>
              </a:rPr>
              <a:t>，</a:t>
            </a:r>
            <a:r>
              <a:rPr lang="en-US" altLang="zh-CN" sz="2000" dirty="0" smtClean="0">
                <a:latin typeface="Consolas" panose="020B0609020204030204" pitchFamily="49" charset="0"/>
                <a:cs typeface="Consolas" panose="020B0609020204030204" pitchFamily="49" charset="0"/>
              </a:rPr>
              <a:t>6</a:t>
            </a:r>
            <a:r>
              <a:rPr lang="zh-CN" altLang="en-US" sz="2000" dirty="0" smtClean="0">
                <a:latin typeface="Consolas" panose="020B0609020204030204" pitchFamily="49" charset="0"/>
                <a:cs typeface="Consolas" panose="020B0609020204030204" pitchFamily="49" charset="0"/>
              </a:rPr>
              <a:t>，</a:t>
            </a:r>
            <a:r>
              <a:rPr lang="en-US" altLang="zh-CN" sz="2000" dirty="0" smtClean="0">
                <a:latin typeface="Consolas" panose="020B0609020204030204" pitchFamily="49" charset="0"/>
                <a:cs typeface="Consolas" panose="020B0609020204030204" pitchFamily="49" charset="0"/>
              </a:rPr>
              <a:t>7</a:t>
            </a:r>
            <a:r>
              <a:rPr lang="zh-CN" altLang="en-US" sz="2000" dirty="0" smtClean="0">
                <a:latin typeface="Consolas" panose="020B0609020204030204" pitchFamily="49" charset="0"/>
                <a:cs typeface="Consolas" panose="020B0609020204030204" pitchFamily="49" charset="0"/>
              </a:rPr>
              <a:t>，</a:t>
            </a:r>
            <a:r>
              <a:rPr lang="en-US" altLang="zh-CN" sz="2000" dirty="0" smtClean="0">
                <a:latin typeface="Consolas" panose="020B0609020204030204" pitchFamily="49" charset="0"/>
                <a:cs typeface="Consolas" panose="020B0609020204030204" pitchFamily="49" charset="0"/>
              </a:rPr>
              <a:t>8</a:t>
            </a:r>
            <a:r>
              <a:rPr lang="zh-CN" altLang="en-US" sz="2000" dirty="0" smtClean="0">
                <a:latin typeface="Consolas" panose="020B0609020204030204" pitchFamily="49" charset="0"/>
                <a:cs typeface="Consolas" panose="020B0609020204030204" pitchFamily="49" charset="0"/>
              </a:rPr>
              <a:t>，</a:t>
            </a:r>
            <a:r>
              <a:rPr lang="en-US" altLang="zh-CN" sz="2000" dirty="0" smtClean="0">
                <a:latin typeface="Consolas" panose="020B0609020204030204" pitchFamily="49" charset="0"/>
                <a:cs typeface="Consolas" panose="020B0609020204030204" pitchFamily="49" charset="0"/>
              </a:rPr>
              <a:t>9</a:t>
            </a:r>
            <a:endParaRPr lang="zh-CN" altLang="en-US" sz="2000" dirty="0">
              <a:latin typeface="Consolas" panose="020B0609020204030204" pitchFamily="49" charset="0"/>
              <a:cs typeface="Consolas" panose="020B0609020204030204" pitchFamily="49" charset="0"/>
            </a:endParaRPr>
          </a:p>
        </p:txBody>
      </p:sp>
      <p:grpSp>
        <p:nvGrpSpPr>
          <p:cNvPr id="4" name="组合 50"/>
          <p:cNvGrpSpPr/>
          <p:nvPr/>
        </p:nvGrpSpPr>
        <p:grpSpPr>
          <a:xfrm>
            <a:off x="1444588" y="2527300"/>
            <a:ext cx="2230438" cy="719138"/>
            <a:chOff x="2555875" y="2527300"/>
            <a:chExt cx="2230438" cy="719138"/>
          </a:xfrm>
        </p:grpSpPr>
        <p:sp>
          <p:nvSpPr>
            <p:cNvPr id="122899" name="Rectangle 19"/>
            <p:cNvSpPr>
              <a:spLocks noChangeArrowheads="1"/>
            </p:cNvSpPr>
            <p:nvPr/>
          </p:nvSpPr>
          <p:spPr bwMode="auto">
            <a:xfrm>
              <a:off x="2555875" y="2886075"/>
              <a:ext cx="360363" cy="360363"/>
            </a:xfrm>
            <a:prstGeom prst="rect">
              <a:avLst/>
            </a:prstGeom>
            <a:solidFill>
              <a:srgbClr val="00B0F0"/>
            </a:solidFill>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1000E4"/>
                  </a:solidFill>
                  <a:latin typeface="Consolas" panose="020B0609020204030204" pitchFamily="49" charset="0"/>
                  <a:cs typeface="Consolas" panose="020B0609020204030204" pitchFamily="49" charset="0"/>
                </a:rPr>
                <a:t>0</a:t>
              </a:r>
              <a:endParaRPr lang="en-US" altLang="zh-CN" sz="2000">
                <a:solidFill>
                  <a:srgbClr val="1000E4"/>
                </a:solidFill>
                <a:latin typeface="Consolas" panose="020B0609020204030204" pitchFamily="49" charset="0"/>
                <a:cs typeface="Consolas" panose="020B0609020204030204" pitchFamily="49" charset="0"/>
              </a:endParaRPr>
            </a:p>
          </p:txBody>
        </p:sp>
        <p:sp>
          <p:nvSpPr>
            <p:cNvPr id="122900" name="Rectangle 20"/>
            <p:cNvSpPr>
              <a:spLocks noChangeArrowheads="1"/>
            </p:cNvSpPr>
            <p:nvPr/>
          </p:nvSpPr>
          <p:spPr bwMode="auto">
            <a:xfrm>
              <a:off x="3635375" y="2886075"/>
              <a:ext cx="1150938"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l"/>
              <a:r>
                <a:rPr lang="en-US" altLang="zh-CN" sz="2000" dirty="0">
                  <a:solidFill>
                    <a:srgbClr val="FF0000"/>
                  </a:solidFill>
                  <a:latin typeface="Consolas" panose="020B0609020204030204" pitchFamily="49" charset="0"/>
                  <a:cs typeface="Consolas" panose="020B0609020204030204" pitchFamily="49" charset="0"/>
                </a:rPr>
                <a:t>2</a:t>
              </a:r>
              <a:r>
                <a:rPr lang="zh-CN" altLang="en-US" sz="2000" dirty="0">
                  <a:solidFill>
                    <a:srgbClr val="1000E4"/>
                  </a:solidFill>
                  <a:latin typeface="Consolas" panose="020B0609020204030204" pitchFamily="49" charset="0"/>
                  <a:cs typeface="Consolas" panose="020B0609020204030204" pitchFamily="49" charset="0"/>
                </a:rPr>
                <a:t>　</a:t>
              </a:r>
              <a:r>
                <a:rPr lang="en-US" altLang="zh-CN" sz="2000" dirty="0">
                  <a:solidFill>
                    <a:srgbClr val="1000E4"/>
                  </a:solidFill>
                  <a:latin typeface="Consolas" panose="020B0609020204030204" pitchFamily="49" charset="0"/>
                  <a:cs typeface="Consolas" panose="020B0609020204030204" pitchFamily="49" charset="0"/>
                </a:rPr>
                <a:t>3</a:t>
              </a:r>
              <a:r>
                <a:rPr lang="zh-CN" altLang="en-US" sz="2000" dirty="0">
                  <a:solidFill>
                    <a:srgbClr val="1000E4"/>
                  </a:solidFill>
                  <a:latin typeface="Consolas" panose="020B0609020204030204" pitchFamily="49" charset="0"/>
                  <a:cs typeface="Consolas" panose="020B0609020204030204" pitchFamily="49" charset="0"/>
                </a:rPr>
                <a:t>　</a:t>
              </a:r>
              <a:r>
                <a:rPr lang="en-US" altLang="zh-CN" sz="2000" dirty="0">
                  <a:solidFill>
                    <a:srgbClr val="1000E4"/>
                  </a:solidFill>
                  <a:latin typeface="Consolas" panose="020B0609020204030204" pitchFamily="49" charset="0"/>
                  <a:cs typeface="Consolas" panose="020B0609020204030204" pitchFamily="49" charset="0"/>
                </a:rPr>
                <a:t>4</a:t>
              </a:r>
              <a:endParaRPr lang="en-US" altLang="zh-CN" sz="2000" dirty="0">
                <a:solidFill>
                  <a:srgbClr val="1000E4"/>
                </a:solidFill>
                <a:latin typeface="Consolas" panose="020B0609020204030204" pitchFamily="49" charset="0"/>
                <a:cs typeface="Consolas" panose="020B0609020204030204" pitchFamily="49" charset="0"/>
              </a:endParaRPr>
            </a:p>
          </p:txBody>
        </p:sp>
        <p:sp>
          <p:nvSpPr>
            <p:cNvPr id="122901" name="Oval 21"/>
            <p:cNvSpPr>
              <a:spLocks noChangeArrowheads="1"/>
            </p:cNvSpPr>
            <p:nvPr/>
          </p:nvSpPr>
          <p:spPr bwMode="auto">
            <a:xfrm>
              <a:off x="3059113" y="2886075"/>
              <a:ext cx="431800" cy="360363"/>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1000E4"/>
                  </a:solidFill>
                  <a:latin typeface="Consolas" panose="020B0609020204030204" pitchFamily="49" charset="0"/>
                  <a:cs typeface="Consolas" panose="020B0609020204030204" pitchFamily="49" charset="0"/>
                </a:rPr>
                <a:t>1</a:t>
              </a:r>
              <a:endParaRPr lang="en-US" altLang="zh-CN" sz="2000">
                <a:solidFill>
                  <a:srgbClr val="1000E4"/>
                </a:solidFill>
                <a:latin typeface="Consolas" panose="020B0609020204030204" pitchFamily="49" charset="0"/>
                <a:cs typeface="Consolas" panose="020B0609020204030204" pitchFamily="49" charset="0"/>
              </a:endParaRPr>
            </a:p>
          </p:txBody>
        </p:sp>
        <p:sp>
          <p:nvSpPr>
            <p:cNvPr id="122902" name="Freeform 22"/>
            <p:cNvSpPr/>
            <p:nvPr/>
          </p:nvSpPr>
          <p:spPr bwMode="auto">
            <a:xfrm>
              <a:off x="2846388" y="2527300"/>
              <a:ext cx="241300" cy="358775"/>
            </a:xfrm>
            <a:custGeom>
              <a:avLst/>
              <a:gdLst/>
              <a:ahLst/>
              <a:cxnLst>
                <a:cxn ang="0">
                  <a:pos x="152" y="0"/>
                </a:cxn>
                <a:cxn ang="0">
                  <a:pos x="0" y="226"/>
                </a:cxn>
              </a:cxnLst>
              <a:rect l="0" t="0" r="r" b="b"/>
              <a:pathLst>
                <a:path w="152" h="226">
                  <a:moveTo>
                    <a:pt x="152" y="0"/>
                  </a:moveTo>
                  <a:lnTo>
                    <a:pt x="0" y="226"/>
                  </a:lnTo>
                </a:path>
              </a:pathLst>
            </a:custGeom>
            <a:noFill/>
            <a:ln w="28575" cap="flat" cmpd="sng">
              <a:solidFill>
                <a:schemeClr val="tx1"/>
              </a:solidFill>
              <a:prstDash val="solid"/>
              <a:round/>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2903" name="Line 23"/>
            <p:cNvSpPr>
              <a:spLocks noChangeShapeType="1"/>
            </p:cNvSpPr>
            <p:nvPr/>
          </p:nvSpPr>
          <p:spPr bwMode="auto">
            <a:xfrm>
              <a:off x="3271838" y="2527300"/>
              <a:ext cx="0" cy="358775"/>
            </a:xfrm>
            <a:prstGeom prst="line">
              <a:avLst/>
            </a:prstGeom>
            <a:noFill/>
            <a:ln w="28575">
              <a:solidFill>
                <a:schemeClr val="tx1"/>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2904" name="Line 24"/>
            <p:cNvSpPr>
              <a:spLocks noChangeShapeType="1"/>
            </p:cNvSpPr>
            <p:nvPr/>
          </p:nvSpPr>
          <p:spPr bwMode="auto">
            <a:xfrm>
              <a:off x="3779838" y="2527300"/>
              <a:ext cx="288925" cy="358775"/>
            </a:xfrm>
            <a:prstGeom prst="line">
              <a:avLst/>
            </a:prstGeom>
            <a:noFill/>
            <a:ln w="28575">
              <a:solidFill>
                <a:schemeClr val="tx1"/>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5" name="组合 51"/>
          <p:cNvGrpSpPr/>
          <p:nvPr/>
        </p:nvGrpSpPr>
        <p:grpSpPr>
          <a:xfrm>
            <a:off x="2205001" y="3259138"/>
            <a:ext cx="1798637" cy="719137"/>
            <a:chOff x="3316288" y="3259138"/>
            <a:chExt cx="1798637" cy="719137"/>
          </a:xfrm>
        </p:grpSpPr>
        <p:sp>
          <p:nvSpPr>
            <p:cNvPr id="122905" name="Rectangle 25"/>
            <p:cNvSpPr>
              <a:spLocks noChangeArrowheads="1"/>
            </p:cNvSpPr>
            <p:nvPr/>
          </p:nvSpPr>
          <p:spPr bwMode="auto">
            <a:xfrm>
              <a:off x="3316288" y="3617913"/>
              <a:ext cx="360362" cy="360362"/>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wrap="none" anchor="ctr"/>
            <a:lstStyle/>
            <a:p>
              <a:pPr algn="l"/>
              <a:endParaRPr lang="zh-CN" altLang="zh-CN" sz="2000">
                <a:solidFill>
                  <a:srgbClr val="1000E4"/>
                </a:solidFill>
                <a:latin typeface="Consolas" panose="020B0609020204030204" pitchFamily="49" charset="0"/>
                <a:cs typeface="Consolas" panose="020B0609020204030204" pitchFamily="49" charset="0"/>
              </a:endParaRPr>
            </a:p>
          </p:txBody>
        </p:sp>
        <p:sp>
          <p:nvSpPr>
            <p:cNvPr id="122906" name="Rectangle 26"/>
            <p:cNvSpPr>
              <a:spLocks noChangeArrowheads="1"/>
            </p:cNvSpPr>
            <p:nvPr/>
          </p:nvSpPr>
          <p:spPr bwMode="auto">
            <a:xfrm>
              <a:off x="4395788" y="3617913"/>
              <a:ext cx="719137"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l"/>
              <a:r>
                <a:rPr lang="en-US" altLang="zh-CN" sz="2000" dirty="0">
                  <a:solidFill>
                    <a:srgbClr val="FF0000"/>
                  </a:solidFill>
                  <a:latin typeface="Consolas" panose="020B0609020204030204" pitchFamily="49" charset="0"/>
                  <a:cs typeface="Consolas" panose="020B0609020204030204" pitchFamily="49" charset="0"/>
                </a:rPr>
                <a:t>3</a:t>
              </a:r>
              <a:r>
                <a:rPr lang="zh-CN" altLang="en-US" sz="2000" dirty="0">
                  <a:solidFill>
                    <a:srgbClr val="1000E4"/>
                  </a:solidFill>
                  <a:latin typeface="Consolas" panose="020B0609020204030204" pitchFamily="49" charset="0"/>
                  <a:cs typeface="Consolas" panose="020B0609020204030204" pitchFamily="49" charset="0"/>
                </a:rPr>
                <a:t>　</a:t>
              </a:r>
              <a:r>
                <a:rPr lang="en-US" altLang="zh-CN" sz="2000" dirty="0">
                  <a:solidFill>
                    <a:srgbClr val="1000E4"/>
                  </a:solidFill>
                  <a:latin typeface="Consolas" panose="020B0609020204030204" pitchFamily="49" charset="0"/>
                  <a:cs typeface="Consolas" panose="020B0609020204030204" pitchFamily="49" charset="0"/>
                </a:rPr>
                <a:t>4</a:t>
              </a:r>
              <a:endParaRPr lang="en-US" altLang="zh-CN" sz="2000" dirty="0">
                <a:solidFill>
                  <a:srgbClr val="1000E4"/>
                </a:solidFill>
                <a:latin typeface="Consolas" panose="020B0609020204030204" pitchFamily="49" charset="0"/>
                <a:cs typeface="Consolas" panose="020B0609020204030204" pitchFamily="49" charset="0"/>
              </a:endParaRPr>
            </a:p>
          </p:txBody>
        </p:sp>
        <p:sp>
          <p:nvSpPr>
            <p:cNvPr id="122907" name="Oval 27"/>
            <p:cNvSpPr>
              <a:spLocks noChangeArrowheads="1"/>
            </p:cNvSpPr>
            <p:nvPr/>
          </p:nvSpPr>
          <p:spPr bwMode="auto">
            <a:xfrm>
              <a:off x="3819525" y="3617913"/>
              <a:ext cx="431800"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1000E4"/>
                  </a:solidFill>
                  <a:latin typeface="Consolas" panose="020B0609020204030204" pitchFamily="49" charset="0"/>
                  <a:cs typeface="Consolas" panose="020B0609020204030204" pitchFamily="49" charset="0"/>
                </a:rPr>
                <a:t>2</a:t>
              </a:r>
              <a:endParaRPr lang="en-US" altLang="zh-CN" sz="2000">
                <a:solidFill>
                  <a:srgbClr val="1000E4"/>
                </a:solidFill>
                <a:latin typeface="Consolas" panose="020B0609020204030204" pitchFamily="49" charset="0"/>
                <a:cs typeface="Consolas" panose="020B0609020204030204" pitchFamily="49" charset="0"/>
              </a:endParaRPr>
            </a:p>
          </p:txBody>
        </p:sp>
        <p:sp>
          <p:nvSpPr>
            <p:cNvPr id="122908" name="Freeform 28"/>
            <p:cNvSpPr/>
            <p:nvPr/>
          </p:nvSpPr>
          <p:spPr bwMode="auto">
            <a:xfrm>
              <a:off x="3606800" y="3259138"/>
              <a:ext cx="241300" cy="358775"/>
            </a:xfrm>
            <a:custGeom>
              <a:avLst/>
              <a:gdLst/>
              <a:ahLst/>
              <a:cxnLst>
                <a:cxn ang="0">
                  <a:pos x="152" y="0"/>
                </a:cxn>
                <a:cxn ang="0">
                  <a:pos x="0" y="226"/>
                </a:cxn>
              </a:cxnLst>
              <a:rect l="0" t="0" r="r" b="b"/>
              <a:pathLst>
                <a:path w="152" h="226">
                  <a:moveTo>
                    <a:pt x="152" y="0"/>
                  </a:moveTo>
                  <a:lnTo>
                    <a:pt x="0" y="226"/>
                  </a:lnTo>
                </a:path>
              </a:pathLst>
            </a:custGeom>
            <a:noFill/>
            <a:ln w="28575" cap="flat" cmpd="sng">
              <a:solidFill>
                <a:schemeClr val="tx1"/>
              </a:solidFill>
              <a:prstDash val="solid"/>
              <a:round/>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2909" name="Line 29"/>
            <p:cNvSpPr>
              <a:spLocks noChangeShapeType="1"/>
            </p:cNvSpPr>
            <p:nvPr/>
          </p:nvSpPr>
          <p:spPr bwMode="auto">
            <a:xfrm>
              <a:off x="4032250" y="3259138"/>
              <a:ext cx="0" cy="358775"/>
            </a:xfrm>
            <a:prstGeom prst="line">
              <a:avLst/>
            </a:prstGeom>
            <a:noFill/>
            <a:ln w="28575">
              <a:solidFill>
                <a:schemeClr val="tx1"/>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2910" name="Line 30"/>
            <p:cNvSpPr>
              <a:spLocks noChangeShapeType="1"/>
            </p:cNvSpPr>
            <p:nvPr/>
          </p:nvSpPr>
          <p:spPr bwMode="auto">
            <a:xfrm>
              <a:off x="4540250" y="3259138"/>
              <a:ext cx="288925" cy="358775"/>
            </a:xfrm>
            <a:prstGeom prst="line">
              <a:avLst/>
            </a:prstGeom>
            <a:noFill/>
            <a:ln w="28575">
              <a:solidFill>
                <a:schemeClr val="tx1"/>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6" name="组合 52"/>
          <p:cNvGrpSpPr/>
          <p:nvPr/>
        </p:nvGrpSpPr>
        <p:grpSpPr>
          <a:xfrm>
            <a:off x="2882863" y="3967163"/>
            <a:ext cx="1441450" cy="720725"/>
            <a:chOff x="3994150" y="3967163"/>
            <a:chExt cx="1441450" cy="720725"/>
          </a:xfrm>
        </p:grpSpPr>
        <p:sp>
          <p:nvSpPr>
            <p:cNvPr id="122911" name="Rectangle 31"/>
            <p:cNvSpPr>
              <a:spLocks noChangeArrowheads="1"/>
            </p:cNvSpPr>
            <p:nvPr/>
          </p:nvSpPr>
          <p:spPr bwMode="auto">
            <a:xfrm>
              <a:off x="3994150" y="4325938"/>
              <a:ext cx="360363" cy="360362"/>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wrap="none" anchor="ctr"/>
            <a:lstStyle/>
            <a:p>
              <a:pPr algn="l"/>
              <a:endParaRPr lang="zh-CN" altLang="zh-CN" sz="2000">
                <a:solidFill>
                  <a:srgbClr val="1000E4"/>
                </a:solidFill>
                <a:latin typeface="Consolas" panose="020B0609020204030204" pitchFamily="49" charset="0"/>
                <a:cs typeface="Consolas" panose="020B0609020204030204" pitchFamily="49" charset="0"/>
              </a:endParaRPr>
            </a:p>
          </p:txBody>
        </p:sp>
        <p:sp>
          <p:nvSpPr>
            <p:cNvPr id="122912" name="Oval 32"/>
            <p:cNvSpPr>
              <a:spLocks noChangeArrowheads="1"/>
            </p:cNvSpPr>
            <p:nvPr/>
          </p:nvSpPr>
          <p:spPr bwMode="auto">
            <a:xfrm>
              <a:off x="4497388" y="4325938"/>
              <a:ext cx="431800"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1000E4"/>
                  </a:solidFill>
                  <a:latin typeface="Consolas" panose="020B0609020204030204" pitchFamily="49" charset="0"/>
                  <a:cs typeface="Consolas" panose="020B0609020204030204" pitchFamily="49" charset="0"/>
                </a:rPr>
                <a:t>3</a:t>
              </a:r>
              <a:endParaRPr lang="en-US" altLang="zh-CN" sz="2000">
                <a:solidFill>
                  <a:srgbClr val="1000E4"/>
                </a:solidFill>
                <a:latin typeface="Consolas" panose="020B0609020204030204" pitchFamily="49" charset="0"/>
                <a:cs typeface="Consolas" panose="020B0609020204030204" pitchFamily="49" charset="0"/>
              </a:endParaRPr>
            </a:p>
          </p:txBody>
        </p:sp>
        <p:sp>
          <p:nvSpPr>
            <p:cNvPr id="122913" name="Freeform 33"/>
            <p:cNvSpPr/>
            <p:nvPr/>
          </p:nvSpPr>
          <p:spPr bwMode="auto">
            <a:xfrm>
              <a:off x="4284663" y="3967163"/>
              <a:ext cx="241300" cy="358775"/>
            </a:xfrm>
            <a:custGeom>
              <a:avLst/>
              <a:gdLst/>
              <a:ahLst/>
              <a:cxnLst>
                <a:cxn ang="0">
                  <a:pos x="152" y="0"/>
                </a:cxn>
                <a:cxn ang="0">
                  <a:pos x="0" y="226"/>
                </a:cxn>
              </a:cxnLst>
              <a:rect l="0" t="0" r="r" b="b"/>
              <a:pathLst>
                <a:path w="152" h="226">
                  <a:moveTo>
                    <a:pt x="152" y="0"/>
                  </a:moveTo>
                  <a:lnTo>
                    <a:pt x="0" y="226"/>
                  </a:lnTo>
                </a:path>
              </a:pathLst>
            </a:custGeom>
            <a:noFill/>
            <a:ln w="28575" cap="flat" cmpd="sng">
              <a:solidFill>
                <a:schemeClr val="tx1"/>
              </a:solidFill>
              <a:prstDash val="solid"/>
              <a:round/>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2914" name="Line 34"/>
            <p:cNvSpPr>
              <a:spLocks noChangeShapeType="1"/>
            </p:cNvSpPr>
            <p:nvPr/>
          </p:nvSpPr>
          <p:spPr bwMode="auto">
            <a:xfrm>
              <a:off x="4710113" y="3967163"/>
              <a:ext cx="0" cy="358775"/>
            </a:xfrm>
            <a:prstGeom prst="line">
              <a:avLst/>
            </a:prstGeom>
            <a:noFill/>
            <a:ln w="28575">
              <a:solidFill>
                <a:schemeClr val="tx1"/>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2915" name="Line 35"/>
            <p:cNvSpPr>
              <a:spLocks noChangeShapeType="1"/>
            </p:cNvSpPr>
            <p:nvPr/>
          </p:nvSpPr>
          <p:spPr bwMode="auto">
            <a:xfrm>
              <a:off x="5003800" y="3967163"/>
              <a:ext cx="288925" cy="358775"/>
            </a:xfrm>
            <a:prstGeom prst="line">
              <a:avLst/>
            </a:prstGeom>
            <a:noFill/>
            <a:ln w="28575">
              <a:solidFill>
                <a:schemeClr val="tx1"/>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2916" name="Rectangle 36"/>
            <p:cNvSpPr>
              <a:spLocks noChangeArrowheads="1"/>
            </p:cNvSpPr>
            <p:nvPr/>
          </p:nvSpPr>
          <p:spPr bwMode="auto">
            <a:xfrm>
              <a:off x="5075238" y="4327525"/>
              <a:ext cx="360362" cy="360363"/>
            </a:xfrm>
            <a:prstGeom prst="rect">
              <a:avLst/>
            </a:prstGeom>
            <a:solidFill>
              <a:srgbClr val="00B0F0"/>
            </a:solidFill>
          </p:spPr>
          <p:style>
            <a:lnRef idx="1">
              <a:schemeClr val="accent6"/>
            </a:lnRef>
            <a:fillRef idx="3">
              <a:schemeClr val="accent6"/>
            </a:fillRef>
            <a:effectRef idx="2">
              <a:schemeClr val="accent6"/>
            </a:effectRef>
            <a:fontRef idx="minor">
              <a:schemeClr val="lt1"/>
            </a:fontRef>
          </p:style>
          <p:txBody>
            <a:bodyPr wrap="none" anchor="ctr"/>
            <a:lstStyle/>
            <a:p>
              <a:pPr algn="l"/>
              <a:r>
                <a:rPr lang="en-US" altLang="zh-CN" sz="2000">
                  <a:solidFill>
                    <a:srgbClr val="1000E4"/>
                  </a:solidFill>
                  <a:latin typeface="Consolas" panose="020B0609020204030204" pitchFamily="49" charset="0"/>
                  <a:cs typeface="Consolas" panose="020B0609020204030204" pitchFamily="49" charset="0"/>
                </a:rPr>
                <a:t>4</a:t>
              </a:r>
              <a:endParaRPr lang="en-US" altLang="zh-CN" sz="2000">
                <a:solidFill>
                  <a:srgbClr val="1000E4"/>
                </a:solidFill>
                <a:latin typeface="Consolas" panose="020B0609020204030204" pitchFamily="49" charset="0"/>
                <a:cs typeface="Consolas" panose="020B0609020204030204" pitchFamily="49" charset="0"/>
              </a:endParaRPr>
            </a:p>
          </p:txBody>
        </p:sp>
      </p:grpSp>
      <p:grpSp>
        <p:nvGrpSpPr>
          <p:cNvPr id="7" name="组合 53"/>
          <p:cNvGrpSpPr/>
          <p:nvPr/>
        </p:nvGrpSpPr>
        <p:grpSpPr>
          <a:xfrm>
            <a:off x="4900576" y="1735138"/>
            <a:ext cx="1655762" cy="720725"/>
            <a:chOff x="6011863" y="1735138"/>
            <a:chExt cx="1655762" cy="720725"/>
          </a:xfrm>
        </p:grpSpPr>
        <p:sp>
          <p:nvSpPr>
            <p:cNvPr id="122917" name="Rectangle 37"/>
            <p:cNvSpPr>
              <a:spLocks noChangeArrowheads="1"/>
            </p:cNvSpPr>
            <p:nvPr/>
          </p:nvSpPr>
          <p:spPr bwMode="auto">
            <a:xfrm>
              <a:off x="6011863" y="2093913"/>
              <a:ext cx="5762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l"/>
              <a:r>
                <a:rPr lang="en-US" altLang="zh-CN" sz="2000" smtClean="0">
                  <a:solidFill>
                    <a:srgbClr val="FF0000"/>
                  </a:solidFill>
                  <a:latin typeface="Consolas" panose="020B0609020204030204" pitchFamily="49" charset="0"/>
                  <a:cs typeface="Consolas" panose="020B0609020204030204" pitchFamily="49" charset="0"/>
                </a:rPr>
                <a:t>8</a:t>
              </a:r>
              <a:r>
                <a:rPr lang="en-US" altLang="zh-CN" sz="2000" smtClean="0">
                  <a:solidFill>
                    <a:srgbClr val="1000E4"/>
                  </a:solidFill>
                  <a:latin typeface="Consolas" panose="020B0609020204030204" pitchFamily="49" charset="0"/>
                  <a:cs typeface="Consolas" panose="020B0609020204030204" pitchFamily="49" charset="0"/>
                </a:rPr>
                <a:t> </a:t>
              </a:r>
              <a:r>
                <a:rPr lang="en-US" altLang="zh-CN" sz="2000" dirty="0">
                  <a:solidFill>
                    <a:srgbClr val="1000E4"/>
                  </a:solidFill>
                  <a:latin typeface="Consolas" panose="020B0609020204030204" pitchFamily="49" charset="0"/>
                  <a:cs typeface="Consolas" panose="020B0609020204030204" pitchFamily="49" charset="0"/>
                </a:rPr>
                <a:t>7</a:t>
              </a:r>
              <a:endParaRPr lang="en-US" altLang="zh-CN" sz="2000" dirty="0">
                <a:solidFill>
                  <a:srgbClr val="1000E4"/>
                </a:solidFill>
                <a:latin typeface="Consolas" panose="020B0609020204030204" pitchFamily="49" charset="0"/>
                <a:cs typeface="Consolas" panose="020B0609020204030204" pitchFamily="49" charset="0"/>
              </a:endParaRPr>
            </a:p>
          </p:txBody>
        </p:sp>
        <p:sp>
          <p:nvSpPr>
            <p:cNvPr id="122918" name="Oval 38"/>
            <p:cNvSpPr>
              <a:spLocks noChangeArrowheads="1"/>
            </p:cNvSpPr>
            <p:nvPr/>
          </p:nvSpPr>
          <p:spPr bwMode="auto">
            <a:xfrm>
              <a:off x="6729413" y="2093913"/>
              <a:ext cx="431800"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1000E4"/>
                  </a:solidFill>
                  <a:latin typeface="Consolas" panose="020B0609020204030204" pitchFamily="49" charset="0"/>
                  <a:cs typeface="Consolas" panose="020B0609020204030204" pitchFamily="49" charset="0"/>
                </a:rPr>
                <a:t>9</a:t>
              </a:r>
              <a:endParaRPr lang="en-US" altLang="zh-CN" sz="2000">
                <a:solidFill>
                  <a:srgbClr val="1000E4"/>
                </a:solidFill>
                <a:latin typeface="Consolas" panose="020B0609020204030204" pitchFamily="49" charset="0"/>
                <a:cs typeface="Consolas" panose="020B0609020204030204" pitchFamily="49" charset="0"/>
              </a:endParaRPr>
            </a:p>
          </p:txBody>
        </p:sp>
        <p:sp>
          <p:nvSpPr>
            <p:cNvPr id="122919" name="Freeform 39"/>
            <p:cNvSpPr/>
            <p:nvPr/>
          </p:nvSpPr>
          <p:spPr bwMode="auto">
            <a:xfrm>
              <a:off x="6372225" y="1735138"/>
              <a:ext cx="241300" cy="358775"/>
            </a:xfrm>
            <a:custGeom>
              <a:avLst/>
              <a:gdLst/>
              <a:ahLst/>
              <a:cxnLst>
                <a:cxn ang="0">
                  <a:pos x="152" y="0"/>
                </a:cxn>
                <a:cxn ang="0">
                  <a:pos x="0" y="226"/>
                </a:cxn>
              </a:cxnLst>
              <a:rect l="0" t="0" r="r" b="b"/>
              <a:pathLst>
                <a:path w="152" h="226">
                  <a:moveTo>
                    <a:pt x="152" y="0"/>
                  </a:moveTo>
                  <a:lnTo>
                    <a:pt x="0" y="226"/>
                  </a:lnTo>
                </a:path>
              </a:pathLst>
            </a:custGeom>
            <a:noFill/>
            <a:ln w="28575" cap="flat" cmpd="sng">
              <a:solidFill>
                <a:schemeClr val="tx1"/>
              </a:solidFill>
              <a:prstDash val="solid"/>
              <a:round/>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2920" name="Line 40"/>
            <p:cNvSpPr>
              <a:spLocks noChangeShapeType="1"/>
            </p:cNvSpPr>
            <p:nvPr/>
          </p:nvSpPr>
          <p:spPr bwMode="auto">
            <a:xfrm>
              <a:off x="6911975" y="1735138"/>
              <a:ext cx="0" cy="358775"/>
            </a:xfrm>
            <a:prstGeom prst="line">
              <a:avLst/>
            </a:prstGeom>
            <a:noFill/>
            <a:ln w="28575">
              <a:solidFill>
                <a:schemeClr val="tx1"/>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2921" name="Line 41"/>
            <p:cNvSpPr>
              <a:spLocks noChangeShapeType="1"/>
            </p:cNvSpPr>
            <p:nvPr/>
          </p:nvSpPr>
          <p:spPr bwMode="auto">
            <a:xfrm>
              <a:off x="7091363" y="1735138"/>
              <a:ext cx="288925" cy="358775"/>
            </a:xfrm>
            <a:prstGeom prst="line">
              <a:avLst/>
            </a:prstGeom>
            <a:noFill/>
            <a:ln w="28575">
              <a:solidFill>
                <a:schemeClr val="tx1"/>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2922" name="Rectangle 42"/>
            <p:cNvSpPr>
              <a:spLocks noChangeArrowheads="1"/>
            </p:cNvSpPr>
            <p:nvPr/>
          </p:nvSpPr>
          <p:spPr bwMode="auto">
            <a:xfrm>
              <a:off x="7307263" y="2095500"/>
              <a:ext cx="360362" cy="360363"/>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wrap="none" anchor="ctr"/>
            <a:lstStyle/>
            <a:p>
              <a:pPr algn="l"/>
              <a:endParaRPr lang="zh-CN" altLang="zh-CN" sz="2000">
                <a:solidFill>
                  <a:srgbClr val="1000E4"/>
                </a:solidFill>
                <a:latin typeface="Consolas" panose="020B0609020204030204" pitchFamily="49" charset="0"/>
                <a:cs typeface="Consolas" panose="020B0609020204030204" pitchFamily="49" charset="0"/>
              </a:endParaRPr>
            </a:p>
          </p:txBody>
        </p:sp>
      </p:grpSp>
      <p:grpSp>
        <p:nvGrpSpPr>
          <p:cNvPr id="8" name="组合 54"/>
          <p:cNvGrpSpPr/>
          <p:nvPr/>
        </p:nvGrpSpPr>
        <p:grpSpPr>
          <a:xfrm>
            <a:off x="4419563" y="2443163"/>
            <a:ext cx="1441451" cy="720726"/>
            <a:chOff x="5530850" y="2443163"/>
            <a:chExt cx="1441451" cy="720726"/>
          </a:xfrm>
        </p:grpSpPr>
        <p:sp>
          <p:nvSpPr>
            <p:cNvPr id="122923" name="Rectangle 43"/>
            <p:cNvSpPr>
              <a:spLocks noChangeArrowheads="1"/>
            </p:cNvSpPr>
            <p:nvPr/>
          </p:nvSpPr>
          <p:spPr bwMode="auto">
            <a:xfrm>
              <a:off x="5530850" y="2801938"/>
              <a:ext cx="360363" cy="360363"/>
            </a:xfrm>
            <a:prstGeom prst="rect">
              <a:avLst/>
            </a:prstGeom>
            <a:solidFill>
              <a:srgbClr val="00B0F0"/>
            </a:solidFill>
          </p:spPr>
          <p:style>
            <a:lnRef idx="1">
              <a:schemeClr val="accent6"/>
            </a:lnRef>
            <a:fillRef idx="3">
              <a:schemeClr val="accent6"/>
            </a:fillRef>
            <a:effectRef idx="2">
              <a:schemeClr val="accent6"/>
            </a:effectRef>
            <a:fontRef idx="minor">
              <a:schemeClr val="lt1"/>
            </a:fontRef>
          </p:style>
          <p:txBody>
            <a:bodyPr wrap="none" anchor="ctr"/>
            <a:lstStyle/>
            <a:p>
              <a:pPr algn="l"/>
              <a:r>
                <a:rPr lang="en-US" altLang="zh-CN" sz="2000">
                  <a:solidFill>
                    <a:srgbClr val="1000E4"/>
                  </a:solidFill>
                  <a:latin typeface="Consolas" panose="020B0609020204030204" pitchFamily="49" charset="0"/>
                  <a:cs typeface="Consolas" panose="020B0609020204030204" pitchFamily="49" charset="0"/>
                </a:rPr>
                <a:t>7</a:t>
              </a:r>
              <a:endParaRPr lang="en-US" altLang="zh-CN" sz="2000">
                <a:solidFill>
                  <a:srgbClr val="1000E4"/>
                </a:solidFill>
                <a:latin typeface="Consolas" panose="020B0609020204030204" pitchFamily="49" charset="0"/>
                <a:cs typeface="Consolas" panose="020B0609020204030204" pitchFamily="49" charset="0"/>
              </a:endParaRPr>
            </a:p>
          </p:txBody>
        </p:sp>
        <p:sp>
          <p:nvSpPr>
            <p:cNvPr id="122924" name="Oval 44"/>
            <p:cNvSpPr>
              <a:spLocks noChangeArrowheads="1"/>
            </p:cNvSpPr>
            <p:nvPr/>
          </p:nvSpPr>
          <p:spPr bwMode="auto">
            <a:xfrm>
              <a:off x="6034088" y="2801938"/>
              <a:ext cx="431800" cy="360363"/>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1000E4"/>
                  </a:solidFill>
                  <a:latin typeface="Consolas" panose="020B0609020204030204" pitchFamily="49" charset="0"/>
                  <a:cs typeface="Consolas" panose="020B0609020204030204" pitchFamily="49" charset="0"/>
                </a:rPr>
                <a:t>8</a:t>
              </a:r>
              <a:endParaRPr lang="en-US" altLang="zh-CN" sz="2000">
                <a:solidFill>
                  <a:srgbClr val="1000E4"/>
                </a:solidFill>
                <a:latin typeface="Consolas" panose="020B0609020204030204" pitchFamily="49" charset="0"/>
                <a:cs typeface="Consolas" panose="020B0609020204030204" pitchFamily="49" charset="0"/>
              </a:endParaRPr>
            </a:p>
          </p:txBody>
        </p:sp>
        <p:sp>
          <p:nvSpPr>
            <p:cNvPr id="122925" name="Freeform 45"/>
            <p:cNvSpPr/>
            <p:nvPr/>
          </p:nvSpPr>
          <p:spPr bwMode="auto">
            <a:xfrm>
              <a:off x="5821363" y="2443163"/>
              <a:ext cx="241300" cy="358775"/>
            </a:xfrm>
            <a:custGeom>
              <a:avLst/>
              <a:gdLst/>
              <a:ahLst/>
              <a:cxnLst>
                <a:cxn ang="0">
                  <a:pos x="152" y="0"/>
                </a:cxn>
                <a:cxn ang="0">
                  <a:pos x="0" y="226"/>
                </a:cxn>
              </a:cxnLst>
              <a:rect l="0" t="0" r="r" b="b"/>
              <a:pathLst>
                <a:path w="152" h="226">
                  <a:moveTo>
                    <a:pt x="152" y="0"/>
                  </a:moveTo>
                  <a:lnTo>
                    <a:pt x="0" y="226"/>
                  </a:lnTo>
                </a:path>
              </a:pathLst>
            </a:custGeom>
            <a:noFill/>
            <a:ln w="28575" cap="flat" cmpd="sng">
              <a:solidFill>
                <a:schemeClr val="tx1"/>
              </a:solidFill>
              <a:prstDash val="solid"/>
              <a:round/>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2926" name="Line 46"/>
            <p:cNvSpPr>
              <a:spLocks noChangeShapeType="1"/>
            </p:cNvSpPr>
            <p:nvPr/>
          </p:nvSpPr>
          <p:spPr bwMode="auto">
            <a:xfrm>
              <a:off x="6246813" y="2443163"/>
              <a:ext cx="0" cy="358775"/>
            </a:xfrm>
            <a:prstGeom prst="line">
              <a:avLst/>
            </a:prstGeom>
            <a:noFill/>
            <a:ln w="28575">
              <a:solidFill>
                <a:schemeClr val="tx1"/>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2927" name="Line 47"/>
            <p:cNvSpPr>
              <a:spLocks noChangeShapeType="1"/>
            </p:cNvSpPr>
            <p:nvPr/>
          </p:nvSpPr>
          <p:spPr bwMode="auto">
            <a:xfrm>
              <a:off x="6540500" y="2443163"/>
              <a:ext cx="288925" cy="358775"/>
            </a:xfrm>
            <a:prstGeom prst="line">
              <a:avLst/>
            </a:prstGeom>
            <a:noFill/>
            <a:ln w="28575">
              <a:solidFill>
                <a:schemeClr val="tx1"/>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2928" name="Rectangle 48"/>
            <p:cNvSpPr>
              <a:spLocks noChangeArrowheads="1"/>
            </p:cNvSpPr>
            <p:nvPr/>
          </p:nvSpPr>
          <p:spPr bwMode="auto">
            <a:xfrm>
              <a:off x="6611938" y="2803526"/>
              <a:ext cx="360363" cy="360363"/>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wrap="none" anchor="ctr"/>
            <a:lstStyle/>
            <a:p>
              <a:pPr algn="l"/>
              <a:endParaRPr lang="zh-CN" altLang="zh-CN" sz="2000">
                <a:solidFill>
                  <a:srgbClr val="1000E4"/>
                </a:solidFill>
                <a:latin typeface="Consolas" panose="020B0609020204030204" pitchFamily="49" charset="0"/>
                <a:cs typeface="Consolas" panose="020B0609020204030204" pitchFamily="49" charset="0"/>
              </a:endParaRPr>
            </a:p>
          </p:txBody>
        </p:sp>
      </p:grpSp>
      <p:sp>
        <p:nvSpPr>
          <p:cNvPr id="122929" name="Text Box 49"/>
          <p:cNvSpPr txBox="1">
            <a:spLocks noChangeArrowheads="1"/>
          </p:cNvSpPr>
          <p:nvPr/>
        </p:nvSpPr>
        <p:spPr bwMode="auto">
          <a:xfrm>
            <a:off x="1285852" y="99932"/>
            <a:ext cx="2571768" cy="400110"/>
          </a:xfrm>
          <a:prstGeom prst="rect">
            <a:avLst/>
          </a:prstGeom>
          <a:noFill/>
          <a:ln w="28575" algn="ctr">
            <a:noFill/>
            <a:miter lim="800000"/>
          </a:ln>
          <a:effectLst/>
        </p:spPr>
        <p:txBody>
          <a:bodyPr wrap="square">
            <a:spAutoFit/>
          </a:bodyPr>
          <a:lstStyle/>
          <a:p>
            <a:pPr algn="l">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快速排序递归树</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9" name="组合 79"/>
          <p:cNvGrpSpPr/>
          <p:nvPr/>
        </p:nvGrpSpPr>
        <p:grpSpPr>
          <a:xfrm>
            <a:off x="1610526" y="1735138"/>
            <a:ext cx="4209258" cy="4051318"/>
            <a:chOff x="1624769" y="1735138"/>
            <a:chExt cx="4209258" cy="4051318"/>
          </a:xfrm>
        </p:grpSpPr>
        <p:cxnSp>
          <p:nvCxnSpPr>
            <p:cNvPr id="57" name="直接箭头连接符 56"/>
            <p:cNvCxnSpPr>
              <a:stCxn id="122899" idx="2"/>
            </p:cNvCxnSpPr>
            <p:nvPr/>
          </p:nvCxnSpPr>
          <p:spPr>
            <a:xfrm rot="16200000" flipH="1">
              <a:off x="665510" y="4205697"/>
              <a:ext cx="2540018" cy="621499"/>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122901" idx="4"/>
            </p:cNvCxnSpPr>
            <p:nvPr/>
          </p:nvCxnSpPr>
          <p:spPr>
            <a:xfrm rot="16200000" flipH="1">
              <a:off x="1113583" y="4296580"/>
              <a:ext cx="2540018" cy="439733"/>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122907" idx="4"/>
            </p:cNvCxnSpPr>
            <p:nvPr/>
          </p:nvCxnSpPr>
          <p:spPr>
            <a:xfrm rot="16200000" flipH="1">
              <a:off x="2074022" y="4828390"/>
              <a:ext cx="1808179" cy="107947"/>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122912" idx="4"/>
            </p:cNvCxnSpPr>
            <p:nvPr/>
          </p:nvCxnSpPr>
          <p:spPr>
            <a:xfrm rot="5400000">
              <a:off x="2981280" y="5165733"/>
              <a:ext cx="1100154" cy="1412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122916" idx="2"/>
            </p:cNvCxnSpPr>
            <p:nvPr/>
          </p:nvCxnSpPr>
          <p:spPr>
            <a:xfrm rot="5400000">
              <a:off x="3467454" y="5109776"/>
              <a:ext cx="1098566" cy="254791"/>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122894" idx="4"/>
            </p:cNvCxnSpPr>
            <p:nvPr/>
          </p:nvCxnSpPr>
          <p:spPr>
            <a:xfrm rot="16200000" flipH="1">
              <a:off x="2279607" y="3819530"/>
              <a:ext cx="3259154" cy="674693"/>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122888" idx="4"/>
            </p:cNvCxnSpPr>
            <p:nvPr/>
          </p:nvCxnSpPr>
          <p:spPr>
            <a:xfrm rot="5400000">
              <a:off x="2674103" y="3664756"/>
              <a:ext cx="4051316" cy="19208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122923" idx="2"/>
            </p:cNvCxnSpPr>
            <p:nvPr/>
          </p:nvCxnSpPr>
          <p:spPr>
            <a:xfrm rot="16200000" flipH="1">
              <a:off x="3503971" y="4258075"/>
              <a:ext cx="2624153" cy="43260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122924" idx="4"/>
            </p:cNvCxnSpPr>
            <p:nvPr/>
          </p:nvCxnSpPr>
          <p:spPr>
            <a:xfrm rot="16200000" flipH="1">
              <a:off x="3916325" y="4384677"/>
              <a:ext cx="2624153" cy="17940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122918" idx="4"/>
            </p:cNvCxnSpPr>
            <p:nvPr/>
          </p:nvCxnSpPr>
          <p:spPr>
            <a:xfrm rot="5400000">
              <a:off x="4124289" y="4076716"/>
              <a:ext cx="3332179" cy="87297"/>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6286512" y="3746376"/>
            <a:ext cx="2714644" cy="1754326"/>
          </a:xfrm>
          <a:prstGeom prst="rect">
            <a:avLst/>
          </a:prstGeom>
          <a:noFill/>
        </p:spPr>
        <p:txBody>
          <a:bodyPr wrap="square" rtlCol="0">
            <a:spAutoFit/>
          </a:bodyPr>
          <a:lstStyle/>
          <a:p>
            <a:pPr marL="288290" indent="-288290">
              <a:buBlip>
                <a:blip r:embed="rId1"/>
              </a:buBlip>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将递归树看成一棵</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3</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叉树，每个分支结点对应一次递归调用。这里递归次数：</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7</a:t>
            </a:r>
            <a:endPar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288290" indent="-288290" algn="l">
              <a:buBlip>
                <a:blip r:embed="rId1"/>
              </a:buBlip>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左右分区处理的顺序无关</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67" name="灯片编号占位符 66"/>
          <p:cNvSpPr>
            <a:spLocks noGrp="1"/>
          </p:cNvSpPr>
          <p:nvPr>
            <p:ph type="sldNum" sz="quarter" idx="12"/>
          </p:nvPr>
        </p:nvSpPr>
        <p:spPr/>
        <p:txBody>
          <a:bodyPr/>
          <a:lstStyle/>
          <a:p>
            <a:fld id="{58976CE2-A860-4F98-A694-5E753072FB00}" type="slidenum">
              <a:rPr lang="en-US" altLang="zh-CN" smtClean="0"/>
            </a:fld>
            <a:r>
              <a:rPr lang="en-US" altLang="zh-CN" smtClean="0"/>
              <a:t>/22</a:t>
            </a:r>
            <a:endParaRPr lang="en-US" altLang="zh-CN"/>
          </a:p>
        </p:txBody>
      </p:sp>
      <p:sp>
        <p:nvSpPr>
          <p:cNvPr id="68" name="TextBox 67"/>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9.3  </a:t>
            </a:r>
            <a:r>
              <a:rPr lang="zh-CN" altLang="en-US"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交 换 排 序</a:t>
            </a:r>
            <a:endParaRPr lang="zh-CN" altLang="en-US" dirty="0">
              <a:solidFill>
                <a:srgbClr val="FF0000"/>
              </a:solidFill>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2289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8" grpId="0" animBg="1"/>
      <p:bldP spid="6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214414" y="285728"/>
            <a:ext cx="3962398" cy="400110"/>
          </a:xfrm>
          <a:prstGeom prst="rect">
            <a:avLst/>
          </a:prstGeom>
          <a:noFill/>
          <a:ln w="9525">
            <a:noFill/>
            <a:miter lim="800000"/>
          </a:ln>
        </p:spPr>
        <p:txBody>
          <a:bodyPr wrap="square">
            <a:spAutoFit/>
          </a:bodyPr>
          <a:lstStyle/>
          <a:p>
            <a:pPr>
              <a:spcBef>
                <a:spcPct val="50000"/>
              </a:spcBef>
            </a:pPr>
            <a:r>
              <a:rPr lang="zh-CN" altLang="en-US" sz="2000" dirty="0">
                <a:solidFill>
                  <a:schemeClr val="tx1"/>
                </a:solidFill>
                <a:ea typeface="楷体" panose="02010609060101010101" pitchFamily="49" charset="-122"/>
                <a:cs typeface="Times New Roman" panose="02020603050405020304" pitchFamily="18" charset="0"/>
              </a:rPr>
              <a:t>快速排序算法如下：</a:t>
            </a:r>
            <a:endParaRPr lang="zh-CN" altLang="en-US" sz="2000" dirty="0">
              <a:solidFill>
                <a:schemeClr val="tx1"/>
              </a:solidFill>
              <a:ea typeface="楷体" panose="02010609060101010101" pitchFamily="49" charset="-122"/>
              <a:cs typeface="Times New Roman" panose="02020603050405020304" pitchFamily="18" charset="0"/>
            </a:endParaRPr>
          </a:p>
        </p:txBody>
      </p:sp>
      <p:sp>
        <p:nvSpPr>
          <p:cNvPr id="51203" name="Text Box 3"/>
          <p:cNvSpPr txBox="1">
            <a:spLocks noChangeArrowheads="1"/>
          </p:cNvSpPr>
          <p:nvPr/>
        </p:nvSpPr>
        <p:spPr bwMode="auto">
          <a:xfrm>
            <a:off x="1000100" y="785794"/>
            <a:ext cx="7712069" cy="5553792"/>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QuickSort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SqType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R[],</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s,int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t) </a:t>
            </a:r>
            <a:endPar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对</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R[s..t]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的记录进行递增快速排序</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s,j</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SqType</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tmp</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(s&lt;t)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区间内至少存在一个记录的情况</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tmp</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=R[s</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用区间的第</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个记录作为基准</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while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!=j)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从区间两端交替向中间扫描</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直至</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=j</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为止</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(j&gt;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&amp;&amp; R[j].key&gt;=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tmp.key</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j--;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从右向左扫描</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找第</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个小于</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tmp.key</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的</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R[j]</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]=R[j];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R[j]</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前移到</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的位置</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while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&lt;j &amp;&amp; R[</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].key&lt;=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tmp.key</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从左向右扫描</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找第</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个大于</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tmp.key</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的</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R[j</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后移到</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R[j]</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的位置</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R[</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tmp</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QuickSort</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(R,s,i-1</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对左区间递归排序</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QuickSort</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(R,i+1,t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对右区间递归排序</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9.3  </a:t>
            </a:r>
            <a:r>
              <a:rPr lang="zh-CN" altLang="en-US"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交 换 排 序</a:t>
            </a:r>
            <a:endParaRPr lang="zh-CN" altLang="en-US" dirty="0">
              <a:solidFill>
                <a:srgbClr val="FF0000"/>
              </a:solidFill>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1357290" y="1500174"/>
            <a:ext cx="7318398" cy="1403526"/>
          </a:xfrm>
          <a:prstGeom prst="rect">
            <a:avLst/>
          </a:prstGeom>
          <a:noFill/>
          <a:ln w="9525">
            <a:noFill/>
            <a:miter lim="800000"/>
          </a:ln>
        </p:spPr>
        <p:txBody>
          <a:bodyPr wrap="square">
            <a:spAutoFit/>
          </a:bodyPr>
          <a:lstStyle/>
          <a:p>
            <a:pPr marL="457200" indent="-457200">
              <a:lnSpc>
                <a:spcPct val="130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在</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排序过程中，若整个表都是放在内存中处理，排序时不涉及数据的内、外存交换，则称之为</a:t>
            </a:r>
            <a:r>
              <a:rPr kumimoji="1"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内</a:t>
            </a:r>
            <a:r>
              <a:rPr kumimoji="1" lang="zh-CN" altLang="en-US"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排序</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30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若</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排序过程中要进行数据的内、外存交换，则称之为</a:t>
            </a:r>
            <a:r>
              <a:rPr kumimoji="1"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外排序</a:t>
            </a:r>
            <a:r>
              <a:rPr kumimoji="1" lang="zh-CN" altLang="en-US" sz="2000" dirty="0">
                <a:solidFill>
                  <a:srgbClr val="1000E4"/>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dirty="0">
              <a:solidFill>
                <a:srgbClr val="1000E4"/>
              </a:solidFill>
              <a:latin typeface="Consolas" panose="020B0609020204030204" pitchFamily="49" charset="0"/>
              <a:ea typeface="楷体" panose="02010609060101010101" pitchFamily="49" charset="-122"/>
              <a:cs typeface="Consolas" panose="020B0609020204030204" pitchFamily="49" charset="0"/>
            </a:endParaRPr>
          </a:p>
        </p:txBody>
      </p:sp>
      <p:sp>
        <p:nvSpPr>
          <p:cNvPr id="23555" name="Text Box 5"/>
          <p:cNvSpPr txBox="1">
            <a:spLocks noChangeArrowheads="1"/>
          </p:cNvSpPr>
          <p:nvPr/>
        </p:nvSpPr>
        <p:spPr bwMode="auto">
          <a:xfrm>
            <a:off x="1285852" y="642918"/>
            <a:ext cx="2928957" cy="45720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spcBef>
                <a:spcPct val="50000"/>
              </a:spcBef>
            </a:pPr>
            <a:r>
              <a:rPr lang="en-US" altLang="zh-CN" dirty="0">
                <a:solidFill>
                  <a:srgbClr val="F92D37"/>
                </a:solidFill>
                <a:latin typeface="+mn-ea"/>
                <a:cs typeface="Consolas" panose="020B0609020204030204" pitchFamily="49" charset="0"/>
              </a:rPr>
              <a:t>2. </a:t>
            </a:r>
            <a:r>
              <a:rPr lang="zh-CN" altLang="en-US" dirty="0">
                <a:solidFill>
                  <a:srgbClr val="F92D37"/>
                </a:solidFill>
                <a:latin typeface="+mn-ea"/>
                <a:cs typeface="Consolas" panose="020B0609020204030204" pitchFamily="49" charset="0"/>
              </a:rPr>
              <a:t>内排序和外排序</a:t>
            </a:r>
            <a:endParaRPr lang="zh-CN" altLang="en-US" dirty="0">
              <a:solidFill>
                <a:srgbClr val="F92D37"/>
              </a:solidFill>
              <a:latin typeface="+mn-ea"/>
              <a:cs typeface="Consolas" panose="020B0609020204030204" pitchFamily="49" charset="0"/>
            </a:endParaRPr>
          </a:p>
        </p:txBody>
      </p:sp>
      <p:sp>
        <p:nvSpPr>
          <p:cNvPr id="5" name="TextBox 4"/>
          <p:cNvSpPr txBox="1"/>
          <p:nvPr/>
        </p:nvSpPr>
        <p:spPr>
          <a:xfrm>
            <a:off x="303234" y="1857364"/>
            <a:ext cx="553998" cy="3214710"/>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9.1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排序的基本概念</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1512919" y="1125538"/>
          <a:ext cx="5359400" cy="863600"/>
        </p:xfrm>
        <a:graphic>
          <a:graphicData uri="http://schemas.openxmlformats.org/presentationml/2006/ole">
            <mc:AlternateContent xmlns:mc="http://schemas.openxmlformats.org/markup-compatibility/2006">
              <mc:Choice xmlns:v="urn:schemas-microsoft-com:vml" Requires="v">
                <p:oleObj spid="_x0000_s8198" name="公式" r:id="rId1" imgW="85344000" imgH="13817600" progId="Equation.3">
                  <p:embed/>
                </p:oleObj>
              </mc:Choice>
              <mc:Fallback>
                <p:oleObj name="公式" r:id="rId1" imgW="85344000" imgH="13817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919" y="1125538"/>
                        <a:ext cx="53594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Text Box 3"/>
          <p:cNvSpPr txBox="1">
            <a:spLocks noChangeArrowheads="1"/>
          </p:cNvSpPr>
          <p:nvPr/>
        </p:nvSpPr>
        <p:spPr bwMode="auto">
          <a:xfrm>
            <a:off x="998569" y="2852738"/>
            <a:ext cx="1733167" cy="400110"/>
          </a:xfrm>
          <a:prstGeom prst="rect">
            <a:avLst/>
          </a:prstGeom>
          <a:noFill/>
          <a:ln w="9525">
            <a:noFill/>
            <a:miter lim="800000"/>
          </a:ln>
        </p:spPr>
        <p:txBody>
          <a:bodyPr wrap="none">
            <a:spAutoFit/>
          </a:bodyPr>
          <a:lstStyle/>
          <a:p>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则可得结果</a:t>
            </a:r>
            <a:r>
              <a:rPr kumimoji="1" lang="zh-CN" altLang="en-US" sz="2000" dirty="0">
                <a:solidFill>
                  <a:srgbClr val="1000E4"/>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rgbClr val="1000E4"/>
              </a:solidFill>
              <a:latin typeface="Consolas" panose="020B0609020204030204" pitchFamily="49" charset="0"/>
              <a:ea typeface="楷体" panose="02010609060101010101" pitchFamily="49" charset="-122"/>
              <a:cs typeface="Consolas" panose="020B0609020204030204" pitchFamily="49" charset="0"/>
            </a:endParaRPr>
          </a:p>
        </p:txBody>
      </p:sp>
      <p:sp>
        <p:nvSpPr>
          <p:cNvPr id="8196" name="Text Box 4"/>
          <p:cNvSpPr txBox="1">
            <a:spLocks noChangeArrowheads="1"/>
          </p:cNvSpPr>
          <p:nvPr/>
        </p:nvSpPr>
        <p:spPr bwMode="auto">
          <a:xfrm>
            <a:off x="1049369" y="4221163"/>
            <a:ext cx="5044971" cy="400110"/>
          </a:xfrm>
          <a:prstGeom prst="rect">
            <a:avLst/>
          </a:prstGeom>
          <a:noFill/>
          <a:ln w="9525">
            <a:noFill/>
            <a:miter lim="800000"/>
          </a:ln>
        </p:spPr>
        <p:txBody>
          <a:bodyPr wrap="none">
            <a:spAutoFit/>
          </a:bodyPr>
          <a:lstStyle/>
          <a:p>
            <a:r>
              <a:rPr kumimoji="1"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结论</a:t>
            </a:r>
            <a:r>
              <a:rPr kumimoji="1"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kumimoji="1" lang="en-US" altLang="zh-CN" sz="2000" dirty="0">
                <a:solidFill>
                  <a:srgbClr val="F92D37"/>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快速排序的时间复杂度为</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O(</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log</a:t>
            </a:r>
            <a:r>
              <a:rPr kumimoji="1" lang="en-US" altLang="zh-CN" sz="2000"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8197" name="Rectangle 5"/>
          <p:cNvSpPr>
            <a:spLocks noChangeArrowheads="1"/>
          </p:cNvSpPr>
          <p:nvPr/>
        </p:nvSpPr>
        <p:spPr bwMode="auto">
          <a:xfrm>
            <a:off x="1004919" y="500063"/>
            <a:ext cx="4830168" cy="442301"/>
          </a:xfrm>
          <a:prstGeom prst="rect">
            <a:avLst/>
          </a:prstGeom>
          <a:noFill/>
          <a:ln w="9525">
            <a:noFill/>
            <a:miter lim="800000"/>
          </a:ln>
        </p:spPr>
        <p:txBody>
          <a:bodyPr wrap="none">
            <a:spAutoFit/>
          </a:bodyPr>
          <a:lstStyle/>
          <a:p>
            <a:pPr>
              <a:lnSpc>
                <a:spcPct val="125000"/>
              </a:lnSpc>
            </a:pP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由此可得快速排序所需时间的平均值为：</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Text Box 6"/>
          <p:cNvSpPr txBox="1">
            <a:spLocks noChangeArrowheads="1"/>
          </p:cNvSpPr>
          <p:nvPr/>
        </p:nvSpPr>
        <p:spPr bwMode="auto">
          <a:xfrm>
            <a:off x="1006507" y="4941888"/>
            <a:ext cx="4249737" cy="400110"/>
          </a:xfrm>
          <a:prstGeom prst="rect">
            <a:avLst/>
          </a:prstGeom>
          <a:noFill/>
          <a:ln w="9525">
            <a:noFill/>
            <a:miter lim="800000"/>
          </a:ln>
        </p:spPr>
        <p:txBody>
          <a:bodyPr>
            <a:spAutoFit/>
          </a:bodyPr>
          <a:lstStyle/>
          <a:p>
            <a:pPr>
              <a:spcBef>
                <a:spcPct val="50000"/>
              </a:spcBef>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平均所需栈空间为</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O(log</a:t>
            </a:r>
            <a:r>
              <a:rPr lang="en-US" altLang="zh-CN" sz="2000"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8199" name="Rectangle 7"/>
          <p:cNvSpPr>
            <a:spLocks noChangeArrowheads="1"/>
          </p:cNvSpPr>
          <p:nvPr/>
        </p:nvSpPr>
        <p:spPr bwMode="auto">
          <a:xfrm>
            <a:off x="6215075" y="2071678"/>
            <a:ext cx="2500330" cy="35719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a:solidFill>
                  <a:srgbClr val="1000E4"/>
                </a:solidFill>
                <a:latin typeface="Consolas" panose="020B0609020204030204" pitchFamily="49" charset="0"/>
                <a:ea typeface="楷体" panose="02010609060101010101" pitchFamily="49" charset="-122"/>
                <a:cs typeface="Consolas" panose="020B0609020204030204" pitchFamily="49" charset="0"/>
              </a:rPr>
              <a:t>n</a:t>
            </a:r>
            <a:endParaRPr lang="en-US" altLang="zh-CN" sz="2000" i="1">
              <a:solidFill>
                <a:srgbClr val="1000E4"/>
              </a:solidFill>
              <a:latin typeface="Consolas" panose="020B0609020204030204" pitchFamily="49" charset="0"/>
              <a:ea typeface="楷体" panose="02010609060101010101" pitchFamily="49" charset="-122"/>
              <a:cs typeface="Consolas" panose="020B0609020204030204" pitchFamily="49" charset="0"/>
            </a:endParaRPr>
          </a:p>
        </p:txBody>
      </p:sp>
      <p:sp>
        <p:nvSpPr>
          <p:cNvPr id="8200" name="Rectangle 8"/>
          <p:cNvSpPr>
            <a:spLocks noChangeArrowheads="1"/>
          </p:cNvSpPr>
          <p:nvPr/>
        </p:nvSpPr>
        <p:spPr bwMode="auto">
          <a:xfrm>
            <a:off x="6170642" y="3036389"/>
            <a:ext cx="1008062" cy="287338"/>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a:solidFill>
                  <a:srgbClr val="1000E4"/>
                </a:solidFill>
                <a:latin typeface="Consolas" panose="020B0609020204030204" pitchFamily="49" charset="0"/>
                <a:ea typeface="楷体" panose="02010609060101010101" pitchFamily="49" charset="-122"/>
                <a:cs typeface="Consolas" panose="020B0609020204030204" pitchFamily="49" charset="0"/>
              </a:rPr>
              <a:t>k</a:t>
            </a:r>
            <a:r>
              <a:rPr lang="en-US" altLang="zh-CN" sz="2000">
                <a:solidFill>
                  <a:srgbClr val="1000E4"/>
                </a:solidFill>
                <a:latin typeface="Consolas" panose="020B0609020204030204" pitchFamily="49" charset="0"/>
                <a:ea typeface="楷体" panose="02010609060101010101" pitchFamily="49" charset="-122"/>
                <a:cs typeface="Consolas" panose="020B0609020204030204" pitchFamily="49" charset="0"/>
              </a:rPr>
              <a:t>-1</a:t>
            </a:r>
            <a:endParaRPr lang="en-US" altLang="zh-CN" sz="2000">
              <a:solidFill>
                <a:srgbClr val="1000E4"/>
              </a:solidFill>
              <a:latin typeface="Consolas" panose="020B0609020204030204" pitchFamily="49" charset="0"/>
              <a:ea typeface="楷体" panose="02010609060101010101" pitchFamily="49" charset="-122"/>
              <a:cs typeface="Consolas" panose="020B0609020204030204" pitchFamily="49" charset="0"/>
            </a:endParaRPr>
          </a:p>
        </p:txBody>
      </p:sp>
      <p:sp>
        <p:nvSpPr>
          <p:cNvPr id="8201" name="Oval 9"/>
          <p:cNvSpPr>
            <a:spLocks noChangeArrowheads="1"/>
          </p:cNvSpPr>
          <p:nvPr/>
        </p:nvSpPr>
        <p:spPr bwMode="auto">
          <a:xfrm>
            <a:off x="7308879" y="2959100"/>
            <a:ext cx="288925" cy="360363"/>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ea typeface="楷体" panose="02010609060101010101" pitchFamily="49" charset="-122"/>
              <a:cs typeface="Consolas" panose="020B0609020204030204" pitchFamily="49" charset="0"/>
            </a:endParaRPr>
          </a:p>
        </p:txBody>
      </p:sp>
      <p:sp>
        <p:nvSpPr>
          <p:cNvPr id="8202" name="Rectangle 10"/>
          <p:cNvSpPr>
            <a:spLocks noChangeArrowheads="1"/>
          </p:cNvSpPr>
          <p:nvPr/>
        </p:nvSpPr>
        <p:spPr bwMode="auto">
          <a:xfrm>
            <a:off x="7778779" y="3036389"/>
            <a:ext cx="1008063" cy="287338"/>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a:solidFill>
                  <a:srgbClr val="1000E4"/>
                </a:solidFill>
                <a:latin typeface="Consolas" panose="020B0609020204030204" pitchFamily="49" charset="0"/>
                <a:ea typeface="楷体" panose="02010609060101010101" pitchFamily="49" charset="-122"/>
                <a:cs typeface="Consolas" panose="020B0609020204030204" pitchFamily="49" charset="0"/>
              </a:rPr>
              <a:t>n-k</a:t>
            </a:r>
            <a:endParaRPr lang="en-US" altLang="zh-CN" sz="2000">
              <a:solidFill>
                <a:srgbClr val="1000E4"/>
              </a:solidFill>
              <a:latin typeface="Consolas" panose="020B0609020204030204" pitchFamily="49" charset="0"/>
              <a:ea typeface="楷体" panose="02010609060101010101" pitchFamily="49" charset="-122"/>
              <a:cs typeface="Consolas" panose="020B0609020204030204" pitchFamily="49" charset="0"/>
            </a:endParaRPr>
          </a:p>
        </p:txBody>
      </p:sp>
      <p:sp>
        <p:nvSpPr>
          <p:cNvPr id="8203" name="AutoShape 11"/>
          <p:cNvSpPr>
            <a:spLocks noChangeArrowheads="1"/>
          </p:cNvSpPr>
          <p:nvPr/>
        </p:nvSpPr>
        <p:spPr bwMode="auto">
          <a:xfrm>
            <a:off x="7358082" y="2586039"/>
            <a:ext cx="227003" cy="200020"/>
          </a:xfrm>
          <a:prstGeom prst="downArrow">
            <a:avLst>
              <a:gd name="adj1" fmla="val 50000"/>
              <a:gd name="adj2" fmla="val 25000"/>
            </a:avLst>
          </a:prstGeom>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ea typeface="楷体" panose="02010609060101010101" pitchFamily="49" charset="-122"/>
              <a:cs typeface="Times New Roman" panose="02020603050405020304" pitchFamily="18" charset="0"/>
            </a:endParaRPr>
          </a:p>
        </p:txBody>
      </p:sp>
      <p:sp>
        <p:nvSpPr>
          <p:cNvPr id="8204" name="Line 12"/>
          <p:cNvSpPr>
            <a:spLocks noChangeShapeType="1"/>
          </p:cNvSpPr>
          <p:nvPr/>
        </p:nvSpPr>
        <p:spPr bwMode="auto">
          <a:xfrm flipH="1" flipV="1">
            <a:off x="2806732" y="1700213"/>
            <a:ext cx="431800" cy="503237"/>
          </a:xfrm>
          <a:prstGeom prst="line">
            <a:avLst/>
          </a:prstGeom>
          <a:noFill/>
          <a:ln w="38100">
            <a:solidFill>
              <a:schemeClr val="tx1"/>
            </a:solidFill>
            <a:miter lim="800000"/>
            <a:tailEnd type="triangle" w="med" len="med"/>
          </a:ln>
        </p:spPr>
        <p:txBody>
          <a:bodyPr wrap="none"/>
          <a:lstStyle/>
          <a:p>
            <a:endParaRPr lang="zh-CN" altLang="en-US">
              <a:ea typeface="楷体" panose="02010609060101010101" pitchFamily="49" charset="-122"/>
              <a:cs typeface="Times New Roman" panose="02020603050405020304" pitchFamily="18" charset="0"/>
            </a:endParaRPr>
          </a:p>
        </p:txBody>
      </p:sp>
      <p:sp>
        <p:nvSpPr>
          <p:cNvPr id="8205" name="Text Box 13"/>
          <p:cNvSpPr txBox="1">
            <a:spLocks noChangeArrowheads="1"/>
          </p:cNvSpPr>
          <p:nvPr/>
        </p:nvSpPr>
        <p:spPr bwMode="auto">
          <a:xfrm>
            <a:off x="3022632" y="2179638"/>
            <a:ext cx="2881312" cy="400110"/>
          </a:xfrm>
          <a:prstGeom prst="rect">
            <a:avLst/>
          </a:prstGeom>
          <a:noFill/>
          <a:ln w="9525">
            <a:noFill/>
            <a:miter lim="800000"/>
          </a:ln>
        </p:spPr>
        <p:txBody>
          <a:bodyPr>
            <a:spAutoFit/>
          </a:bodyPr>
          <a:lstStyle/>
          <a:p>
            <a:pPr>
              <a:spcBef>
                <a:spcPct val="50000"/>
              </a:spcBef>
            </a:pPr>
            <a:r>
              <a:rPr lang="en-US" altLang="zh-CN" sz="2000">
                <a:solidFill>
                  <a:srgbClr val="008000"/>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8000"/>
                </a:solidFill>
                <a:latin typeface="Consolas" panose="020B0609020204030204" pitchFamily="49" charset="0"/>
                <a:ea typeface="仿宋" panose="02010609060101010101" pitchFamily="49" charset="-122"/>
                <a:cs typeface="Consolas" panose="020B0609020204030204" pitchFamily="49" charset="0"/>
              </a:rPr>
              <a:t>次划分的时间</a:t>
            </a:r>
            <a:endParaRPr lang="zh-CN" altLang="en-US" sz="2000">
              <a:solidFill>
                <a:srgbClr val="008000"/>
              </a:solidFill>
              <a:latin typeface="Consolas" panose="020B0609020204030204" pitchFamily="49" charset="0"/>
              <a:ea typeface="仿宋" panose="02010609060101010101" pitchFamily="49" charset="-122"/>
              <a:cs typeface="Consolas" panose="020B0609020204030204" pitchFamily="49" charset="0"/>
            </a:endParaRPr>
          </a:p>
        </p:txBody>
      </p:sp>
      <p:sp>
        <p:nvSpPr>
          <p:cNvPr id="8206" name="Text Box 14"/>
          <p:cNvSpPr txBox="1">
            <a:spLocks noChangeArrowheads="1"/>
          </p:cNvSpPr>
          <p:nvPr/>
        </p:nvSpPr>
        <p:spPr bwMode="auto">
          <a:xfrm>
            <a:off x="1654207" y="3429000"/>
            <a:ext cx="2560603" cy="400110"/>
          </a:xfrm>
          <a:prstGeom prst="rect">
            <a:avLst/>
          </a:prstGeom>
          <a:noFill/>
          <a:ln w="9525">
            <a:noFill/>
            <a:miter lim="800000"/>
          </a:ln>
        </p:spPr>
        <p:txBody>
          <a:bodyPr wrap="square">
            <a:spAutoFit/>
          </a:bodyPr>
          <a:lstStyle/>
          <a:p>
            <a:pPr>
              <a:spcBef>
                <a:spcPct val="50000"/>
              </a:spcBef>
            </a:pP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avg</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C</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TextBox 15"/>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9.3  </a:t>
            </a:r>
            <a:r>
              <a:rPr lang="zh-CN" altLang="en-US"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交 换 排 序</a:t>
            </a:r>
            <a:endParaRPr lang="zh-CN" altLang="en-US" dirty="0">
              <a:solidFill>
                <a:srgbClr val="FF0000"/>
              </a:solidFill>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6" grpId="0"/>
      <p:bldP spid="820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071538" y="285728"/>
            <a:ext cx="6605604" cy="400110"/>
          </a:xfrm>
          <a:prstGeom prst="rect">
            <a:avLst/>
          </a:prstGeom>
          <a:noFill/>
          <a:ln w="9525">
            <a:noFill/>
            <a:miter lim="800000"/>
          </a:ln>
        </p:spPr>
        <p:txBody>
          <a:bodyPr wrap="square">
            <a:spAutoFit/>
          </a:bodyPr>
          <a:lstStyle/>
          <a:p>
            <a:pPr>
              <a:spcBef>
                <a:spcPct val="50000"/>
              </a:spcBef>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归纳起来，快速排序算法的性能如表</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9.4</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所示。</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07601" name="Group 81"/>
          <p:cNvGraphicFramePr>
            <a:graphicFrameLocks noGrp="1"/>
          </p:cNvGraphicFramePr>
          <p:nvPr/>
        </p:nvGraphicFramePr>
        <p:xfrm>
          <a:off x="1142976" y="981075"/>
          <a:ext cx="7462860" cy="1508760"/>
        </p:xfrm>
        <a:graphic>
          <a:graphicData uri="http://schemas.openxmlformats.org/drawingml/2006/table">
            <a:tbl>
              <a:tblPr>
                <a:tableStyleId>{775DCB02-9BB8-47FD-8907-85C794F793BA}</a:tableStyleId>
              </a:tblPr>
              <a:tblGrid>
                <a:gridCol w="1492572"/>
                <a:gridCol w="1492572"/>
                <a:gridCol w="1492572"/>
                <a:gridCol w="1492572"/>
                <a:gridCol w="1492572"/>
              </a:tblGrid>
              <a:tr h="228600">
                <a:tc gridSpan="3">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时间复杂度</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hMerge="1">
                  <a:tcPr/>
                </a:tc>
                <a:tc hMerge="1">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空间复杂度</a:t>
                      </a:r>
                      <a:endParaRPr kumimoji="0" lang="zh-CN" altLang="en-US" sz="18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anchor="ctr" horzOverflow="overflow"/>
                </a:tc>
                <a:tc rowSpan="2">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稳定性</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anchor="ctr" horzOverflow="overflow"/>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最好情况</a:t>
                      </a:r>
                      <a:endParaRPr kumimoji="0" lang="zh-CN" altLang="en-US" sz="18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最坏情况</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平均情况</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vMerge="1">
                  <a:tcPr/>
                </a:tc>
                <a:tc vMerge="1">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a:t>
                      </a:r>
                      <a:r>
                        <a:rPr kumimoji="0" lang="en-US" altLang="zh-CN" sz="1800" b="1"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log</a:t>
                      </a:r>
                      <a:r>
                        <a:rPr kumimoji="0" lang="en-US" altLang="zh-CN" sz="1800" b="1" u="none" strike="noStrike" cap="none" normalizeH="0" baseline="-3000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2</a:t>
                      </a:r>
                      <a:r>
                        <a:rPr kumimoji="0" lang="en-US" altLang="zh-CN" sz="1800" b="1"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O(n</a:t>
                      </a:r>
                      <a:r>
                        <a:rPr kumimoji="0" lang="en-US" altLang="zh-CN" sz="1800" b="1" i="1" u="none" strike="noStrike" cap="none" normalizeH="0" baseline="3000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2</a:t>
                      </a: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a:t>
                      </a:r>
                      <a:r>
                        <a:rPr kumimoji="0" lang="en-US" altLang="zh-CN" sz="1800" b="1" i="1" u="none" strike="noStrike" cap="none" normalizeH="0" baseline="0" dirty="0" err="1"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0" dirty="0" err="1"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log</a:t>
                      </a:r>
                      <a:r>
                        <a:rPr kumimoji="0" lang="en-US" altLang="zh-CN" sz="1800" b="1" u="none" strike="noStrike" cap="none" normalizeH="0" baseline="-30000" dirty="0" err="1"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2</a:t>
                      </a:r>
                      <a:r>
                        <a:rPr kumimoji="0" lang="en-US" altLang="zh-CN" sz="1800" b="1" i="1" u="none" strike="noStrike" cap="none" normalizeH="0" baseline="0" dirty="0" err="1"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1" i="0"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O(log</a:t>
                      </a:r>
                      <a:r>
                        <a:rPr kumimoji="0" lang="en-US" altLang="zh-CN" sz="1800" b="1" u="none" strike="noStrike" cap="none" normalizeH="0" baseline="-3000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2</a:t>
                      </a:r>
                      <a:r>
                        <a:rPr kumimoji="0" lang="en-US" altLang="zh-CN" sz="1800" b="1"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不稳定</a:t>
                      </a:r>
                      <a:endParaRPr kumimoji="0" lang="zh-CN" altLang="en-US" sz="1800" b="1" i="0"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r>
            </a:tbl>
          </a:graphicData>
        </a:graphic>
      </p:graphicFrame>
      <p:sp>
        <p:nvSpPr>
          <p:cNvPr id="5" name="TextBox 4"/>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9.3  </a:t>
            </a:r>
            <a:r>
              <a:rPr lang="zh-CN" altLang="en-US" dirty="0" smtClean="0">
                <a:solidFill>
                  <a:srgbClr val="FF0000"/>
                </a:solidFill>
                <a:latin typeface="Consolas" panose="020B0609020204030204" pitchFamily="49" charset="0"/>
                <a:ea typeface="隶书" panose="02010509060101010101" pitchFamily="49" charset="-122"/>
                <a:cs typeface="Consolas" panose="020B0609020204030204" pitchFamily="49" charset="0"/>
              </a:rPr>
              <a:t>交 换 排 序</a:t>
            </a:r>
            <a:endParaRPr lang="zh-CN" altLang="en-US" dirty="0">
              <a:solidFill>
                <a:srgbClr val="FF0000"/>
              </a:solidFill>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000232" y="357166"/>
            <a:ext cx="4748216" cy="584775"/>
          </a:xfrm>
          <a:prstGeom prst="rect">
            <a:avLst/>
          </a:prstGeom>
          <a:noFill/>
          <a:ln w="9525">
            <a:noFill/>
            <a:miter lim="800000"/>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53251" name="Text Box 3"/>
          <p:cNvSpPr txBox="1">
            <a:spLocks noChangeArrowheads="1"/>
          </p:cNvSpPr>
          <p:nvPr/>
        </p:nvSpPr>
        <p:spPr bwMode="auto">
          <a:xfrm>
            <a:off x="1285852" y="1500174"/>
            <a:ext cx="7391422" cy="2092881"/>
          </a:xfrm>
          <a:prstGeom prst="rect">
            <a:avLst/>
          </a:prstGeom>
          <a:noFill/>
          <a:ln w="9525">
            <a:noFill/>
            <a:miter lim="800000"/>
          </a:ln>
        </p:spPr>
        <p:txBody>
          <a:bodyPr wrap="square">
            <a:spAutoFit/>
          </a:bodyPr>
          <a:lstStyle/>
          <a:p>
            <a:pPr marL="457200" indent="-457200">
              <a:lnSpc>
                <a:spcPct val="150000"/>
              </a:lnSpc>
              <a:spcBef>
                <a:spcPct val="500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选择</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排序的</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基本思路：</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每步从待排序的记录中选出关键字最小的记录，按顺序放在已排序的记录序列的最后，直到全部排完为止。</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spcBef>
                <a:spcPct val="500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主要的选择排序算法：简单</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选择排序和堆排序。</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descr="60%"/>
          <p:cNvSpPr>
            <a:spLocks noChangeArrowheads="1"/>
          </p:cNvSpPr>
          <p:nvPr/>
        </p:nvSpPr>
        <p:spPr bwMode="auto">
          <a:xfrm>
            <a:off x="1125568" y="1630363"/>
            <a:ext cx="3613150" cy="685800"/>
          </a:xfrm>
          <a:prstGeom prst="rect">
            <a:avLst/>
          </a:prstGeom>
          <a:pattFill prst="pct60">
            <a:fgClr>
              <a:schemeClr val="hlink"/>
            </a:fgClr>
            <a:bgClr>
              <a:srgbClr val="FFFFFF"/>
            </a:bgClr>
          </a:pattFill>
          <a:ln w="9525">
            <a:solidFill>
              <a:schemeClr val="tx1"/>
            </a:solidFill>
            <a:miter lim="800000"/>
          </a:ln>
        </p:spPr>
        <p:txBody>
          <a:bodyPr wrap="none" anchor="ctr"/>
          <a:lstStyle/>
          <a:p>
            <a:pPr algn="ct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有序序列</a:t>
            </a:r>
            <a:r>
              <a:rPr kumimoji="1"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4804" name="Rectangle 4" descr="棚架"/>
          <p:cNvSpPr>
            <a:spLocks noChangeArrowheads="1"/>
          </p:cNvSpPr>
          <p:nvPr/>
        </p:nvSpPr>
        <p:spPr bwMode="auto">
          <a:xfrm>
            <a:off x="4738718" y="1630363"/>
            <a:ext cx="3854450" cy="685800"/>
          </a:xfrm>
          <a:prstGeom prst="rect">
            <a:avLst/>
          </a:prstGeom>
          <a:pattFill prst="trellis">
            <a:fgClr>
              <a:srgbClr val="CCFFFF"/>
            </a:fgClr>
            <a:bgClr>
              <a:srgbClr val="FFFFFF"/>
            </a:bgClr>
          </a:pattFill>
          <a:ln w="9525">
            <a:solidFill>
              <a:schemeClr val="tx1"/>
            </a:solidFill>
            <a:miter lim="800000"/>
          </a:ln>
        </p:spPr>
        <p:txBody>
          <a:bodyPr wrap="none" anchor="ctr"/>
          <a:lstStyle/>
          <a:p>
            <a:pPr algn="ct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无序序列 </a:t>
            </a:r>
            <a:r>
              <a:rPr kumimoji="1"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4805" name="Text Box 5"/>
          <p:cNvSpPr txBox="1">
            <a:spLocks noChangeArrowheads="1"/>
          </p:cNvSpPr>
          <p:nvPr/>
        </p:nvSpPr>
        <p:spPr bwMode="auto">
          <a:xfrm>
            <a:off x="1490693" y="3001963"/>
            <a:ext cx="3095625" cy="714876"/>
          </a:xfrm>
          <a:prstGeom prst="rect">
            <a:avLst/>
          </a:prstGeom>
          <a:noFill/>
          <a:ln w="9525">
            <a:noFill/>
            <a:miter lim="800000"/>
          </a:ln>
        </p:spPr>
        <p:txBody>
          <a:bodyPr>
            <a:spAutoFit/>
          </a:bodyPr>
          <a:lstStyle/>
          <a:p>
            <a:pPr>
              <a:lnSpc>
                <a:spcPct val="105000"/>
              </a:lnSpc>
            </a:pPr>
            <a:r>
              <a:rPr kumimoji="1" lang="en-US" altLang="zh-CN" sz="2000" b="0">
                <a:solidFill>
                  <a:srgbClr val="800000"/>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000">
                <a:solidFill>
                  <a:srgbClr val="800000"/>
                </a:solidFill>
                <a:latin typeface="Consolas" panose="020B0609020204030204" pitchFamily="49" charset="0"/>
                <a:ea typeface="仿宋" panose="02010609060101010101" pitchFamily="49" charset="-122"/>
                <a:cs typeface="Consolas" panose="020B0609020204030204" pitchFamily="49" charset="0"/>
              </a:rPr>
              <a:t>第 </a:t>
            </a:r>
            <a:r>
              <a:rPr kumimoji="1" lang="en-US" altLang="zh-CN" sz="2000" i="1">
                <a:solidFill>
                  <a:srgbClr val="80000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000">
                <a:solidFill>
                  <a:srgbClr val="800000"/>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000">
                <a:solidFill>
                  <a:srgbClr val="800000"/>
                </a:solidFill>
                <a:latin typeface="Consolas" panose="020B0609020204030204" pitchFamily="49" charset="0"/>
                <a:ea typeface="仿宋" panose="02010609060101010101" pitchFamily="49" charset="-122"/>
                <a:cs typeface="Consolas" panose="020B0609020204030204" pitchFamily="49" charset="0"/>
              </a:rPr>
              <a:t>趟</a:t>
            </a:r>
            <a:endParaRPr kumimoji="1" lang="zh-CN" altLang="en-US" sz="2000">
              <a:solidFill>
                <a:srgbClr val="800000"/>
              </a:solidFill>
              <a:latin typeface="Consolas" panose="020B0609020204030204" pitchFamily="49" charset="0"/>
              <a:ea typeface="仿宋" panose="02010609060101010101" pitchFamily="49" charset="-122"/>
              <a:cs typeface="Consolas" panose="020B0609020204030204" pitchFamily="49" charset="0"/>
            </a:endParaRPr>
          </a:p>
          <a:p>
            <a:pPr>
              <a:lnSpc>
                <a:spcPct val="105000"/>
              </a:lnSpc>
            </a:pPr>
            <a:r>
              <a:rPr kumimoji="1" lang="zh-CN" altLang="en-US" sz="2000">
                <a:solidFill>
                  <a:srgbClr val="800000"/>
                </a:solidFill>
                <a:latin typeface="Consolas" panose="020B0609020204030204" pitchFamily="49" charset="0"/>
                <a:ea typeface="仿宋" panose="02010609060101010101" pitchFamily="49" charset="-122"/>
                <a:cs typeface="Consolas" panose="020B0609020204030204" pitchFamily="49" charset="0"/>
              </a:rPr>
              <a:t>简单选择排序</a:t>
            </a:r>
            <a:endParaRPr kumimoji="1" lang="zh-CN" altLang="en-US" sz="200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204806" name="Text Box 6"/>
          <p:cNvSpPr txBox="1">
            <a:spLocks noChangeArrowheads="1"/>
          </p:cNvSpPr>
          <p:nvPr/>
        </p:nvSpPr>
        <p:spPr bwMode="auto">
          <a:xfrm>
            <a:off x="5035581" y="2640013"/>
            <a:ext cx="2744787" cy="714876"/>
          </a:xfrm>
          <a:prstGeom prst="rect">
            <a:avLst/>
          </a:prstGeom>
          <a:noFill/>
          <a:ln w="9525">
            <a:noFill/>
            <a:miter lim="800000"/>
          </a:ln>
        </p:spPr>
        <p:txBody>
          <a:bodyPr>
            <a:spAutoFit/>
          </a:bodyPr>
          <a:lstStyle/>
          <a:p>
            <a:pPr algn="ctr">
              <a:lnSpc>
                <a:spcPct val="105000"/>
              </a:lnSpc>
            </a:pP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从中选出关键字最小的记录</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04807" name="AutoShape 7"/>
          <p:cNvSpPr>
            <a:spLocks noChangeArrowheads="1"/>
          </p:cNvSpPr>
          <p:nvPr/>
        </p:nvSpPr>
        <p:spPr bwMode="auto">
          <a:xfrm>
            <a:off x="4738718" y="2316163"/>
            <a:ext cx="3810000" cy="1981200"/>
          </a:xfrm>
          <a:prstGeom prst="downArrowCallout">
            <a:avLst>
              <a:gd name="adj1" fmla="val 26923"/>
              <a:gd name="adj2" fmla="val 48157"/>
              <a:gd name="adj3" fmla="val 14861"/>
              <a:gd name="adj4" fmla="val 67949"/>
            </a:avLst>
          </a:prstGeom>
          <a:noFill/>
          <a:ln w="9525">
            <a:solidFill>
              <a:srgbClr val="009999"/>
            </a:solidFill>
            <a:miter lim="800000"/>
          </a:ln>
        </p:spPr>
        <p:txBody>
          <a:bodyPr wrap="none" anchor="ctr"/>
          <a:lstStyle/>
          <a:p>
            <a:endParaRPr lang="zh-CN" altLang="en-US"/>
          </a:p>
        </p:txBody>
      </p:sp>
      <p:sp>
        <p:nvSpPr>
          <p:cNvPr id="204808" name="Rectangle 8" descr="60%"/>
          <p:cNvSpPr>
            <a:spLocks noChangeArrowheads="1"/>
          </p:cNvSpPr>
          <p:nvPr/>
        </p:nvSpPr>
        <p:spPr bwMode="auto">
          <a:xfrm>
            <a:off x="1081118" y="5211763"/>
            <a:ext cx="4114800" cy="685800"/>
          </a:xfrm>
          <a:prstGeom prst="rect">
            <a:avLst/>
          </a:prstGeom>
          <a:pattFill prst="pct60">
            <a:fgClr>
              <a:schemeClr val="hlink"/>
            </a:fgClr>
            <a:bgClr>
              <a:srgbClr val="FFFFFF"/>
            </a:bgClr>
          </a:pattFill>
          <a:ln w="9525">
            <a:solidFill>
              <a:schemeClr val="tx1"/>
            </a:solidFill>
            <a:miter lim="800000"/>
          </a:ln>
        </p:spPr>
        <p:txBody>
          <a:bodyPr wrap="none" anchor="ctr"/>
          <a:lstStyle/>
          <a:p>
            <a:pPr algn="ct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有序序列</a:t>
            </a:r>
            <a:r>
              <a:rPr kumimoji="1"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4809" name="Rectangle 9" descr="棚架"/>
          <p:cNvSpPr>
            <a:spLocks noChangeArrowheads="1"/>
          </p:cNvSpPr>
          <p:nvPr/>
        </p:nvSpPr>
        <p:spPr bwMode="auto">
          <a:xfrm>
            <a:off x="5195918" y="5211763"/>
            <a:ext cx="3733800" cy="685800"/>
          </a:xfrm>
          <a:prstGeom prst="rect">
            <a:avLst/>
          </a:prstGeom>
          <a:pattFill prst="trellis">
            <a:fgClr>
              <a:srgbClr val="CCFFFF"/>
            </a:fgClr>
            <a:bgClr>
              <a:srgbClr val="FFFFFF"/>
            </a:bgClr>
          </a:pattFill>
          <a:ln w="9525">
            <a:solidFill>
              <a:schemeClr val="tx1"/>
            </a:solidFill>
            <a:miter lim="800000"/>
          </a:ln>
        </p:spPr>
        <p:txBody>
          <a:bodyPr wrap="none" anchor="ctr"/>
          <a:lstStyle/>
          <a:p>
            <a:pPr algn="ct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无序序列 </a:t>
            </a:r>
            <a:r>
              <a:rPr kumimoji="1"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4810" name="Line 10"/>
          <p:cNvSpPr>
            <a:spLocks noChangeShapeType="1"/>
          </p:cNvSpPr>
          <p:nvPr/>
        </p:nvSpPr>
        <p:spPr bwMode="auto">
          <a:xfrm flipH="1">
            <a:off x="4967318" y="4297363"/>
            <a:ext cx="1676400" cy="914400"/>
          </a:xfrm>
          <a:prstGeom prst="line">
            <a:avLst/>
          </a:prstGeom>
          <a:noFill/>
          <a:ln w="38100">
            <a:solidFill>
              <a:srgbClr val="990000"/>
            </a:solidFill>
            <a:round/>
            <a:tailEnd type="diamond" w="med" len="lg"/>
          </a:ln>
        </p:spPr>
        <p:txBody>
          <a:bodyPr wrap="none" anchor="ctr"/>
          <a:lstStyle/>
          <a:p>
            <a:endParaRPr lang="zh-CN" altLang="en-US"/>
          </a:p>
        </p:txBody>
      </p:sp>
      <p:sp>
        <p:nvSpPr>
          <p:cNvPr id="204811" name="Line 11"/>
          <p:cNvSpPr>
            <a:spLocks noChangeShapeType="1"/>
          </p:cNvSpPr>
          <p:nvPr/>
        </p:nvSpPr>
        <p:spPr bwMode="auto">
          <a:xfrm>
            <a:off x="4738718" y="3687763"/>
            <a:ext cx="0" cy="2209800"/>
          </a:xfrm>
          <a:prstGeom prst="line">
            <a:avLst/>
          </a:prstGeom>
          <a:noFill/>
          <a:ln w="9525" cap="rnd">
            <a:solidFill>
              <a:srgbClr val="009999"/>
            </a:solidFill>
            <a:prstDash val="sysDot"/>
            <a:round/>
          </a:ln>
        </p:spPr>
        <p:txBody>
          <a:bodyPr wrap="none" anchor="ctr"/>
          <a:lstStyle/>
          <a:p>
            <a:endParaRPr lang="zh-CN" altLang="en-US"/>
          </a:p>
        </p:txBody>
      </p:sp>
      <p:sp>
        <p:nvSpPr>
          <p:cNvPr id="13" name="TextBox 12"/>
          <p:cNvSpPr txBox="1"/>
          <p:nvPr/>
        </p:nvSpPr>
        <p:spPr>
          <a:xfrm>
            <a:off x="1357290" y="500042"/>
            <a:ext cx="385765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sz="2800" smtClean="0">
                <a:solidFill>
                  <a:srgbClr val="F92D37"/>
                </a:solidFill>
                <a:latin typeface="Consolas" panose="020B0609020204030204" pitchFamily="49" charset="0"/>
                <a:ea typeface="微软雅黑" panose="020B0503020204020204" pitchFamily="34" charset="-122"/>
                <a:cs typeface="Consolas" panose="020B0609020204030204" pitchFamily="49" charset="0"/>
              </a:rPr>
              <a:t>9.4.1 </a:t>
            </a:r>
            <a:r>
              <a:rPr kumimoji="1" lang="zh-CN" altLang="en-US" sz="2800" smtClean="0">
                <a:solidFill>
                  <a:srgbClr val="F92D37"/>
                </a:solidFill>
                <a:latin typeface="Consolas" panose="020B0609020204030204" pitchFamily="49" charset="0"/>
                <a:ea typeface="微软雅黑" panose="020B0503020204020204" pitchFamily="34" charset="-122"/>
                <a:cs typeface="Consolas" panose="020B0609020204030204" pitchFamily="49" charset="0"/>
              </a:rPr>
              <a:t>简单</a:t>
            </a:r>
            <a:r>
              <a:rPr kumimoji="1" lang="zh-CN" altLang="en-US" sz="2800" dirty="0" smtClean="0">
                <a:solidFill>
                  <a:srgbClr val="F92D37"/>
                </a:solidFill>
                <a:latin typeface="Consolas" panose="020B0609020204030204" pitchFamily="49" charset="0"/>
                <a:ea typeface="微软雅黑" panose="020B0503020204020204" pitchFamily="34" charset="-122"/>
                <a:cs typeface="Consolas" panose="020B0609020204030204" pitchFamily="49" charset="0"/>
              </a:rPr>
              <a:t>选择排序</a:t>
            </a:r>
            <a:endParaRPr kumimoji="1" lang="zh-CN" altLang="en-US" sz="2800" dirty="0" smtClean="0">
              <a:solidFill>
                <a:srgbClr val="F92D37"/>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4" name="TextBox 13"/>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3"/>
                                        </p:tgtEl>
                                        <p:attrNameLst>
                                          <p:attrName>style.visibility</p:attrName>
                                        </p:attrNameLst>
                                      </p:cBhvr>
                                      <p:to>
                                        <p:strVal val="visible"/>
                                      </p:to>
                                    </p:set>
                                    <p:animEffect transition="in" filter="wipe(left)">
                                      <p:cBhvr>
                                        <p:cTn id="7" dur="500"/>
                                        <p:tgtEl>
                                          <p:spTgt spid="20480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4804"/>
                                        </p:tgtEl>
                                        <p:attrNameLst>
                                          <p:attrName>style.visibility</p:attrName>
                                        </p:attrNameLst>
                                      </p:cBhvr>
                                      <p:to>
                                        <p:strVal val="visible"/>
                                      </p:to>
                                    </p:set>
                                    <p:animEffect transition="in" filter="wipe(left)">
                                      <p:cBhvr>
                                        <p:cTn id="11" dur="500"/>
                                        <p:tgtEl>
                                          <p:spTgt spid="204804"/>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9" fill="hold" grpId="0" nodeType="clickEffect">
                                  <p:stCondLst>
                                    <p:cond delay="0"/>
                                  </p:stCondLst>
                                  <p:childTnLst>
                                    <p:set>
                                      <p:cBhvr>
                                        <p:cTn id="15" dur="1" fill="hold">
                                          <p:stCondLst>
                                            <p:cond delay="0"/>
                                          </p:stCondLst>
                                        </p:cTn>
                                        <p:tgtEl>
                                          <p:spTgt spid="204805"/>
                                        </p:tgtEl>
                                        <p:attrNameLst>
                                          <p:attrName>style.visibility</p:attrName>
                                        </p:attrNameLst>
                                      </p:cBhvr>
                                      <p:to>
                                        <p:strVal val="visible"/>
                                      </p:to>
                                    </p:set>
                                    <p:animEffect transition="in" filter="strips(upLeft)">
                                      <p:cBhvr>
                                        <p:cTn id="16" dur="500"/>
                                        <p:tgtEl>
                                          <p:spTgt spid="204805"/>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1" fill="hold" grpId="0" nodeType="clickEffect">
                                  <p:stCondLst>
                                    <p:cond delay="0"/>
                                  </p:stCondLst>
                                  <p:childTnLst>
                                    <p:set>
                                      <p:cBhvr>
                                        <p:cTn id="20" dur="1" fill="hold">
                                          <p:stCondLst>
                                            <p:cond delay="0"/>
                                          </p:stCondLst>
                                        </p:cTn>
                                        <p:tgtEl>
                                          <p:spTgt spid="204807"/>
                                        </p:tgtEl>
                                        <p:attrNameLst>
                                          <p:attrName>style.visibility</p:attrName>
                                        </p:attrNameLst>
                                      </p:cBhvr>
                                      <p:to>
                                        <p:strVal val="visible"/>
                                      </p:to>
                                    </p:set>
                                    <p:anim calcmode="lin" valueType="num">
                                      <p:cBhvr>
                                        <p:cTn id="21" dur="500" fill="hold"/>
                                        <p:tgtEl>
                                          <p:spTgt spid="204807"/>
                                        </p:tgtEl>
                                        <p:attrNameLst>
                                          <p:attrName>ppt_x</p:attrName>
                                        </p:attrNameLst>
                                      </p:cBhvr>
                                      <p:tavLst>
                                        <p:tav tm="0">
                                          <p:val>
                                            <p:strVal val="#ppt_x"/>
                                          </p:val>
                                        </p:tav>
                                        <p:tav tm="100000">
                                          <p:val>
                                            <p:strVal val="#ppt_x"/>
                                          </p:val>
                                        </p:tav>
                                      </p:tavLst>
                                    </p:anim>
                                    <p:anim calcmode="lin" valueType="num">
                                      <p:cBhvr>
                                        <p:cTn id="22" dur="500" fill="hold"/>
                                        <p:tgtEl>
                                          <p:spTgt spid="204807"/>
                                        </p:tgtEl>
                                        <p:attrNameLst>
                                          <p:attrName>ppt_y</p:attrName>
                                        </p:attrNameLst>
                                      </p:cBhvr>
                                      <p:tavLst>
                                        <p:tav tm="0">
                                          <p:val>
                                            <p:strVal val="#ppt_y-#ppt_h/2"/>
                                          </p:val>
                                        </p:tav>
                                        <p:tav tm="100000">
                                          <p:val>
                                            <p:strVal val="#ppt_y"/>
                                          </p:val>
                                        </p:tav>
                                      </p:tavLst>
                                    </p:anim>
                                    <p:anim calcmode="lin" valueType="num">
                                      <p:cBhvr>
                                        <p:cTn id="23" dur="500" fill="hold"/>
                                        <p:tgtEl>
                                          <p:spTgt spid="204807"/>
                                        </p:tgtEl>
                                        <p:attrNameLst>
                                          <p:attrName>ppt_w</p:attrName>
                                        </p:attrNameLst>
                                      </p:cBhvr>
                                      <p:tavLst>
                                        <p:tav tm="0">
                                          <p:val>
                                            <p:strVal val="#ppt_w"/>
                                          </p:val>
                                        </p:tav>
                                        <p:tav tm="100000">
                                          <p:val>
                                            <p:strVal val="#ppt_w"/>
                                          </p:val>
                                        </p:tav>
                                      </p:tavLst>
                                    </p:anim>
                                    <p:anim calcmode="lin" valueType="num">
                                      <p:cBhvr>
                                        <p:cTn id="24" dur="500" fill="hold"/>
                                        <p:tgtEl>
                                          <p:spTgt spid="204807"/>
                                        </p:tgtEl>
                                        <p:attrNameLst>
                                          <p:attrName>ppt_h</p:attrName>
                                        </p:attrNameLst>
                                      </p:cBhvr>
                                      <p:tavLst>
                                        <p:tav tm="0">
                                          <p:val>
                                            <p:fltVal val="0"/>
                                          </p:val>
                                        </p:tav>
                                        <p:tav tm="100000">
                                          <p:val>
                                            <p:strVal val="#ppt_h"/>
                                          </p:val>
                                        </p:tav>
                                      </p:tavLst>
                                    </p:anim>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204806"/>
                                        </p:tgtEl>
                                        <p:attrNameLst>
                                          <p:attrName>style.visibility</p:attrName>
                                        </p:attrNameLst>
                                      </p:cBhvr>
                                      <p:to>
                                        <p:strVal val="visible"/>
                                      </p:to>
                                    </p:set>
                                    <p:animEffect transition="in" filter="dissolve">
                                      <p:cBhvr>
                                        <p:cTn id="28" dur="500"/>
                                        <p:tgtEl>
                                          <p:spTgt spid="204806"/>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204810"/>
                                        </p:tgtEl>
                                        <p:attrNameLst>
                                          <p:attrName>style.visibility</p:attrName>
                                        </p:attrNameLst>
                                      </p:cBhvr>
                                      <p:to>
                                        <p:strVal val="visible"/>
                                      </p:to>
                                    </p:set>
                                    <p:animEffect transition="in" filter="wipe(up)">
                                      <p:cBhvr>
                                        <p:cTn id="32" dur="500"/>
                                        <p:tgtEl>
                                          <p:spTgt spid="2048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4808"/>
                                        </p:tgtEl>
                                        <p:attrNameLst>
                                          <p:attrName>style.visibility</p:attrName>
                                        </p:attrNameLst>
                                      </p:cBhvr>
                                      <p:to>
                                        <p:strVal val="visible"/>
                                      </p:to>
                                    </p:set>
                                    <p:animEffect transition="in" filter="wipe(left)">
                                      <p:cBhvr>
                                        <p:cTn id="37" dur="500"/>
                                        <p:tgtEl>
                                          <p:spTgt spid="204808"/>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04809"/>
                                        </p:tgtEl>
                                        <p:attrNameLst>
                                          <p:attrName>style.visibility</p:attrName>
                                        </p:attrNameLst>
                                      </p:cBhvr>
                                      <p:to>
                                        <p:strVal val="visible"/>
                                      </p:to>
                                    </p:set>
                                    <p:animEffect transition="in" filter="wipe(left)">
                                      <p:cBhvr>
                                        <p:cTn id="41" dur="500"/>
                                        <p:tgtEl>
                                          <p:spTgt spid="204809"/>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204811"/>
                                        </p:tgtEl>
                                        <p:attrNameLst>
                                          <p:attrName>style.visibility</p:attrName>
                                        </p:attrNameLst>
                                      </p:cBhvr>
                                      <p:to>
                                        <p:strVal val="visible"/>
                                      </p:to>
                                    </p:set>
                                    <p:animEffect transition="in" filter="wipe(up)">
                                      <p:cBhvr>
                                        <p:cTn id="45" dur="500"/>
                                        <p:tgtEl>
                                          <p:spTgt spid="204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animBg="1" autoUpdateAnimBg="0"/>
      <p:bldP spid="204804" grpId="0" animBg="1" autoUpdateAnimBg="0"/>
      <p:bldP spid="204805" grpId="0" autoUpdateAnimBg="0"/>
      <p:bldP spid="204806" grpId="0" autoUpdateAnimBg="0"/>
      <p:bldP spid="204807" grpId="0" animBg="1"/>
      <p:bldP spid="204808" grpId="0" animBg="1" autoUpdateAnimBg="0"/>
      <p:bldP spid="204809" grpId="0" animBg="1" autoUpdateAnimBg="0"/>
      <p:bldP spid="204810" grpId="0" animBg="1"/>
      <p:bldP spid="2048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109668" y="285728"/>
            <a:ext cx="7891488" cy="1211742"/>
          </a:xfrm>
          <a:prstGeom prst="rect">
            <a:avLst/>
          </a:prstGeom>
          <a:noFill/>
          <a:ln w="9525">
            <a:noFill/>
            <a:miter lim="800000"/>
          </a:ln>
        </p:spPr>
        <p:txBody>
          <a:bodyPr wrap="square">
            <a:spAutoFit/>
          </a:bodyPr>
          <a:lstStyle/>
          <a:p>
            <a:pPr>
              <a:lnSpc>
                <a:spcPts val="3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9.5】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已知有</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10</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个待排序的记录，它们的关键字序列</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(75,87,68,92,88,61,77,96</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80,72)</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给出用直接选择排序法进行排序的过程。</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5" name="表格 4"/>
          <p:cNvGraphicFramePr>
            <a:graphicFrameLocks noGrp="1"/>
          </p:cNvGraphicFramePr>
          <p:nvPr/>
        </p:nvGraphicFramePr>
        <p:xfrm>
          <a:off x="1214414" y="1785926"/>
          <a:ext cx="7632002" cy="4789207"/>
        </p:xfrm>
        <a:graphic>
          <a:graphicData uri="http://schemas.openxmlformats.org/drawingml/2006/table">
            <a:tbl>
              <a:tblPr>
                <a:tableStyleId>{775DCB02-9BB8-47FD-8907-85C794F793BA}</a:tableStyleId>
              </a:tblPr>
              <a:tblGrid>
                <a:gridCol w="1069907"/>
                <a:gridCol w="713271"/>
                <a:gridCol w="713271"/>
                <a:gridCol w="713271"/>
                <a:gridCol w="641944"/>
                <a:gridCol w="641944"/>
                <a:gridCol w="641944"/>
                <a:gridCol w="641944"/>
                <a:gridCol w="713271"/>
                <a:gridCol w="570617"/>
                <a:gridCol w="570618"/>
              </a:tblGrid>
              <a:tr h="409851">
                <a:tc>
                  <a:txBody>
                    <a:bodyPr/>
                    <a:lstStyle/>
                    <a:p>
                      <a:pPr indent="0" algn="ctr">
                        <a:lnSpc>
                          <a:spcPct val="150000"/>
                        </a:lnSpc>
                        <a:spcAft>
                          <a:spcPts val="0"/>
                        </a:spcAft>
                      </a:pPr>
                      <a:r>
                        <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初始序列</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r>
              <a:tr h="399613">
                <a:tc>
                  <a:txBody>
                    <a:bodyPr/>
                    <a:lstStyle/>
                    <a:p>
                      <a:pPr indent="0" algn="ctr">
                        <a:lnSpc>
                          <a:spcPct val="150000"/>
                        </a:lnSpc>
                        <a:spcAft>
                          <a:spcPts val="0"/>
                        </a:spcAft>
                      </a:pP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r>
              <a:tr h="399613">
                <a:tc>
                  <a:txBody>
                    <a:bodyPr/>
                    <a:lstStyle/>
                    <a:p>
                      <a:pPr indent="0" algn="ctr">
                        <a:lnSpc>
                          <a:spcPct val="150000"/>
                        </a:lnSpc>
                        <a:spcAft>
                          <a:spcPts val="0"/>
                        </a:spcAft>
                      </a:pP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r>
              <a:tr h="399613">
                <a:tc>
                  <a:txBody>
                    <a:bodyPr/>
                    <a:lstStyle/>
                    <a:p>
                      <a:pPr indent="0" algn="ctr">
                        <a:lnSpc>
                          <a:spcPct val="150000"/>
                        </a:lnSpc>
                        <a:spcAft>
                          <a:spcPts val="0"/>
                        </a:spcAft>
                      </a:pP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r>
              <a:tr h="409851">
                <a:tc>
                  <a:txBody>
                    <a:bodyPr/>
                    <a:lstStyle/>
                    <a:p>
                      <a:pPr indent="0" algn="ctr">
                        <a:lnSpc>
                          <a:spcPct val="150000"/>
                        </a:lnSpc>
                        <a:spcAft>
                          <a:spcPts val="0"/>
                        </a:spcAft>
                      </a:pP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r>
              <a:tr h="409851">
                <a:tc>
                  <a:txBody>
                    <a:bodyPr/>
                    <a:lstStyle/>
                    <a:p>
                      <a:pPr indent="0" algn="ctr">
                        <a:lnSpc>
                          <a:spcPct val="150000"/>
                        </a:lnSpc>
                        <a:spcAft>
                          <a:spcPts val="0"/>
                        </a:spcAft>
                      </a:pP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r>
              <a:tr h="409851">
                <a:tc>
                  <a:txBody>
                    <a:bodyPr/>
                    <a:lstStyle/>
                    <a:p>
                      <a:pPr indent="0" algn="ctr">
                        <a:lnSpc>
                          <a:spcPct val="150000"/>
                        </a:lnSpc>
                        <a:spcAft>
                          <a:spcPts val="0"/>
                        </a:spcAft>
                      </a:pP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r>
              <a:tr h="409851">
                <a:tc>
                  <a:txBody>
                    <a:bodyPr/>
                    <a:lstStyle/>
                    <a:p>
                      <a:pPr indent="0" algn="ctr">
                        <a:lnSpc>
                          <a:spcPct val="150000"/>
                        </a:lnSpc>
                        <a:spcAft>
                          <a:spcPts val="0"/>
                        </a:spcAft>
                      </a:pP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r>
              <a:tr h="409851">
                <a:tc>
                  <a:txBody>
                    <a:bodyPr/>
                    <a:lstStyle/>
                    <a:p>
                      <a:pPr indent="0" algn="ctr">
                        <a:lnSpc>
                          <a:spcPct val="150000"/>
                        </a:lnSpc>
                        <a:spcAft>
                          <a:spcPts val="0"/>
                        </a:spcAft>
                      </a:pP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=7</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r>
              <a:tr h="414023">
                <a:tc>
                  <a:txBody>
                    <a:bodyPr/>
                    <a:lstStyle/>
                    <a:p>
                      <a:pPr indent="0" algn="ctr">
                        <a:lnSpc>
                          <a:spcPct val="150000"/>
                        </a:lnSpc>
                        <a:spcAft>
                          <a:spcPts val="0"/>
                        </a:spcAft>
                      </a:pP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r>
              <a:tr h="717239">
                <a:tc>
                  <a:txBody>
                    <a:bodyPr/>
                    <a:lstStyle/>
                    <a:p>
                      <a:pPr marL="0" indent="0" algn="just">
                        <a:lnSpc>
                          <a:spcPct val="150000"/>
                        </a:lnSpc>
                        <a:spcAft>
                          <a:spcPts val="0"/>
                        </a:spcAft>
                      </a:pPr>
                      <a:r>
                        <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最后结果</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61</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68</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72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75</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77</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87</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88</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96</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6907" marR="66907" marT="0" marB="0" anchor="ctr"/>
                </a:tc>
              </a:tr>
            </a:tbl>
          </a:graphicData>
        </a:graphic>
      </p:graphicFrame>
      <p:sp>
        <p:nvSpPr>
          <p:cNvPr id="6" name="TextBox 5"/>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428728" y="357166"/>
            <a:ext cx="4748216" cy="400110"/>
          </a:xfrm>
          <a:prstGeom prst="rect">
            <a:avLst/>
          </a:prstGeom>
          <a:noFill/>
          <a:ln w="9525">
            <a:noFill/>
            <a:miter lim="800000"/>
          </a:ln>
        </p:spPr>
        <p:txBody>
          <a:bodyPr wrap="square">
            <a:spAutoFit/>
          </a:bodyPr>
          <a:lstStyle/>
          <a:p>
            <a:pPr>
              <a:spcBef>
                <a:spcPct val="50000"/>
              </a:spcBef>
            </a:pPr>
            <a:r>
              <a:rPr lang="zh-CN" altLang="en-US" sz="2000" dirty="0">
                <a:solidFill>
                  <a:schemeClr val="tx1"/>
                </a:solidFill>
                <a:latin typeface="楷体" panose="02010609060101010101" pitchFamily="49" charset="-122"/>
                <a:ea typeface="楷体" panose="02010609060101010101" pitchFamily="49" charset="-122"/>
              </a:rPr>
              <a:t>简单选择排序算法如下：</a:t>
            </a:r>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57347" name="Text Box 3"/>
          <p:cNvSpPr txBox="1">
            <a:spLocks noChangeArrowheads="1"/>
          </p:cNvSpPr>
          <p:nvPr/>
        </p:nvSpPr>
        <p:spPr bwMode="auto">
          <a:xfrm>
            <a:off x="1397007" y="1000108"/>
            <a:ext cx="7389835" cy="4722795"/>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SelectSort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SqType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R[],</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n)	</a:t>
            </a:r>
            <a:endPar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int </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i,j,k;</a:t>
            </a:r>
            <a:endPar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SqType </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tmp;</a:t>
            </a:r>
            <a:endPar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for </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(i=0;i&lt;n-1;i++)</a:t>
            </a:r>
            <a:endPar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k=i</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for </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(j=i+1;j&lt;n;j++)</a:t>
            </a:r>
            <a:endPar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nb-NO"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if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(R[j].key&lt;R[k].key) </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k=j</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用</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指出每趟在无序区段的最小元素</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if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tmp</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R[k]</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与</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交换</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]=R[k]; R[k]=</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tmp</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1111250" y="1071546"/>
            <a:ext cx="7389840" cy="822597"/>
          </a:xfrm>
          <a:prstGeom prst="rect">
            <a:avLst/>
          </a:prstGeom>
          <a:noFill/>
          <a:ln w="9525">
            <a:noFill/>
            <a:miter lim="800000"/>
          </a:ln>
        </p:spPr>
        <p:txBody>
          <a:bodyPr wrap="square">
            <a:spAutoFit/>
          </a:bodyPr>
          <a:lstStyle/>
          <a:p>
            <a:pPr>
              <a:lnSpc>
                <a:spcPct val="125000"/>
              </a:lnSpc>
            </a:pPr>
            <a:r>
              <a:rPr kumimoji="1" lang="zh-CN" altLang="en-US" sz="2000" b="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b="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对 </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个记录进行简单选择排序，所需进行</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的关键字</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间的比较</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次数总计</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为：</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05827" name="Text Box 3"/>
          <p:cNvSpPr txBox="1">
            <a:spLocks noChangeArrowheads="1"/>
          </p:cNvSpPr>
          <p:nvPr/>
        </p:nvSpPr>
        <p:spPr bwMode="auto">
          <a:xfrm>
            <a:off x="1357291" y="3643314"/>
            <a:ext cx="6929486" cy="442301"/>
          </a:xfrm>
          <a:prstGeom prst="rect">
            <a:avLst/>
          </a:prstGeom>
          <a:noFill/>
          <a:ln w="9525">
            <a:noFill/>
            <a:miter lim="800000"/>
          </a:ln>
        </p:spPr>
        <p:txBody>
          <a:bodyPr wrap="square">
            <a:spAutoFit/>
          </a:bodyPr>
          <a:lstStyle/>
          <a:p>
            <a:pPr>
              <a:lnSpc>
                <a:spcPct val="125000"/>
              </a:lnSpc>
            </a:pP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移动记录的次数，最小值为 </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0,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最大值为</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3(</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205828" name="Object 4"/>
          <p:cNvGraphicFramePr>
            <a:graphicFrameLocks noChangeAspect="1"/>
          </p:cNvGraphicFramePr>
          <p:nvPr/>
        </p:nvGraphicFramePr>
        <p:xfrm>
          <a:off x="2843213" y="2420938"/>
          <a:ext cx="2573337" cy="965200"/>
        </p:xfrm>
        <a:graphic>
          <a:graphicData uri="http://schemas.openxmlformats.org/presentationml/2006/ole">
            <mc:AlternateContent xmlns:mc="http://schemas.openxmlformats.org/markup-compatibility/2006">
              <mc:Choice xmlns:v="urn:schemas-microsoft-com:vml" Requires="v">
                <p:oleObj spid="_x0000_s9222" name="Equation" r:id="rId1" imgW="41046400" imgH="15443200" progId="Equation.3">
                  <p:embed/>
                </p:oleObj>
              </mc:Choice>
              <mc:Fallback>
                <p:oleObj name="Equation" r:id="rId1" imgW="41046400" imgH="1544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2420938"/>
                        <a:ext cx="2573337"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829" name="AutoShape 5">
            <a:hlinkClick r:id="" action="ppaction://noaction" highlightClick="1"/>
          </p:cNvPr>
          <p:cNvSpPr>
            <a:spLocks noChangeArrowheads="1"/>
          </p:cNvSpPr>
          <p:nvPr/>
        </p:nvSpPr>
        <p:spPr bwMode="auto">
          <a:xfrm>
            <a:off x="8305800" y="6172200"/>
            <a:ext cx="381000" cy="381000"/>
          </a:xfrm>
          <a:prstGeom prst="actionButtonBackPrevious">
            <a:avLst/>
          </a:prstGeom>
          <a:solidFill>
            <a:schemeClr val="bg2"/>
          </a:solidFill>
          <a:ln w="9525">
            <a:solidFill>
              <a:schemeClr val="tx2"/>
            </a:solidFill>
            <a:miter lim="800000"/>
          </a:ln>
        </p:spPr>
        <p:txBody>
          <a:bodyPr wrap="none" anchor="ctr"/>
          <a:lstStyle/>
          <a:p>
            <a:endParaRPr lang="zh-CN" altLang="en-US"/>
          </a:p>
        </p:txBody>
      </p:sp>
      <p:sp>
        <p:nvSpPr>
          <p:cNvPr id="7" name="TextBox 6"/>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26"/>
                                        </p:tgtEl>
                                        <p:attrNameLst>
                                          <p:attrName>style.visibility</p:attrName>
                                        </p:attrNameLst>
                                      </p:cBhvr>
                                      <p:to>
                                        <p:strVal val="visible"/>
                                      </p:to>
                                    </p:set>
                                    <p:animEffect transition="in" filter="wipe(left)">
                                      <p:cBhvr>
                                        <p:cTn id="7" dur="500"/>
                                        <p:tgtEl>
                                          <p:spTgt spid="2058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5828"/>
                                        </p:tgtEl>
                                        <p:attrNameLst>
                                          <p:attrName>style.visibility</p:attrName>
                                        </p:attrNameLst>
                                      </p:cBhvr>
                                      <p:to>
                                        <p:strVal val="visible"/>
                                      </p:to>
                                    </p:set>
                                    <p:animEffect transition="in" filter="wipe(left)">
                                      <p:cBhvr>
                                        <p:cTn id="11" dur="500"/>
                                        <p:tgtEl>
                                          <p:spTgt spid="2058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5827"/>
                                        </p:tgtEl>
                                        <p:attrNameLst>
                                          <p:attrName>style.visibility</p:attrName>
                                        </p:attrNameLst>
                                      </p:cBhvr>
                                      <p:to>
                                        <p:strVal val="visible"/>
                                      </p:to>
                                    </p:set>
                                    <p:animEffect transition="in" filter="wipe(left)">
                                      <p:cBhvr>
                                        <p:cTn id="16" dur="500"/>
                                        <p:tgtEl>
                                          <p:spTgt spid="205827"/>
                                        </p:tgtEl>
                                      </p:cBhvr>
                                    </p:animEffect>
                                  </p:childTnLst>
                                </p:cTn>
                              </p:par>
                            </p:childTnLst>
                          </p:cTn>
                        </p:par>
                        <p:par>
                          <p:cTn id="17" fill="hold">
                            <p:stCondLst>
                              <p:cond delay="500"/>
                            </p:stCondLst>
                            <p:childTnLst>
                              <p:par>
                                <p:cTn id="18" presetID="2" presetClass="entr" presetSubtype="6" fill="hold" grpId="0" nodeType="afterEffect">
                                  <p:stCondLst>
                                    <p:cond delay="0"/>
                                  </p:stCondLst>
                                  <p:childTnLst>
                                    <p:set>
                                      <p:cBhvr>
                                        <p:cTn id="19" dur="1" fill="hold">
                                          <p:stCondLst>
                                            <p:cond delay="0"/>
                                          </p:stCondLst>
                                        </p:cTn>
                                        <p:tgtEl>
                                          <p:spTgt spid="205829"/>
                                        </p:tgtEl>
                                        <p:attrNameLst>
                                          <p:attrName>style.visibility</p:attrName>
                                        </p:attrNameLst>
                                      </p:cBhvr>
                                      <p:to>
                                        <p:strVal val="visible"/>
                                      </p:to>
                                    </p:set>
                                    <p:anim calcmode="lin" valueType="num">
                                      <p:cBhvr additive="base">
                                        <p:cTn id="20" dur="500" fill="hold"/>
                                        <p:tgtEl>
                                          <p:spTgt spid="205829"/>
                                        </p:tgtEl>
                                        <p:attrNameLst>
                                          <p:attrName>ppt_x</p:attrName>
                                        </p:attrNameLst>
                                      </p:cBhvr>
                                      <p:tavLst>
                                        <p:tav tm="0">
                                          <p:val>
                                            <p:strVal val="1+#ppt_w/2"/>
                                          </p:val>
                                        </p:tav>
                                        <p:tav tm="100000">
                                          <p:val>
                                            <p:strVal val="#ppt_x"/>
                                          </p:val>
                                        </p:tav>
                                      </p:tavLst>
                                    </p:anim>
                                    <p:anim calcmode="lin" valueType="num">
                                      <p:cBhvr additive="base">
                                        <p:cTn id="21" dur="500" fill="hold"/>
                                        <p:tgtEl>
                                          <p:spTgt spid="2058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autoUpdateAnimBg="0"/>
      <p:bldP spid="205827" grpId="0" autoUpdateAnimBg="0"/>
      <p:bldP spid="20582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142976" y="357166"/>
            <a:ext cx="7129462" cy="400110"/>
          </a:xfrm>
          <a:prstGeom prst="rect">
            <a:avLst/>
          </a:prstGeom>
          <a:noFill/>
          <a:ln w="9525">
            <a:noFill/>
            <a:miter lim="800000"/>
          </a:ln>
        </p:spPr>
        <p:txBody>
          <a:bodyPr>
            <a:spAutoFit/>
          </a:bodyPr>
          <a:lstStyle/>
          <a:p>
            <a:pPr>
              <a:spcBef>
                <a:spcPct val="50000"/>
              </a:spcBef>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归纳起来，简单选择排序算法的性能如表</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9.5</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所示。</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11697" name="Group 81"/>
          <p:cNvGraphicFramePr>
            <a:graphicFrameLocks noGrp="1"/>
          </p:cNvGraphicFramePr>
          <p:nvPr/>
        </p:nvGraphicFramePr>
        <p:xfrm>
          <a:off x="1285852" y="1181100"/>
          <a:ext cx="7747027" cy="1508760"/>
        </p:xfrm>
        <a:graphic>
          <a:graphicData uri="http://schemas.openxmlformats.org/drawingml/2006/table">
            <a:tbl>
              <a:tblPr>
                <a:tableStyleId>{775DCB02-9BB8-47FD-8907-85C794F793BA}</a:tableStyleId>
              </a:tblPr>
              <a:tblGrid>
                <a:gridCol w="1549405"/>
                <a:gridCol w="1549406"/>
                <a:gridCol w="1549405"/>
                <a:gridCol w="1549406"/>
                <a:gridCol w="1549405"/>
              </a:tblGrid>
              <a:tr h="228600">
                <a:tc gridSpan="3">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时间复杂度</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hMerge="1">
                  <a:tcPr/>
                </a:tc>
                <a:tc hMerge="1">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空间复杂度</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anchor="ctr" horzOverflow="overflow"/>
                </a:tc>
                <a:tc rowSpan="2">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稳定性</a:t>
                      </a:r>
                      <a:endParaRPr kumimoji="0" lang="zh-CN" altLang="en-US" sz="18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anchor="ctr" horzOverflow="overflow"/>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最好情况</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最坏情况</a:t>
                      </a:r>
                      <a:endParaRPr kumimoji="0" lang="zh-CN" altLang="en-US" sz="18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平均情况</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vMerge="1">
                  <a:tcPr/>
                </a:tc>
                <a:tc vMerge="1">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a:t>
                      </a:r>
                      <a:r>
                        <a:rPr kumimoji="0" lang="en-US" altLang="zh-CN" sz="1800" b="1"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3000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2</a:t>
                      </a: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a:t>
                      </a:r>
                      <a:r>
                        <a:rPr kumimoji="0" lang="en-US" altLang="zh-CN" sz="1800" b="1"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3000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2</a:t>
                      </a: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a:t>
                      </a:r>
                      <a:r>
                        <a:rPr kumimoji="0" lang="en-US" altLang="zh-CN" sz="1800" b="1"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3000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2</a:t>
                      </a: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O(1)</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不稳定</a:t>
                      </a:r>
                      <a:endParaRPr kumimoji="0" lang="zh-CN" altLang="en-US" sz="1800" b="1" i="0"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r>
            </a:tbl>
          </a:graphicData>
        </a:graphic>
      </p:graphicFrame>
      <p:sp>
        <p:nvSpPr>
          <p:cNvPr id="5" name="TextBox 4"/>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1143635" y="764540"/>
            <a:ext cx="7216140" cy="706755"/>
          </a:xfrm>
          <a:prstGeom prst="rect">
            <a:avLst/>
          </a:prstGeom>
          <a:noFill/>
          <a:ln w="9525">
            <a:noFill/>
            <a:miter lim="800000"/>
          </a:ln>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zh-CN" altLang="en-US" sz="4000"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大家好！（签到</a:t>
            </a:r>
            <a:r>
              <a:rPr lang="zh-CN" altLang="en-US" sz="4000"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密码：3435）</a:t>
            </a:r>
            <a:endParaRPr lang="zh-CN" altLang="en-US" sz="4000"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22533" name="Text Box 5"/>
          <p:cNvSpPr txBox="1">
            <a:spLocks noChangeArrowheads="1"/>
          </p:cNvSpPr>
          <p:nvPr/>
        </p:nvSpPr>
        <p:spPr bwMode="auto">
          <a:xfrm>
            <a:off x="388620" y="1772285"/>
            <a:ext cx="8171180" cy="4021455"/>
          </a:xfrm>
          <a:prstGeom prst="rect">
            <a:avLst/>
          </a:prstGeom>
          <a:effectLst>
            <a:glow rad="101600">
              <a:schemeClr val="accent3">
                <a:satMod val="175000"/>
                <a:alpha val="40000"/>
              </a:schemeClr>
            </a:glow>
            <a:outerShdw blurRad="63500" dist="25400" dir="5400000" rotWithShape="0">
              <a:srgbClr val="000000">
                <a:alpha val="43137"/>
              </a:srgbClr>
            </a:outerShdw>
          </a:effectLst>
        </p:spPr>
        <p:style>
          <a:lnRef idx="1">
            <a:schemeClr val="accent4"/>
          </a:lnRef>
          <a:fillRef idx="2">
            <a:schemeClr val="accent4"/>
          </a:fillRef>
          <a:effectRef idx="1">
            <a:schemeClr val="accent4"/>
          </a:effectRef>
          <a:fontRef idx="minor">
            <a:schemeClr val="dk1"/>
          </a:fontRef>
        </p:style>
        <p:txBody>
          <a:bodyPr wrap="square" tIns="180000" bIns="180000">
            <a:spAutoFit/>
          </a:bodyPr>
          <a:lstStyle/>
          <a:p>
            <a:pPr lvl="1">
              <a:spcBef>
                <a:spcPct val="50000"/>
              </a:spcBef>
            </a:pP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通知：</a:t>
            </a: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a:t>
            </a: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1</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）线上考试，今天大家熟悉考试</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平台</a:t>
            </a: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a:t>
            </a: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2</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）统计一下考试当天大家的</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情况</a:t>
            </a: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a:t>
            </a: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3</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a:t>
            </a: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今天下午</a:t>
            </a: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1</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点签到（数据结构</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实验）</a:t>
            </a:r>
            <a:endPar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 Box 4"/>
          <p:cNvSpPr txBox="1">
            <a:spLocks noChangeArrowheads="1"/>
          </p:cNvSpPr>
          <p:nvPr/>
        </p:nvSpPr>
        <p:spPr bwMode="auto">
          <a:xfrm>
            <a:off x="285721" y="1857364"/>
            <a:ext cx="571503" cy="460375"/>
          </a:xfrm>
          <a:prstGeom prst="rect">
            <a:avLst/>
          </a:prstGeom>
          <a:noFill/>
          <a:ln w="9525">
            <a:noFill/>
            <a:miter lim="800000"/>
          </a:ln>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zh-CN" altLang="en-US" dirty="0" smtClean="0">
                <a:ln w="11430"/>
                <a:solidFill>
                  <a:srgbClr val="FF0000"/>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 </a:t>
            </a:r>
            <a:endParaRPr lang="zh-CN" altLang="en-US" dirty="0">
              <a:ln w="11430"/>
              <a:solidFill>
                <a:srgbClr val="FF0000"/>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251460" y="116205"/>
            <a:ext cx="7240905" cy="706755"/>
          </a:xfrm>
          <a:prstGeom prst="rect">
            <a:avLst/>
          </a:prstGeom>
          <a:noFill/>
          <a:ln w="9525">
            <a:noFill/>
            <a:miter lim="800000"/>
          </a:ln>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zh-CN" altLang="en-US" sz="4000"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课程</a:t>
            </a:r>
            <a:r>
              <a:rPr lang="zh-CN" altLang="en-US" sz="4000"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回顾</a:t>
            </a:r>
            <a:endParaRPr lang="zh-CN" altLang="en-US" sz="4000"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22533" name="Text Box 5"/>
          <p:cNvSpPr txBox="1">
            <a:spLocks noChangeArrowheads="1"/>
          </p:cNvSpPr>
          <p:nvPr/>
        </p:nvSpPr>
        <p:spPr bwMode="auto">
          <a:xfrm>
            <a:off x="395605" y="692150"/>
            <a:ext cx="8171180" cy="6607175"/>
          </a:xfrm>
          <a:prstGeom prst="rect">
            <a:avLst/>
          </a:prstGeom>
          <a:effectLst>
            <a:glow rad="101600">
              <a:schemeClr val="accent3">
                <a:satMod val="175000"/>
                <a:alpha val="40000"/>
              </a:schemeClr>
            </a:glow>
            <a:outerShdw blurRad="63500" dist="25400" dir="5400000" rotWithShape="0">
              <a:srgbClr val="000000">
                <a:alpha val="43137"/>
              </a:srgbClr>
            </a:outerShdw>
          </a:effectLst>
        </p:spPr>
        <p:style>
          <a:lnRef idx="1">
            <a:schemeClr val="accent4"/>
          </a:lnRef>
          <a:fillRef idx="2">
            <a:schemeClr val="accent4"/>
          </a:fillRef>
          <a:effectRef idx="1">
            <a:schemeClr val="accent4"/>
          </a:effectRef>
          <a:fontRef idx="minor">
            <a:schemeClr val="dk1"/>
          </a:fontRef>
        </p:style>
        <p:txBody>
          <a:bodyPr wrap="square" tIns="180000" bIns="180000">
            <a:spAutoFit/>
          </a:bodyPr>
          <a:lstStyle/>
          <a:p>
            <a:pPr lvl="1">
              <a:spcBef>
                <a:spcPct val="50000"/>
              </a:spcBef>
            </a:pP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1</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排序</a:t>
            </a: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a:t>
            </a: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1</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a:t>
            </a: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概念</a:t>
            </a: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a:t>
            </a: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2</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a:t>
            </a: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数据的组织（数据结构）</a:t>
            </a: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顺序表）</a:t>
            </a: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a:t>
            </a: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3</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a:t>
            </a: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排序的</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方法</a:t>
            </a: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插入排序（</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直接插入</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a:t>
            </a: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交换排序（冒泡</a:t>
            </a: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；快速）</a:t>
            </a: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选择排序（直接（简单）选择；</a:t>
            </a:r>
            <a:r>
              <a:rPr lang="zh-CN" altLang="en-US" sz="2800"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sym typeface="+mn-ea"/>
              </a:rPr>
              <a:t>堆排序</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a:t>
            </a: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要求：掌握</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方法思想（手工；</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程序）</a:t>
            </a: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性能分析（</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数量级</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a:t>
            </a: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 Box 4"/>
          <p:cNvSpPr txBox="1">
            <a:spLocks noChangeArrowheads="1"/>
          </p:cNvSpPr>
          <p:nvPr/>
        </p:nvSpPr>
        <p:spPr bwMode="auto">
          <a:xfrm>
            <a:off x="323186" y="1340474"/>
            <a:ext cx="571503" cy="460375"/>
          </a:xfrm>
          <a:prstGeom prst="rect">
            <a:avLst/>
          </a:prstGeom>
          <a:noFill/>
          <a:ln w="9525">
            <a:noFill/>
            <a:miter lim="800000"/>
          </a:ln>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zh-CN" altLang="en-US" dirty="0" smtClean="0">
                <a:ln w="11430"/>
                <a:solidFill>
                  <a:srgbClr val="FF0000"/>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 </a:t>
            </a:r>
            <a:endParaRPr lang="zh-CN" altLang="en-US" dirty="0">
              <a:ln w="11430"/>
              <a:solidFill>
                <a:srgbClr val="FF0000"/>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1142976" y="714356"/>
            <a:ext cx="2678101" cy="45720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kumimoji="1" lang="en-US" altLang="zh-CN" dirty="0">
                <a:solidFill>
                  <a:srgbClr val="FF0000"/>
                </a:solidFill>
                <a:latin typeface="+mn-ea"/>
                <a:cs typeface="Consolas" panose="020B0609020204030204" pitchFamily="49" charset="0"/>
              </a:rPr>
              <a:t>3. </a:t>
            </a:r>
            <a:r>
              <a:rPr kumimoji="1" lang="zh-CN" altLang="en-US" dirty="0">
                <a:solidFill>
                  <a:srgbClr val="FF0000"/>
                </a:solidFill>
                <a:latin typeface="+mn-ea"/>
                <a:cs typeface="Consolas" panose="020B0609020204030204" pitchFamily="49" charset="0"/>
              </a:rPr>
              <a:t>内排序的分类</a:t>
            </a:r>
            <a:endParaRPr kumimoji="1" lang="zh-CN" altLang="en-US" dirty="0">
              <a:solidFill>
                <a:srgbClr val="FF0000"/>
              </a:solidFill>
              <a:latin typeface="+mn-ea"/>
              <a:cs typeface="Consolas" panose="020B0609020204030204" pitchFamily="49" charset="0"/>
            </a:endParaRPr>
          </a:p>
        </p:txBody>
      </p:sp>
      <p:sp>
        <p:nvSpPr>
          <p:cNvPr id="153603" name="Text Box 3"/>
          <p:cNvSpPr txBox="1">
            <a:spLocks noChangeArrowheads="1"/>
          </p:cNvSpPr>
          <p:nvPr/>
        </p:nvSpPr>
        <p:spPr bwMode="auto">
          <a:xfrm>
            <a:off x="1357290" y="1571612"/>
            <a:ext cx="7462860" cy="2323713"/>
          </a:xfrm>
          <a:prstGeom prst="rect">
            <a:avLst/>
          </a:prstGeom>
          <a:noFill/>
          <a:ln w="9525">
            <a:noFill/>
            <a:miter lim="800000"/>
          </a:ln>
        </p:spPr>
        <p:txBody>
          <a:bodyPr wrap="square">
            <a:spAutoFit/>
          </a:bodyPr>
          <a:lstStyle/>
          <a:p>
            <a:pPr marL="457200" indent="-457200">
              <a:lnSpc>
                <a:spcPct val="125000"/>
              </a:lnSpc>
              <a:spcBef>
                <a:spcPts val="1200"/>
              </a:spcBef>
              <a:buBlip>
                <a:blip r:embed="rId1"/>
              </a:buBlip>
            </a:pPr>
            <a:r>
              <a:rPr kumimoji="1" lang="zh-CN" altLang="en-US" sz="2000" dirty="0" smtClean="0">
                <a:solidFill>
                  <a:schemeClr val="tx1"/>
                </a:solidFill>
                <a:ea typeface="楷体" panose="02010609060101010101" pitchFamily="49" charset="-122"/>
                <a:cs typeface="Times New Roman" panose="02020603050405020304" pitchFamily="18" charset="0"/>
              </a:rPr>
              <a:t>根据</a:t>
            </a:r>
            <a:r>
              <a:rPr kumimoji="1" lang="zh-CN" altLang="en-US" sz="2000" dirty="0">
                <a:solidFill>
                  <a:schemeClr val="tx1"/>
                </a:solidFill>
                <a:ea typeface="楷体" panose="02010609060101010101" pitchFamily="49" charset="-122"/>
                <a:cs typeface="Times New Roman" panose="02020603050405020304" pitchFamily="18" charset="0"/>
              </a:rPr>
              <a:t>内排序算法是否基于关键字的比较，将内排序算法分为基于比较的排序算法和不基于比较的排序算法</a:t>
            </a:r>
            <a:r>
              <a:rPr kumimoji="1" lang="zh-CN" altLang="en-US" sz="2000" dirty="0" smtClean="0">
                <a:solidFill>
                  <a:schemeClr val="tx1"/>
                </a:solidFill>
                <a:ea typeface="楷体" panose="02010609060101010101" pitchFamily="49" charset="-122"/>
                <a:cs typeface="Times New Roman" panose="02020603050405020304" pitchFamily="18" charset="0"/>
              </a:rPr>
              <a:t>。</a:t>
            </a:r>
            <a:endParaRPr kumimoji="1" lang="en-US" altLang="zh-CN" sz="2000" dirty="0" smtClean="0">
              <a:solidFill>
                <a:schemeClr val="tx1"/>
              </a:solidFill>
              <a:ea typeface="楷体" panose="02010609060101010101" pitchFamily="49" charset="-122"/>
              <a:cs typeface="Times New Roman" panose="02020603050405020304" pitchFamily="18" charset="0"/>
            </a:endParaRPr>
          </a:p>
          <a:p>
            <a:pPr marL="457200" indent="-457200">
              <a:lnSpc>
                <a:spcPct val="125000"/>
              </a:lnSpc>
              <a:spcBef>
                <a:spcPts val="1200"/>
              </a:spcBef>
              <a:buBlip>
                <a:blip r:embed="rId1"/>
              </a:buBlip>
            </a:pPr>
            <a:r>
              <a:rPr kumimoji="1" lang="zh-CN" altLang="en-US" sz="2000" dirty="0" smtClean="0">
                <a:solidFill>
                  <a:schemeClr val="tx1"/>
                </a:solidFill>
                <a:ea typeface="楷体" panose="02010609060101010101" pitchFamily="49" charset="-122"/>
                <a:cs typeface="Times New Roman" panose="02020603050405020304" pitchFamily="18" charset="0"/>
              </a:rPr>
              <a:t>像</a:t>
            </a:r>
            <a:r>
              <a:rPr kumimoji="1" lang="zh-CN" altLang="en-US" sz="2000" dirty="0">
                <a:solidFill>
                  <a:srgbClr val="FF0000"/>
                </a:solidFill>
                <a:ea typeface="楷体" panose="02010609060101010101" pitchFamily="49" charset="-122"/>
                <a:cs typeface="Times New Roman" panose="02020603050405020304" pitchFamily="18" charset="0"/>
              </a:rPr>
              <a:t>插入排序</a:t>
            </a:r>
            <a:r>
              <a:rPr kumimoji="1" lang="zh-CN" altLang="en-US" sz="2000" dirty="0">
                <a:solidFill>
                  <a:schemeClr val="tx1"/>
                </a:solidFill>
                <a:ea typeface="楷体" panose="02010609060101010101" pitchFamily="49" charset="-122"/>
                <a:cs typeface="Times New Roman" panose="02020603050405020304" pitchFamily="18" charset="0"/>
              </a:rPr>
              <a:t>、</a:t>
            </a:r>
            <a:r>
              <a:rPr kumimoji="1" lang="zh-CN" altLang="en-US" sz="2000" dirty="0">
                <a:solidFill>
                  <a:srgbClr val="FF0000"/>
                </a:solidFill>
                <a:ea typeface="楷体" panose="02010609060101010101" pitchFamily="49" charset="-122"/>
                <a:cs typeface="Times New Roman" panose="02020603050405020304" pitchFamily="18" charset="0"/>
              </a:rPr>
              <a:t>交换排序</a:t>
            </a:r>
            <a:r>
              <a:rPr kumimoji="1" lang="zh-CN" altLang="en-US" sz="2000" dirty="0">
                <a:solidFill>
                  <a:schemeClr val="tx1"/>
                </a:solidFill>
                <a:ea typeface="楷体" panose="02010609060101010101" pitchFamily="49" charset="-122"/>
                <a:cs typeface="Times New Roman" panose="02020603050405020304" pitchFamily="18" charset="0"/>
              </a:rPr>
              <a:t>、</a:t>
            </a:r>
            <a:r>
              <a:rPr kumimoji="1" lang="zh-CN" altLang="en-US" sz="2000" dirty="0">
                <a:solidFill>
                  <a:srgbClr val="FF0000"/>
                </a:solidFill>
                <a:ea typeface="楷体" panose="02010609060101010101" pitchFamily="49" charset="-122"/>
                <a:cs typeface="Times New Roman" panose="02020603050405020304" pitchFamily="18" charset="0"/>
              </a:rPr>
              <a:t>选择排序</a:t>
            </a:r>
            <a:r>
              <a:rPr kumimoji="1" lang="zh-CN" altLang="en-US" sz="2000" dirty="0">
                <a:solidFill>
                  <a:schemeClr val="tx1"/>
                </a:solidFill>
                <a:ea typeface="楷体" panose="02010609060101010101" pitchFamily="49" charset="-122"/>
                <a:cs typeface="Times New Roman" panose="02020603050405020304" pitchFamily="18" charset="0"/>
              </a:rPr>
              <a:t>和</a:t>
            </a:r>
            <a:r>
              <a:rPr kumimoji="1" lang="zh-CN" altLang="en-US" sz="2000" dirty="0">
                <a:solidFill>
                  <a:srgbClr val="FF0000"/>
                </a:solidFill>
                <a:ea typeface="楷体" panose="02010609060101010101" pitchFamily="49" charset="-122"/>
                <a:cs typeface="Times New Roman" panose="02020603050405020304" pitchFamily="18" charset="0"/>
              </a:rPr>
              <a:t>归并排序</a:t>
            </a:r>
            <a:r>
              <a:rPr kumimoji="1" lang="zh-CN" altLang="en-US" sz="2000" dirty="0">
                <a:solidFill>
                  <a:schemeClr val="tx1"/>
                </a:solidFill>
                <a:ea typeface="楷体" panose="02010609060101010101" pitchFamily="49" charset="-122"/>
                <a:cs typeface="Times New Roman" panose="02020603050405020304" pitchFamily="18" charset="0"/>
              </a:rPr>
              <a:t>都是基于比较的排序</a:t>
            </a:r>
            <a:r>
              <a:rPr kumimoji="1" lang="zh-CN" altLang="en-US" sz="2000" dirty="0" smtClean="0">
                <a:solidFill>
                  <a:schemeClr val="tx1"/>
                </a:solidFill>
                <a:ea typeface="楷体" panose="02010609060101010101" pitchFamily="49" charset="-122"/>
                <a:cs typeface="Times New Roman" panose="02020603050405020304" pitchFamily="18" charset="0"/>
              </a:rPr>
              <a:t>算法。</a:t>
            </a:r>
            <a:endParaRPr kumimoji="1" lang="en-US" altLang="zh-CN" sz="2000" dirty="0" smtClean="0">
              <a:solidFill>
                <a:schemeClr val="tx1"/>
              </a:solidFill>
              <a:ea typeface="楷体" panose="02010609060101010101" pitchFamily="49" charset="-122"/>
              <a:cs typeface="Times New Roman" panose="02020603050405020304" pitchFamily="18" charset="0"/>
            </a:endParaRPr>
          </a:p>
          <a:p>
            <a:pPr marL="457200" indent="-457200">
              <a:lnSpc>
                <a:spcPct val="125000"/>
              </a:lnSpc>
              <a:spcBef>
                <a:spcPts val="1200"/>
              </a:spcBef>
              <a:buBlip>
                <a:blip r:embed="rId1"/>
              </a:buBlip>
            </a:pPr>
            <a:r>
              <a:rPr kumimoji="1" lang="zh-CN" altLang="en-US" sz="2000" dirty="0" smtClean="0">
                <a:solidFill>
                  <a:schemeClr val="tx1"/>
                </a:solidFill>
                <a:ea typeface="楷体" panose="02010609060101010101" pitchFamily="49" charset="-122"/>
                <a:cs typeface="Times New Roman" panose="02020603050405020304" pitchFamily="18" charset="0"/>
              </a:rPr>
              <a:t>而</a:t>
            </a:r>
            <a:r>
              <a:rPr kumimoji="1" lang="zh-CN" altLang="en-US" sz="2000" dirty="0">
                <a:solidFill>
                  <a:srgbClr val="FF0000"/>
                </a:solidFill>
                <a:ea typeface="楷体" panose="02010609060101010101" pitchFamily="49" charset="-122"/>
                <a:cs typeface="Times New Roman" panose="02020603050405020304" pitchFamily="18" charset="0"/>
              </a:rPr>
              <a:t>基数排序</a:t>
            </a:r>
            <a:r>
              <a:rPr kumimoji="1" lang="zh-CN" altLang="en-US" sz="2000" dirty="0">
                <a:solidFill>
                  <a:schemeClr val="tx1"/>
                </a:solidFill>
                <a:ea typeface="楷体" panose="02010609060101010101" pitchFamily="49" charset="-122"/>
                <a:cs typeface="Times New Roman" panose="02020603050405020304" pitchFamily="18" charset="0"/>
              </a:rPr>
              <a:t>是不基于比较的排序算法。</a:t>
            </a:r>
            <a:endParaRPr kumimoji="1" lang="zh-CN" altLang="en-US" sz="2000" dirty="0">
              <a:solidFill>
                <a:schemeClr val="tx1"/>
              </a:solidFill>
              <a:ea typeface="楷体" panose="02010609060101010101" pitchFamily="49" charset="-122"/>
              <a:cs typeface="Times New Roman" panose="02020603050405020304" pitchFamily="18" charset="0"/>
            </a:endParaRPr>
          </a:p>
        </p:txBody>
      </p:sp>
      <p:sp>
        <p:nvSpPr>
          <p:cNvPr id="5" name="TextBox 4"/>
          <p:cNvSpPr txBox="1"/>
          <p:nvPr/>
        </p:nvSpPr>
        <p:spPr>
          <a:xfrm>
            <a:off x="303234" y="1857364"/>
            <a:ext cx="553998" cy="3214710"/>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9.1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排序的基本概念</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251460" y="764540"/>
            <a:ext cx="7216140" cy="706755"/>
          </a:xfrm>
          <a:prstGeom prst="rect">
            <a:avLst/>
          </a:prstGeom>
          <a:noFill/>
          <a:ln w="9525">
            <a:noFill/>
            <a:miter lim="800000"/>
          </a:ln>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zh-CN" altLang="en-US" sz="4000"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堆排序</a:t>
            </a:r>
            <a:endParaRPr lang="zh-CN" altLang="en-US" sz="4000"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22533" name="Text Box 5"/>
          <p:cNvSpPr txBox="1">
            <a:spLocks noChangeArrowheads="1"/>
          </p:cNvSpPr>
          <p:nvPr/>
        </p:nvSpPr>
        <p:spPr bwMode="auto">
          <a:xfrm>
            <a:off x="388620" y="1772285"/>
            <a:ext cx="8171180" cy="3375660"/>
          </a:xfrm>
          <a:prstGeom prst="rect">
            <a:avLst/>
          </a:prstGeom>
          <a:effectLst>
            <a:glow rad="101600">
              <a:schemeClr val="accent3">
                <a:satMod val="175000"/>
                <a:alpha val="40000"/>
              </a:schemeClr>
            </a:glow>
            <a:outerShdw blurRad="63500" dist="25400" dir="5400000" rotWithShape="0">
              <a:srgbClr val="000000">
                <a:alpha val="43137"/>
              </a:srgbClr>
            </a:outerShdw>
          </a:effectLst>
        </p:spPr>
        <p:style>
          <a:lnRef idx="1">
            <a:schemeClr val="accent4"/>
          </a:lnRef>
          <a:fillRef idx="2">
            <a:schemeClr val="accent4"/>
          </a:fillRef>
          <a:effectRef idx="1">
            <a:schemeClr val="accent4"/>
          </a:effectRef>
          <a:fontRef idx="minor">
            <a:schemeClr val="dk1"/>
          </a:fontRef>
        </p:style>
        <p:txBody>
          <a:bodyPr wrap="square" tIns="180000" bIns="180000">
            <a:spAutoFit/>
          </a:bodyPr>
          <a:lstStyle/>
          <a:p>
            <a:pPr lvl="1">
              <a:spcBef>
                <a:spcPct val="50000"/>
              </a:spcBef>
            </a:pP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1</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）数据的</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组织</a:t>
            </a: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堆</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2</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）堆排序（方法</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思想）</a:t>
            </a: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lvl="1">
              <a:spcBef>
                <a:spcPct val="50000"/>
              </a:spcBef>
            </a:pP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3</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性能</a:t>
            </a: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 Box 4"/>
          <p:cNvSpPr txBox="1">
            <a:spLocks noChangeArrowheads="1"/>
          </p:cNvSpPr>
          <p:nvPr/>
        </p:nvSpPr>
        <p:spPr bwMode="auto">
          <a:xfrm>
            <a:off x="323186" y="1340474"/>
            <a:ext cx="571503" cy="460375"/>
          </a:xfrm>
          <a:prstGeom prst="rect">
            <a:avLst/>
          </a:prstGeom>
          <a:noFill/>
          <a:ln w="9525">
            <a:noFill/>
            <a:miter lim="800000"/>
          </a:ln>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zh-CN" altLang="en-US" dirty="0" smtClean="0">
                <a:ln w="11430"/>
                <a:solidFill>
                  <a:srgbClr val="FF0000"/>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 </a:t>
            </a:r>
            <a:endParaRPr lang="zh-CN" altLang="en-US" dirty="0">
              <a:ln w="11430"/>
              <a:solidFill>
                <a:srgbClr val="FF0000"/>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166786" y="1428736"/>
            <a:ext cx="7691494" cy="3579495"/>
          </a:xfrm>
          <a:prstGeom prst="rect">
            <a:avLst/>
          </a:prstGeom>
          <a:noFill/>
          <a:ln w="9525">
            <a:noFill/>
            <a:miter lim="800000"/>
          </a:ln>
        </p:spPr>
        <p:txBody>
          <a:bodyPr wrap="square">
            <a:spAutoFit/>
          </a:bodyPr>
          <a:lstStyle/>
          <a:p>
            <a:pPr marL="457200" indent="-457200">
              <a:lnSpc>
                <a:spcPts val="32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设排序记录为</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R</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kumimoji="1" lang="zh-CN" altLang="en-US" sz="2000" i="1"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将</a:t>
            </a:r>
            <a:r>
              <a:rPr kumimoji="1" lang="en-US" altLang="zh-CN" sz="2000" i="1"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R</a:t>
            </a:r>
            <a:r>
              <a:rPr kumimoji="1" lang="en-US" altLang="zh-CN"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000" i="1"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看成是一棵完全二叉树的顺序存储结构。</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如果</a:t>
            </a:r>
            <a:r>
              <a:rPr kumimoji="1" lang="zh-CN" altLang="en-US"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每个结点的关键字均大于等于其所有孩子结点的关键字</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，称为</a:t>
            </a:r>
            <a:r>
              <a:rPr kumimoji="1" lang="zh-CN" altLang="en-US" sz="2000" dirty="0" smtClean="0">
                <a:solidFill>
                  <a:schemeClr val="tx1"/>
                </a:solidFill>
                <a:latin typeface="微软雅黑" panose="020B0503020204020204" pitchFamily="34" charset="-122"/>
                <a:ea typeface="微软雅黑" panose="020B0503020204020204" pitchFamily="34" charset="-122"/>
                <a:cs typeface="Consolas" panose="020B0609020204030204" pitchFamily="49" charset="0"/>
              </a:rPr>
              <a:t>大根堆</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如果</a:t>
            </a:r>
            <a:r>
              <a:rPr kumimoji="1" lang="zh-CN" altLang="en-US"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每个结点的关键字均小于等于其所有孩子结点的关键字</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，称为</a:t>
            </a:r>
            <a:r>
              <a:rPr kumimoji="1" lang="zh-CN" altLang="en-US" sz="2000" dirty="0" smtClean="0">
                <a:solidFill>
                  <a:schemeClr val="tx1"/>
                </a:solidFill>
                <a:latin typeface="微软雅黑" panose="020B0503020204020204" pitchFamily="34" charset="-122"/>
                <a:ea typeface="微软雅黑" panose="020B0503020204020204" pitchFamily="34" charset="-122"/>
                <a:cs typeface="Consolas" panose="020B0609020204030204" pitchFamily="49" charset="0"/>
              </a:rPr>
              <a:t>小根堆</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nSpc>
                <a:spcPts val="3200"/>
              </a:lnSpc>
              <a:spcBef>
                <a:spcPct val="50000"/>
              </a:spcBef>
              <a:buNone/>
            </a:pP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1214414" y="357166"/>
            <a:ext cx="300039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sz="2800" dirty="0" smtClean="0">
                <a:solidFill>
                  <a:srgbClr val="F92D37"/>
                </a:solidFill>
                <a:latin typeface="黑体" panose="02010609060101010101" pitchFamily="49" charset="-122"/>
                <a:ea typeface="黑体" panose="02010609060101010101" pitchFamily="49" charset="-122"/>
              </a:rPr>
              <a:t>9.4.2  </a:t>
            </a:r>
            <a:r>
              <a:rPr kumimoji="1" lang="zh-CN" altLang="en-US" sz="2800" dirty="0" smtClean="0">
                <a:solidFill>
                  <a:srgbClr val="F92D37"/>
                </a:solidFill>
                <a:latin typeface="黑体" panose="02010609060101010101" pitchFamily="49" charset="-122"/>
                <a:ea typeface="黑体" panose="02010609060101010101" pitchFamily="49" charset="-122"/>
              </a:rPr>
              <a:t>堆排序</a:t>
            </a:r>
            <a:endParaRPr kumimoji="1" lang="zh-CN" altLang="en-US" sz="2800" dirty="0" smtClean="0">
              <a:solidFill>
                <a:srgbClr val="F92D37"/>
              </a:solidFill>
              <a:latin typeface="黑体" panose="02010609060101010101" pitchFamily="49" charset="-122"/>
              <a:ea typeface="黑体" panose="02010609060101010101" pitchFamily="49" charset="-122"/>
            </a:endParaRPr>
          </a:p>
        </p:txBody>
      </p:sp>
      <p:sp>
        <p:nvSpPr>
          <p:cNvPr id="5" name="TextBox 4"/>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218562" name="标题 1218561"/>
          <p:cNvSpPr>
            <a:spLocks noGrp="1"/>
          </p:cNvSpPr>
          <p:nvPr>
            <p:ph type="title"/>
          </p:nvPr>
        </p:nvSpPr>
        <p:spPr>
          <a:xfrm>
            <a:off x="611672" y="116233"/>
            <a:ext cx="7773338" cy="1596177"/>
          </a:xfrm>
        </p:spPr>
        <p:txBody>
          <a:bodyPr anchor="ctr" anchorCtr="0"/>
          <a:p>
            <a:r>
              <a:rPr lang="en-US" altLang="zh-CN" sz="4000"/>
              <a:t>9.4.2  </a:t>
            </a:r>
            <a:r>
              <a:rPr lang="zh-CN" altLang="en-US" sz="4000" dirty="0"/>
              <a:t>堆排序 </a:t>
            </a:r>
            <a:endParaRPr lang="zh-CN" altLang="en-US" sz="4000" dirty="0"/>
          </a:p>
        </p:txBody>
      </p:sp>
      <p:sp>
        <p:nvSpPr>
          <p:cNvPr id="1218563" name="文本占位符 1218562"/>
          <p:cNvSpPr>
            <a:spLocks noGrp="1"/>
          </p:cNvSpPr>
          <p:nvPr>
            <p:ph type="body" idx="1"/>
          </p:nvPr>
        </p:nvSpPr>
        <p:spPr>
          <a:xfrm>
            <a:off x="755816" y="1412054"/>
            <a:ext cx="7773339" cy="3424107"/>
          </a:xfrm>
        </p:spPr>
        <p:txBody>
          <a:bodyPr>
            <a:normAutofit fontScale="70000"/>
          </a:bodyPr>
          <a:p>
            <a:pPr>
              <a:buNone/>
            </a:pPr>
            <a:r>
              <a:rPr lang="en-US" altLang="zh-CN" sz="2570" b="1">
                <a:solidFill>
                  <a:schemeClr val="accent2"/>
                </a:solidFill>
              </a:rPr>
              <a:t>1.</a:t>
            </a:r>
            <a:r>
              <a:rPr lang="zh-CN" altLang="en-US" sz="2570" b="1" dirty="0">
                <a:solidFill>
                  <a:schemeClr val="accent2"/>
                </a:solidFill>
              </a:rPr>
              <a:t>堆的定义</a:t>
            </a:r>
            <a:endParaRPr lang="zh-CN" altLang="en-US" sz="2570" b="1" dirty="0">
              <a:solidFill>
                <a:schemeClr val="accent2"/>
              </a:solidFill>
            </a:endParaRPr>
          </a:p>
          <a:p>
            <a:pPr>
              <a:buNone/>
            </a:pPr>
            <a:r>
              <a:rPr lang="zh-CN" altLang="en-US" sz="2570" b="1" dirty="0"/>
              <a:t>    具有</a:t>
            </a:r>
            <a:r>
              <a:rPr lang="en-US" altLang="zh-CN" sz="2570" b="1"/>
              <a:t>n</a:t>
            </a:r>
            <a:r>
              <a:rPr lang="zh-CN" altLang="en-US" sz="2570" b="1" dirty="0"/>
              <a:t>个数据元素的序列，其关键字序列为</a:t>
            </a:r>
            <a:r>
              <a:rPr lang="en-US" altLang="zh-CN" sz="2570" b="1"/>
              <a:t>{k1,k2,</a:t>
            </a:r>
            <a:r>
              <a:rPr lang="en-US" altLang="zh-CN" sz="2570" b="1">
                <a:latin typeface="Times New Roman" panose="02020603050405020304" pitchFamily="18" charset="0"/>
              </a:rPr>
              <a:t>…</a:t>
            </a:r>
            <a:r>
              <a:rPr lang="en-US" altLang="zh-CN" sz="2570" b="1"/>
              <a:t>,</a:t>
            </a:r>
            <a:r>
              <a:rPr lang="en-US" altLang="zh-CN" sz="2570" b="1" err="1"/>
              <a:t>kn</a:t>
            </a:r>
            <a:r>
              <a:rPr lang="en-US" altLang="zh-CN" sz="2570" b="1"/>
              <a:t>}</a:t>
            </a:r>
            <a:r>
              <a:rPr lang="zh-CN" altLang="en-US" sz="2570" b="1" dirty="0"/>
              <a:t>，当且仅当关键字序列满足条件</a:t>
            </a:r>
            <a:endParaRPr lang="zh-CN" altLang="en-US" sz="2570" b="1" dirty="0"/>
          </a:p>
          <a:p>
            <a:pPr>
              <a:buNone/>
            </a:pPr>
            <a:endParaRPr lang="zh-CN" altLang="en-US" sz="2570" b="1" dirty="0"/>
          </a:p>
          <a:p>
            <a:pPr>
              <a:buNone/>
            </a:pPr>
            <a:endParaRPr lang="zh-CN" altLang="en-US" sz="2570" b="1" dirty="0"/>
          </a:p>
          <a:p>
            <a:pPr>
              <a:buNone/>
            </a:pPr>
            <a:r>
              <a:rPr lang="en-US" altLang="zh-CN" sz="2570" b="1" dirty="0"/>
              <a:t> </a:t>
            </a:r>
            <a:endParaRPr lang="en-US" altLang="zh-CN" sz="2570" b="1" dirty="0"/>
          </a:p>
          <a:p>
            <a:pPr>
              <a:buNone/>
            </a:pPr>
            <a:r>
              <a:rPr lang="en-US" altLang="zh-CN" sz="2570" b="1" dirty="0"/>
              <a:t>    </a:t>
            </a:r>
            <a:r>
              <a:rPr lang="zh-CN" altLang="en-US" sz="2570" b="1" dirty="0"/>
              <a:t>时，称数据元素序列为堆（</a:t>
            </a:r>
            <a:r>
              <a:rPr lang="en-US" altLang="zh-CN" sz="2570" b="1"/>
              <a:t>heap</a:t>
            </a:r>
            <a:r>
              <a:rPr lang="zh-CN" altLang="en-US" sz="2570" b="1" dirty="0"/>
              <a:t>）。若满足条件（</a:t>
            </a:r>
            <a:r>
              <a:rPr lang="en-US" altLang="zh-CN" sz="2570" b="1"/>
              <a:t>1</a:t>
            </a:r>
            <a:r>
              <a:rPr lang="zh-CN" altLang="en-US" sz="2570" b="1" dirty="0"/>
              <a:t>），则称大根堆（或大顶堆）；若满足条件（</a:t>
            </a:r>
            <a:r>
              <a:rPr lang="en-US" altLang="zh-CN" sz="2570" b="1"/>
              <a:t>2</a:t>
            </a:r>
            <a:r>
              <a:rPr lang="zh-CN" altLang="en-US" sz="2570" b="1" dirty="0"/>
              <a:t>），则称小根堆（或小顶堆）。 </a:t>
            </a:r>
            <a:endParaRPr lang="zh-CN" altLang="en-US" sz="2570" b="1" dirty="0"/>
          </a:p>
        </p:txBody>
      </p:sp>
      <p:sp>
        <p:nvSpPr>
          <p:cNvPr id="1218565" name="矩形 1218564"/>
          <p:cNvSpPr/>
          <p:nvPr/>
        </p:nvSpPr>
        <p:spPr>
          <a:xfrm>
            <a:off x="0" y="3189288"/>
            <a:ext cx="9144000" cy="0"/>
          </a:xfrm>
          <a:prstGeom prst="rect">
            <a:avLst/>
          </a:prstGeom>
          <a:noFill/>
          <a:ln w="9525">
            <a:noFill/>
          </a:ln>
        </p:spPr>
        <p:txBody>
          <a:bodyPr/>
          <a:p>
            <a:endParaRPr lang="zh-CN" altLang="en-US"/>
          </a:p>
        </p:txBody>
      </p:sp>
      <p:graphicFrame>
        <p:nvGraphicFramePr>
          <p:cNvPr id="1218564" name="对象 1218563"/>
          <p:cNvGraphicFramePr/>
          <p:nvPr/>
        </p:nvGraphicFramePr>
        <p:xfrm>
          <a:off x="1331278" y="2955925"/>
          <a:ext cx="6192837" cy="946150"/>
        </p:xfrm>
        <a:graphic>
          <a:graphicData uri="http://schemas.openxmlformats.org/presentationml/2006/ole">
            <mc:AlternateContent xmlns:mc="http://schemas.openxmlformats.org/markup-compatibility/2006">
              <mc:Choice xmlns:v="urn:schemas-microsoft-com:vml" Requires="v">
                <p:oleObj spid="_x0000_s3078" name="" r:id="rId1" imgW="3136900" imgH="482600" progId="Equation.3">
                  <p:embed/>
                </p:oleObj>
              </mc:Choice>
              <mc:Fallback>
                <p:oleObj name="" r:id="rId1" imgW="3136900" imgH="482600" progId="Equation.3">
                  <p:embed/>
                  <p:pic>
                    <p:nvPicPr>
                      <p:cNvPr id="0" name="图片 3077"/>
                      <p:cNvPicPr/>
                      <p:nvPr/>
                    </p:nvPicPr>
                    <p:blipFill>
                      <a:blip r:embed="rId2"/>
                      <a:stretch>
                        <a:fillRect/>
                      </a:stretch>
                    </p:blipFill>
                    <p:spPr>
                      <a:xfrm>
                        <a:off x="1331278" y="2955925"/>
                        <a:ext cx="6192837" cy="946150"/>
                      </a:xfrm>
                      <a:prstGeom prst="rect">
                        <a:avLst/>
                      </a:prstGeom>
                      <a:noFill/>
                      <a:ln w="38100">
                        <a:noFill/>
                        <a:miter/>
                      </a:ln>
                    </p:spPr>
                  </p:pic>
                </p:oleObj>
              </mc:Fallback>
            </mc:AlternateContent>
          </a:graphicData>
        </a:graphic>
      </p:graphicFrame>
      <p:sp>
        <p:nvSpPr>
          <p:cNvPr id="1218567" name="矩形 1218566"/>
          <p:cNvSpPr/>
          <p:nvPr/>
        </p:nvSpPr>
        <p:spPr>
          <a:xfrm>
            <a:off x="0" y="2778125"/>
            <a:ext cx="9144000" cy="0"/>
          </a:xfrm>
          <a:prstGeom prst="rect">
            <a:avLst/>
          </a:prstGeom>
          <a:noFill/>
          <a:ln w="9525">
            <a:noFill/>
          </a:ln>
        </p:spPr>
        <p:txBody>
          <a:bodyPr/>
          <a:p>
            <a:endParaRPr lang="zh-CN" altLang="en-US"/>
          </a:p>
        </p:txBody>
      </p:sp>
      <p:graphicFrame>
        <p:nvGraphicFramePr>
          <p:cNvPr id="1218566" name="对象 1218565"/>
          <p:cNvGraphicFramePr/>
          <p:nvPr/>
        </p:nvGraphicFramePr>
        <p:xfrm>
          <a:off x="1115378" y="4725035"/>
          <a:ext cx="2519362" cy="1744663"/>
        </p:xfrm>
        <a:graphic>
          <a:graphicData uri="http://schemas.openxmlformats.org/presentationml/2006/ole">
            <mc:AlternateContent xmlns:mc="http://schemas.openxmlformats.org/markup-compatibility/2006">
              <mc:Choice xmlns:v="urn:schemas-microsoft-com:vml" Requires="v">
                <p:oleObj spid="_x0000_s3079" name="" r:id="rId3" imgW="3200400" imgH="2213610" progId="Visio.Drawing.11">
                  <p:embed/>
                </p:oleObj>
              </mc:Choice>
              <mc:Fallback>
                <p:oleObj name="" r:id="rId3" imgW="3200400" imgH="2213610" progId="Visio.Drawing.11">
                  <p:embed/>
                  <p:pic>
                    <p:nvPicPr>
                      <p:cNvPr id="0" name="图片 3078"/>
                      <p:cNvPicPr/>
                      <p:nvPr/>
                    </p:nvPicPr>
                    <p:blipFill>
                      <a:blip r:embed="rId4"/>
                      <a:stretch>
                        <a:fillRect/>
                      </a:stretch>
                    </p:blipFill>
                    <p:spPr>
                      <a:xfrm>
                        <a:off x="1115378" y="4725035"/>
                        <a:ext cx="2519362" cy="1744663"/>
                      </a:xfrm>
                      <a:prstGeom prst="rect">
                        <a:avLst/>
                      </a:prstGeom>
                      <a:noFill/>
                      <a:ln w="38100">
                        <a:noFill/>
                        <a:miter/>
                      </a:ln>
                    </p:spPr>
                  </p:pic>
                </p:oleObj>
              </mc:Fallback>
            </mc:AlternateContent>
          </a:graphicData>
        </a:graphic>
      </p:graphicFrame>
      <p:sp>
        <p:nvSpPr>
          <p:cNvPr id="1218569" name="矩形 1218568"/>
          <p:cNvSpPr/>
          <p:nvPr/>
        </p:nvSpPr>
        <p:spPr>
          <a:xfrm>
            <a:off x="35560" y="1771968"/>
            <a:ext cx="9144000" cy="0"/>
          </a:xfrm>
          <a:prstGeom prst="rect">
            <a:avLst/>
          </a:prstGeom>
          <a:noFill/>
          <a:ln w="9525">
            <a:noFill/>
          </a:ln>
        </p:spPr>
        <p:txBody>
          <a:bodyPr/>
          <a:p>
            <a:endParaRPr lang="zh-CN" altLang="en-US"/>
          </a:p>
        </p:txBody>
      </p:sp>
      <p:graphicFrame>
        <p:nvGraphicFramePr>
          <p:cNvPr id="1218568" name="对象 1218567"/>
          <p:cNvGraphicFramePr/>
          <p:nvPr/>
        </p:nvGraphicFramePr>
        <p:xfrm>
          <a:off x="5076190" y="4606925"/>
          <a:ext cx="2665413" cy="1822450"/>
        </p:xfrm>
        <a:graphic>
          <a:graphicData uri="http://schemas.openxmlformats.org/presentationml/2006/ole">
            <mc:AlternateContent xmlns:mc="http://schemas.openxmlformats.org/markup-compatibility/2006">
              <mc:Choice xmlns:v="urn:schemas-microsoft-com:vml" Requires="v">
                <p:oleObj spid="_x0000_s3076" name="" r:id="rId5" imgW="3200400" imgH="2189480" progId="Visio.Drawing.11">
                  <p:embed/>
                </p:oleObj>
              </mc:Choice>
              <mc:Fallback>
                <p:oleObj name="" r:id="rId5" imgW="3200400" imgH="2189480" progId="Visio.Drawing.11">
                  <p:embed/>
                  <p:pic>
                    <p:nvPicPr>
                      <p:cNvPr id="0" name="图片 3075"/>
                      <p:cNvPicPr/>
                      <p:nvPr/>
                    </p:nvPicPr>
                    <p:blipFill>
                      <a:blip r:embed="rId6"/>
                      <a:stretch>
                        <a:fillRect/>
                      </a:stretch>
                    </p:blipFill>
                    <p:spPr>
                      <a:xfrm>
                        <a:off x="5076190" y="4606925"/>
                        <a:ext cx="2665413" cy="1822450"/>
                      </a:xfrm>
                      <a:prstGeom prst="rect">
                        <a:avLst/>
                      </a:prstGeom>
                      <a:noFill/>
                      <a:ln w="38100">
                        <a:noFill/>
                        <a:miter/>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84" name="Oval 20"/>
          <p:cNvSpPr>
            <a:spLocks noChangeArrowheads="1"/>
          </p:cNvSpPr>
          <p:nvPr/>
        </p:nvSpPr>
        <p:spPr bwMode="auto">
          <a:xfrm>
            <a:off x="4586264" y="2697154"/>
            <a:ext cx="2087562" cy="2160588"/>
          </a:xfrm>
          <a:prstGeom prst="ellipse">
            <a:avLst/>
          </a:prstGeom>
          <a:solidFill>
            <a:schemeClr val="accent1">
              <a:alpha val="0"/>
            </a:schemeClr>
          </a:solidFill>
          <a:ln w="9525" cap="rnd">
            <a:solidFill>
              <a:schemeClr val="tx1"/>
            </a:solidFill>
            <a:prstDash val="sysDot"/>
            <a:miter lim="800000"/>
          </a:ln>
        </p:spPr>
        <p:txBody>
          <a:bodyPr wrap="none" anchor="ctr"/>
          <a:lstStyle/>
          <a:p>
            <a:endParaRPr lang="zh-CN" altLang="en-US"/>
          </a:p>
        </p:txBody>
      </p:sp>
      <p:sp>
        <p:nvSpPr>
          <p:cNvPr id="62483" name="Oval 19"/>
          <p:cNvSpPr>
            <a:spLocks noChangeArrowheads="1"/>
          </p:cNvSpPr>
          <p:nvPr/>
        </p:nvSpPr>
        <p:spPr bwMode="auto">
          <a:xfrm>
            <a:off x="1214414" y="3014654"/>
            <a:ext cx="3024187" cy="2881313"/>
          </a:xfrm>
          <a:prstGeom prst="ellipse">
            <a:avLst/>
          </a:prstGeom>
          <a:solidFill>
            <a:schemeClr val="accent1">
              <a:alpha val="0"/>
            </a:schemeClr>
          </a:solidFill>
          <a:ln w="9525" cap="rnd">
            <a:solidFill>
              <a:schemeClr val="tx1"/>
            </a:solidFill>
            <a:prstDash val="sysDot"/>
            <a:miter lim="800000"/>
          </a:ln>
        </p:spPr>
        <p:txBody>
          <a:bodyPr wrap="none" anchor="ctr"/>
          <a:lstStyle/>
          <a:p>
            <a:endParaRPr lang="zh-CN" altLang="en-US"/>
          </a:p>
        </p:txBody>
      </p:sp>
      <p:sp>
        <p:nvSpPr>
          <p:cNvPr id="209922" name="Rectangle 2"/>
          <p:cNvSpPr>
            <a:spLocks noChangeArrowheads="1"/>
          </p:cNvSpPr>
          <p:nvPr/>
        </p:nvSpPr>
        <p:spPr bwMode="auto">
          <a:xfrm>
            <a:off x="971844" y="836592"/>
            <a:ext cx="7643866" cy="1246495"/>
          </a:xfrm>
          <a:prstGeom prst="rect">
            <a:avLst/>
          </a:prstGeom>
          <a:noFill/>
          <a:ln w="9525">
            <a:noFill/>
            <a:miter lim="800000"/>
          </a:ln>
        </p:spPr>
        <p:txBody>
          <a:bodyPr wrap="square">
            <a:spAutoFit/>
          </a:bodyPr>
          <a:lstStyle/>
          <a:p>
            <a:pPr marL="457200" indent="-457200">
              <a:lnSpc>
                <a:spcPts val="3000"/>
              </a:lnSpc>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堆</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排序的关键是构造堆</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这里采用筛选算法建堆</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000"/>
              </a:lnSpc>
              <a:buBlip>
                <a:blip r:embed="rId1"/>
              </a:buBlip>
            </a:pPr>
            <a:r>
              <a:rPr kumimoji="1" lang="zh-CN" altLang="en-US"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所谓</a:t>
            </a:r>
            <a:r>
              <a:rPr kumimoji="1"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“筛选”指的是，对一棵左</a:t>
            </a:r>
            <a:r>
              <a:rPr kumimoji="1"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右子树均为堆的完全二叉树，“调整”根结点使整个二叉树也成为一个堆。</a:t>
            </a:r>
            <a:endParaRPr kumimoji="1"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209923" name="Oval 3"/>
          <p:cNvSpPr>
            <a:spLocks noChangeArrowheads="1"/>
          </p:cNvSpPr>
          <p:nvPr/>
        </p:nvSpPr>
        <p:spPr bwMode="auto">
          <a:xfrm>
            <a:off x="4013176" y="2214554"/>
            <a:ext cx="533400" cy="5334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209924" name="Oval 4"/>
          <p:cNvSpPr>
            <a:spLocks noChangeArrowheads="1"/>
          </p:cNvSpPr>
          <p:nvPr/>
        </p:nvSpPr>
        <p:spPr bwMode="auto">
          <a:xfrm>
            <a:off x="2641576" y="3052754"/>
            <a:ext cx="533400" cy="5334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209925" name="Oval 5"/>
          <p:cNvSpPr>
            <a:spLocks noChangeArrowheads="1"/>
          </p:cNvSpPr>
          <p:nvPr/>
        </p:nvSpPr>
        <p:spPr bwMode="auto">
          <a:xfrm>
            <a:off x="5460976" y="2976554"/>
            <a:ext cx="533400" cy="5334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209926" name="Oval 6"/>
          <p:cNvSpPr>
            <a:spLocks noChangeArrowheads="1"/>
          </p:cNvSpPr>
          <p:nvPr/>
        </p:nvSpPr>
        <p:spPr bwMode="auto">
          <a:xfrm>
            <a:off x="1460476" y="4540242"/>
            <a:ext cx="533400" cy="5334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209927" name="Oval 7"/>
          <p:cNvSpPr>
            <a:spLocks noChangeArrowheads="1"/>
          </p:cNvSpPr>
          <p:nvPr/>
        </p:nvSpPr>
        <p:spPr bwMode="auto">
          <a:xfrm>
            <a:off x="3621064" y="4497379"/>
            <a:ext cx="533400" cy="5334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209928" name="Line 8"/>
          <p:cNvSpPr>
            <a:spLocks noChangeShapeType="1"/>
          </p:cNvSpPr>
          <p:nvPr/>
        </p:nvSpPr>
        <p:spPr bwMode="auto">
          <a:xfrm flipH="1">
            <a:off x="2870176" y="2519354"/>
            <a:ext cx="1143000" cy="533400"/>
          </a:xfrm>
          <a:prstGeom prst="line">
            <a:avLst/>
          </a:prstGeom>
          <a:noFill/>
          <a:ln w="9525">
            <a:solidFill>
              <a:schemeClr val="tx1"/>
            </a:solidFill>
            <a:round/>
          </a:ln>
        </p:spPr>
        <p:txBody>
          <a:bodyPr wrap="none" anchor="ctr"/>
          <a:lstStyle/>
          <a:p>
            <a:endParaRPr lang="zh-CN" altLang="en-US"/>
          </a:p>
        </p:txBody>
      </p:sp>
      <p:sp>
        <p:nvSpPr>
          <p:cNvPr id="209929" name="Line 9"/>
          <p:cNvSpPr>
            <a:spLocks noChangeShapeType="1"/>
          </p:cNvSpPr>
          <p:nvPr/>
        </p:nvSpPr>
        <p:spPr bwMode="auto">
          <a:xfrm>
            <a:off x="4546576" y="2519354"/>
            <a:ext cx="1219200" cy="457200"/>
          </a:xfrm>
          <a:prstGeom prst="line">
            <a:avLst/>
          </a:prstGeom>
          <a:noFill/>
          <a:ln w="9525">
            <a:solidFill>
              <a:schemeClr val="tx1"/>
            </a:solidFill>
            <a:round/>
          </a:ln>
        </p:spPr>
        <p:txBody>
          <a:bodyPr wrap="none" anchor="ctr"/>
          <a:lstStyle/>
          <a:p>
            <a:endParaRPr lang="zh-CN" altLang="en-US"/>
          </a:p>
        </p:txBody>
      </p:sp>
      <p:sp>
        <p:nvSpPr>
          <p:cNvPr id="209930" name="Freeform 10"/>
          <p:cNvSpPr/>
          <p:nvPr/>
        </p:nvSpPr>
        <p:spPr bwMode="auto">
          <a:xfrm>
            <a:off x="3168626" y="3408354"/>
            <a:ext cx="609600" cy="1117600"/>
          </a:xfrm>
          <a:custGeom>
            <a:avLst/>
            <a:gdLst>
              <a:gd name="T0" fmla="*/ 0 w 384"/>
              <a:gd name="T1" fmla="*/ 0 h 704"/>
              <a:gd name="T2" fmla="*/ 384 w 384"/>
              <a:gd name="T3" fmla="*/ 704 h 704"/>
              <a:gd name="T4" fmla="*/ 0 60000 65536"/>
              <a:gd name="T5" fmla="*/ 0 60000 65536"/>
              <a:gd name="T6" fmla="*/ 0 w 384"/>
              <a:gd name="T7" fmla="*/ 0 h 704"/>
              <a:gd name="T8" fmla="*/ 384 w 384"/>
              <a:gd name="T9" fmla="*/ 704 h 704"/>
            </a:gdLst>
            <a:ahLst/>
            <a:cxnLst>
              <a:cxn ang="T4">
                <a:pos x="T0" y="T1"/>
              </a:cxn>
              <a:cxn ang="T5">
                <a:pos x="T2" y="T3"/>
              </a:cxn>
            </a:cxnLst>
            <a:rect l="T6" t="T7" r="T8" b="T9"/>
            <a:pathLst>
              <a:path w="384" h="704">
                <a:moveTo>
                  <a:pt x="0" y="0"/>
                </a:moveTo>
                <a:lnTo>
                  <a:pt x="384" y="704"/>
                </a:lnTo>
              </a:path>
            </a:pathLst>
          </a:custGeom>
          <a:noFill/>
          <a:ln w="9525">
            <a:solidFill>
              <a:schemeClr val="tx1"/>
            </a:solidFill>
            <a:prstDash val="sysDot"/>
            <a:round/>
          </a:ln>
        </p:spPr>
        <p:txBody>
          <a:bodyPr wrap="none" anchor="ctr"/>
          <a:lstStyle/>
          <a:p>
            <a:endParaRPr lang="zh-CN" altLang="en-US"/>
          </a:p>
        </p:txBody>
      </p:sp>
      <p:sp>
        <p:nvSpPr>
          <p:cNvPr id="209931" name="Line 11"/>
          <p:cNvSpPr>
            <a:spLocks noChangeShapeType="1"/>
          </p:cNvSpPr>
          <p:nvPr/>
        </p:nvSpPr>
        <p:spPr bwMode="auto">
          <a:xfrm flipH="1">
            <a:off x="5003776" y="3281354"/>
            <a:ext cx="457200" cy="609600"/>
          </a:xfrm>
          <a:prstGeom prst="line">
            <a:avLst/>
          </a:prstGeom>
          <a:noFill/>
          <a:ln w="9525">
            <a:solidFill>
              <a:schemeClr val="tx1"/>
            </a:solidFill>
            <a:prstDash val="sysDot"/>
            <a:round/>
          </a:ln>
        </p:spPr>
        <p:txBody>
          <a:bodyPr wrap="none" anchor="ctr"/>
          <a:lstStyle/>
          <a:p>
            <a:endParaRPr lang="zh-CN" altLang="en-US"/>
          </a:p>
        </p:txBody>
      </p:sp>
      <p:sp>
        <p:nvSpPr>
          <p:cNvPr id="209932" name="Line 12"/>
          <p:cNvSpPr>
            <a:spLocks noChangeShapeType="1"/>
          </p:cNvSpPr>
          <p:nvPr/>
        </p:nvSpPr>
        <p:spPr bwMode="auto">
          <a:xfrm>
            <a:off x="5994376" y="3205154"/>
            <a:ext cx="457200" cy="609600"/>
          </a:xfrm>
          <a:prstGeom prst="line">
            <a:avLst/>
          </a:prstGeom>
          <a:noFill/>
          <a:ln w="9525">
            <a:solidFill>
              <a:schemeClr val="tx1"/>
            </a:solidFill>
            <a:prstDash val="sysDot"/>
            <a:round/>
          </a:ln>
        </p:spPr>
        <p:txBody>
          <a:bodyPr wrap="none" anchor="ctr"/>
          <a:lstStyle/>
          <a:p>
            <a:endParaRPr lang="zh-CN" altLang="en-US"/>
          </a:p>
        </p:txBody>
      </p:sp>
      <p:sp>
        <p:nvSpPr>
          <p:cNvPr id="209933" name="Text Box 13"/>
          <p:cNvSpPr txBox="1">
            <a:spLocks noChangeArrowheads="1"/>
          </p:cNvSpPr>
          <p:nvPr/>
        </p:nvSpPr>
        <p:spPr bwMode="auto">
          <a:xfrm>
            <a:off x="2559026" y="4124317"/>
            <a:ext cx="441146" cy="400110"/>
          </a:xfrm>
          <a:prstGeom prst="rect">
            <a:avLst/>
          </a:prstGeom>
          <a:noFill/>
          <a:ln w="9525">
            <a:noFill/>
            <a:miter lim="800000"/>
          </a:ln>
        </p:spPr>
        <p:txBody>
          <a:bodyPr wrap="none">
            <a:spAutoFit/>
          </a:bodyPr>
          <a:lstStyle/>
          <a:p>
            <a:r>
              <a:rPr kumimoji="1" lang="zh-CN" altLang="en-US" sz="2000">
                <a:solidFill>
                  <a:srgbClr val="006666"/>
                </a:solidFill>
                <a:latin typeface="微软雅黑" panose="020B0503020204020204" pitchFamily="34" charset="-122"/>
                <a:ea typeface="微软雅黑" panose="020B0503020204020204" pitchFamily="34" charset="-122"/>
              </a:rPr>
              <a:t>堆</a:t>
            </a:r>
            <a:endParaRPr kumimoji="1" lang="zh-CN" altLang="en-US" sz="2000">
              <a:solidFill>
                <a:schemeClr val="tx1"/>
              </a:solidFill>
              <a:latin typeface="微软雅黑" panose="020B0503020204020204" pitchFamily="34" charset="-122"/>
              <a:ea typeface="微软雅黑" panose="020B0503020204020204" pitchFamily="34" charset="-122"/>
            </a:endParaRPr>
          </a:p>
        </p:txBody>
      </p:sp>
      <p:sp>
        <p:nvSpPr>
          <p:cNvPr id="209934" name="Text Box 14"/>
          <p:cNvSpPr txBox="1">
            <a:spLocks noChangeArrowheads="1"/>
          </p:cNvSpPr>
          <p:nvPr/>
        </p:nvSpPr>
        <p:spPr bwMode="auto">
          <a:xfrm>
            <a:off x="5384776" y="4032242"/>
            <a:ext cx="441146" cy="400110"/>
          </a:xfrm>
          <a:prstGeom prst="rect">
            <a:avLst/>
          </a:prstGeom>
          <a:noFill/>
          <a:ln w="9525">
            <a:noFill/>
            <a:miter lim="800000"/>
          </a:ln>
        </p:spPr>
        <p:txBody>
          <a:bodyPr wrap="none">
            <a:spAutoFit/>
          </a:bodyPr>
          <a:lstStyle/>
          <a:p>
            <a:r>
              <a:rPr kumimoji="1" lang="zh-CN" altLang="en-US" sz="2000">
                <a:solidFill>
                  <a:srgbClr val="006666"/>
                </a:solidFill>
                <a:latin typeface="微软雅黑" panose="020B0503020204020204" pitchFamily="34" charset="-122"/>
                <a:ea typeface="微软雅黑" panose="020B0503020204020204" pitchFamily="34" charset="-122"/>
              </a:rPr>
              <a:t>堆</a:t>
            </a:r>
            <a:endParaRPr kumimoji="1" lang="zh-CN" altLang="en-US" sz="2000">
              <a:solidFill>
                <a:srgbClr val="006666"/>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3786182" y="2747954"/>
            <a:ext cx="492443" cy="1371600"/>
            <a:chOff x="3831495" y="2747954"/>
            <a:chExt cx="492443" cy="1371600"/>
          </a:xfrm>
        </p:grpSpPr>
        <p:sp>
          <p:nvSpPr>
            <p:cNvPr id="209935" name="Line 15"/>
            <p:cNvSpPr>
              <a:spLocks noChangeShapeType="1"/>
            </p:cNvSpPr>
            <p:nvPr/>
          </p:nvSpPr>
          <p:spPr bwMode="auto">
            <a:xfrm flipH="1">
              <a:off x="4317976" y="2747954"/>
              <a:ext cx="0" cy="1371600"/>
            </a:xfrm>
            <a:prstGeom prst="line">
              <a:avLst/>
            </a:prstGeom>
            <a:noFill/>
            <a:ln w="38100">
              <a:solidFill>
                <a:srgbClr val="990000"/>
              </a:solidFill>
              <a:round/>
              <a:headEnd type="stealth" w="lg" len="lg"/>
              <a:tailEnd type="stealth" w="lg" len="lg"/>
            </a:ln>
          </p:spPr>
          <p:txBody>
            <a:bodyPr wrap="none" anchor="ctr"/>
            <a:lstStyle/>
            <a:p>
              <a:endParaRPr lang="zh-CN" altLang="en-US"/>
            </a:p>
          </p:txBody>
        </p:sp>
        <p:sp>
          <p:nvSpPr>
            <p:cNvPr id="209936" name="Text Box 16"/>
            <p:cNvSpPr txBox="1">
              <a:spLocks noChangeArrowheads="1"/>
            </p:cNvSpPr>
            <p:nvPr/>
          </p:nvSpPr>
          <p:spPr bwMode="auto">
            <a:xfrm>
              <a:off x="3831495" y="2857496"/>
              <a:ext cx="492443" cy="962036"/>
            </a:xfrm>
            <a:prstGeom prst="rect">
              <a:avLst/>
            </a:prstGeom>
            <a:noFill/>
            <a:ln w="9525">
              <a:noFill/>
              <a:miter lim="800000"/>
            </a:ln>
          </p:spPr>
          <p:txBody>
            <a:bodyPr vert="eaVert" wrap="square">
              <a:spAutoFit/>
            </a:bodyPr>
            <a:lstStyle/>
            <a:p>
              <a:pPr>
                <a:spcBef>
                  <a:spcPct val="50000"/>
                </a:spcBef>
              </a:pPr>
              <a:r>
                <a:rPr kumimoji="1" lang="zh-CN" altLang="en-US" sz="2000" smtClean="0">
                  <a:solidFill>
                    <a:srgbClr val="990000"/>
                  </a:solidFill>
                  <a:latin typeface="仿宋" panose="02010609060101010101" pitchFamily="49" charset="-122"/>
                  <a:ea typeface="仿宋" panose="02010609060101010101" pitchFamily="49" charset="-122"/>
                </a:rPr>
                <a:t>筛  选</a:t>
              </a:r>
              <a:endParaRPr kumimoji="1" lang="zh-CN" altLang="en-US" sz="2000" b="0" dirty="0">
                <a:solidFill>
                  <a:schemeClr val="tx1"/>
                </a:solidFill>
                <a:latin typeface="仿宋" panose="02010609060101010101" pitchFamily="49" charset="-122"/>
                <a:ea typeface="仿宋" panose="02010609060101010101" pitchFamily="49" charset="-122"/>
              </a:endParaRPr>
            </a:p>
          </p:txBody>
        </p:sp>
      </p:grpSp>
      <p:grpSp>
        <p:nvGrpSpPr>
          <p:cNvPr id="22" name="组合 21"/>
          <p:cNvGrpSpPr/>
          <p:nvPr/>
        </p:nvGrpSpPr>
        <p:grpSpPr>
          <a:xfrm>
            <a:off x="6818289" y="3357562"/>
            <a:ext cx="1754239" cy="579438"/>
            <a:chOff x="6818289" y="3357562"/>
            <a:chExt cx="1754239" cy="579438"/>
          </a:xfrm>
        </p:grpSpPr>
        <p:sp>
          <p:nvSpPr>
            <p:cNvPr id="62481" name="AutoShape 17"/>
            <p:cNvSpPr>
              <a:spLocks noChangeArrowheads="1"/>
            </p:cNvSpPr>
            <p:nvPr/>
          </p:nvSpPr>
          <p:spPr bwMode="auto">
            <a:xfrm>
              <a:off x="6818289" y="3489317"/>
              <a:ext cx="863600" cy="431800"/>
            </a:xfrm>
            <a:prstGeom prst="rightArrow">
              <a:avLst>
                <a:gd name="adj1" fmla="val 50000"/>
                <a:gd name="adj2" fmla="val 50000"/>
              </a:avLst>
            </a:prstGeom>
            <a:solidFill>
              <a:schemeClr val="accent1"/>
            </a:solidFill>
            <a:ln w="9525">
              <a:solidFill>
                <a:schemeClr val="tx1"/>
              </a:solidFill>
              <a:miter lim="800000"/>
            </a:ln>
          </p:spPr>
          <p:txBody>
            <a:bodyPr wrap="none" anchor="ctr"/>
            <a:lstStyle/>
            <a:p>
              <a:endParaRPr lang="zh-CN" altLang="en-US"/>
            </a:p>
          </p:txBody>
        </p:sp>
        <p:sp>
          <p:nvSpPr>
            <p:cNvPr id="62482" name="Text Box 18"/>
            <p:cNvSpPr txBox="1">
              <a:spLocks noChangeArrowheads="1"/>
            </p:cNvSpPr>
            <p:nvPr/>
          </p:nvSpPr>
          <p:spPr bwMode="auto">
            <a:xfrm>
              <a:off x="7786710" y="3357562"/>
              <a:ext cx="785818" cy="579438"/>
            </a:xfrm>
            <a:prstGeom prst="rect">
              <a:avLst/>
            </a:prstGeom>
            <a:noFill/>
            <a:ln w="9525">
              <a:noFill/>
              <a:miter lim="800000"/>
            </a:ln>
          </p:spPr>
          <p:txBody>
            <a:bodyPr wrap="square">
              <a:spAutoFit/>
            </a:bodyPr>
            <a:lstStyle/>
            <a:p>
              <a:pPr>
                <a:spcBef>
                  <a:spcPct val="50000"/>
                </a:spcBef>
              </a:pPr>
              <a:r>
                <a:rPr lang="zh-CN" altLang="en-US" sz="3200" dirty="0">
                  <a:solidFill>
                    <a:schemeClr val="tx1"/>
                  </a:solidFill>
                  <a:latin typeface="楷体" panose="02010609060101010101" pitchFamily="49" charset="-122"/>
                  <a:ea typeface="楷体" panose="02010609060101010101" pitchFamily="49" charset="-122"/>
                </a:rPr>
                <a:t>堆</a:t>
              </a:r>
              <a:endParaRPr lang="zh-CN" altLang="en-US" sz="3200" dirty="0">
                <a:solidFill>
                  <a:schemeClr val="tx1"/>
                </a:solidFill>
                <a:latin typeface="楷体" panose="02010609060101010101" pitchFamily="49" charset="-122"/>
                <a:ea typeface="楷体" panose="02010609060101010101" pitchFamily="49" charset="-122"/>
              </a:endParaRPr>
            </a:p>
          </p:txBody>
        </p:sp>
      </p:grpSp>
      <p:sp>
        <p:nvSpPr>
          <p:cNvPr id="62485" name="Line 21"/>
          <p:cNvSpPr>
            <a:spLocks noChangeShapeType="1"/>
          </p:cNvSpPr>
          <p:nvPr/>
        </p:nvSpPr>
        <p:spPr bwMode="auto">
          <a:xfrm flipH="1">
            <a:off x="1849414" y="3416292"/>
            <a:ext cx="792162" cy="1152525"/>
          </a:xfrm>
          <a:prstGeom prst="line">
            <a:avLst/>
          </a:prstGeom>
          <a:noFill/>
          <a:ln w="9525">
            <a:solidFill>
              <a:schemeClr val="tx1"/>
            </a:solidFill>
            <a:miter lim="800000"/>
          </a:ln>
        </p:spPr>
        <p:txBody>
          <a:bodyPr wrap="none"/>
          <a:lstStyle/>
          <a:p>
            <a:endParaRPr lang="zh-CN" altLang="en-US"/>
          </a:p>
        </p:txBody>
      </p:sp>
      <p:sp>
        <p:nvSpPr>
          <p:cNvPr id="25" name="TextBox 24"/>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500042"/>
            <a:ext cx="4857784" cy="400110"/>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例如：（</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6,8,9,5,7,1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椭圆 3"/>
          <p:cNvSpPr/>
          <p:nvPr/>
        </p:nvSpPr>
        <p:spPr>
          <a:xfrm>
            <a:off x="1785918" y="2432077"/>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 name="椭圆 4"/>
          <p:cNvSpPr/>
          <p:nvPr/>
        </p:nvSpPr>
        <p:spPr>
          <a:xfrm>
            <a:off x="3071802" y="2432077"/>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1428728" y="331464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2143108" y="331464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786050" y="331464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1" name="直接连接符 10"/>
          <p:cNvCxnSpPr>
            <a:stCxn id="4" idx="3"/>
            <a:endCxn id="6" idx="0"/>
          </p:cNvCxnSpPr>
          <p:nvPr/>
        </p:nvCxnSpPr>
        <p:spPr>
          <a:xfrm rot="5400000">
            <a:off x="1487512" y="2953465"/>
            <a:ext cx="516708" cy="2056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 idx="5"/>
            <a:endCxn id="7" idx="0"/>
          </p:cNvCxnSpPr>
          <p:nvPr/>
        </p:nvCxnSpPr>
        <p:spPr>
          <a:xfrm rot="16200000" flipH="1">
            <a:off x="1996244" y="2953464"/>
            <a:ext cx="516708" cy="2056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 idx="7"/>
          </p:cNvCxnSpPr>
          <p:nvPr/>
        </p:nvCxnSpPr>
        <p:spPr>
          <a:xfrm rot="5400000">
            <a:off x="2060743" y="2031711"/>
            <a:ext cx="554170" cy="3721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5" idx="1"/>
          </p:cNvCxnSpPr>
          <p:nvPr/>
        </p:nvCxnSpPr>
        <p:spPr>
          <a:xfrm rot="16200000" flipH="1">
            <a:off x="2703684" y="2063959"/>
            <a:ext cx="554170" cy="30760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 idx="3"/>
            <a:endCxn id="8" idx="0"/>
          </p:cNvCxnSpPr>
          <p:nvPr/>
        </p:nvCxnSpPr>
        <p:spPr>
          <a:xfrm rot="5400000">
            <a:off x="2809115" y="2989184"/>
            <a:ext cx="516708" cy="134209"/>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 name="组合 25"/>
          <p:cNvGrpSpPr/>
          <p:nvPr/>
        </p:nvGrpSpPr>
        <p:grpSpPr>
          <a:xfrm>
            <a:off x="1285852" y="1857364"/>
            <a:ext cx="2928958" cy="2186060"/>
            <a:chOff x="1500166" y="4100460"/>
            <a:chExt cx="2928958" cy="2186060"/>
          </a:xfrm>
        </p:grpSpPr>
        <p:sp>
          <p:nvSpPr>
            <p:cNvPr id="23" name="矩形 22"/>
            <p:cNvSpPr/>
            <p:nvPr/>
          </p:nvSpPr>
          <p:spPr>
            <a:xfrm>
              <a:off x="2980268" y="4497842"/>
              <a:ext cx="1428760" cy="1785950"/>
            </a:xfrm>
            <a:prstGeom prst="rect">
              <a:avLst/>
            </a:prstGeom>
            <a:solidFill>
              <a:schemeClr val="tx2">
                <a:lumMod val="20000"/>
                <a:lumOff val="80000"/>
                <a:alpha val="14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500166" y="4500570"/>
              <a:ext cx="1428760" cy="1785950"/>
            </a:xfrm>
            <a:prstGeom prst="rect">
              <a:avLst/>
            </a:prstGeom>
            <a:solidFill>
              <a:schemeClr val="tx2">
                <a:lumMod val="20000"/>
                <a:lumOff val="80000"/>
                <a:alpha val="14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1714480" y="4100460"/>
              <a:ext cx="1143008" cy="400110"/>
            </a:xfrm>
            <a:prstGeom prst="rect">
              <a:avLst/>
            </a:prstGeom>
            <a:noFill/>
          </p:spPr>
          <p:txBody>
            <a:bodyPr wrap="square" rtlCol="0">
              <a:spAutoFit/>
            </a:bodyPr>
            <a:lstStyle/>
            <a:p>
              <a:r>
                <a:rPr kumimoji="1" lang="zh-CN" altLang="en-US" sz="2000" dirty="0" smtClean="0">
                  <a:solidFill>
                    <a:schemeClr val="tx1"/>
                  </a:solidFill>
                  <a:latin typeface="仿宋" panose="02010609060101010101" pitchFamily="49" charset="-122"/>
                  <a:ea typeface="仿宋" panose="02010609060101010101" pitchFamily="49" charset="-122"/>
                  <a:cs typeface="Consolas" panose="020B0609020204030204" pitchFamily="49" charset="0"/>
                </a:rPr>
                <a:t>大根堆</a:t>
              </a:r>
              <a:endParaRPr lang="zh-CN" altLang="en-US" sz="2000" dirty="0">
                <a:solidFill>
                  <a:schemeClr val="tx1"/>
                </a:solidFill>
                <a:latin typeface="仿宋" panose="02010609060101010101" pitchFamily="49" charset="-122"/>
                <a:ea typeface="仿宋" panose="02010609060101010101" pitchFamily="49" charset="-122"/>
              </a:endParaRPr>
            </a:p>
          </p:txBody>
        </p:sp>
        <p:sp>
          <p:nvSpPr>
            <p:cNvPr id="24" name="TextBox 23"/>
            <p:cNvSpPr txBox="1"/>
            <p:nvPr/>
          </p:nvSpPr>
          <p:spPr>
            <a:xfrm>
              <a:off x="3286116" y="4100460"/>
              <a:ext cx="1143008" cy="400110"/>
            </a:xfrm>
            <a:prstGeom prst="rect">
              <a:avLst/>
            </a:prstGeom>
            <a:noFill/>
          </p:spPr>
          <p:txBody>
            <a:bodyPr wrap="square" rtlCol="0">
              <a:spAutoFit/>
            </a:bodyPr>
            <a:lstStyle/>
            <a:p>
              <a:r>
                <a:rPr kumimoji="1" lang="zh-CN" altLang="en-US" sz="2000" dirty="0" smtClean="0">
                  <a:solidFill>
                    <a:schemeClr val="tx1"/>
                  </a:solidFill>
                  <a:latin typeface="仿宋" panose="02010609060101010101" pitchFamily="49" charset="-122"/>
                  <a:ea typeface="仿宋" panose="02010609060101010101" pitchFamily="49" charset="-122"/>
                  <a:cs typeface="Consolas" panose="020B0609020204030204" pitchFamily="49" charset="0"/>
                </a:rPr>
                <a:t>大根堆</a:t>
              </a:r>
              <a:endParaRPr lang="zh-CN" altLang="en-US" sz="2000" dirty="0">
                <a:solidFill>
                  <a:schemeClr val="tx1"/>
                </a:solidFill>
                <a:latin typeface="仿宋" panose="02010609060101010101" pitchFamily="49" charset="-122"/>
                <a:ea typeface="仿宋" panose="02010609060101010101" pitchFamily="49" charset="-122"/>
              </a:endParaRPr>
            </a:p>
          </p:txBody>
        </p:sp>
      </p:grpSp>
      <p:sp>
        <p:nvSpPr>
          <p:cNvPr id="25" name="下箭头 24"/>
          <p:cNvSpPr/>
          <p:nvPr/>
        </p:nvSpPr>
        <p:spPr>
          <a:xfrm>
            <a:off x="2571736" y="1000108"/>
            <a:ext cx="214314" cy="35719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9" name="组合 31"/>
          <p:cNvGrpSpPr/>
          <p:nvPr/>
        </p:nvGrpSpPr>
        <p:grpSpPr>
          <a:xfrm>
            <a:off x="3000364" y="1600130"/>
            <a:ext cx="3286148" cy="400110"/>
            <a:chOff x="3214678" y="1600130"/>
            <a:chExt cx="3286148" cy="400110"/>
          </a:xfrm>
        </p:grpSpPr>
        <p:cxnSp>
          <p:nvCxnSpPr>
            <p:cNvPr id="28" name="直接箭头连接符 27"/>
            <p:cNvCxnSpPr/>
            <p:nvPr/>
          </p:nvCxnSpPr>
          <p:spPr>
            <a:xfrm rot="10800000">
              <a:off x="3214678" y="1784338"/>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571868" y="1600130"/>
              <a:ext cx="2928958" cy="400110"/>
            </a:xfrm>
            <a:prstGeom prst="rect">
              <a:avLst/>
            </a:prstGeom>
            <a:noFill/>
          </p:spPr>
          <p:txBody>
            <a:bodyPr wrap="square" rtlCol="0">
              <a:spAutoFit/>
            </a:bodyPr>
            <a:lstStyle/>
            <a:p>
              <a:r>
                <a:rPr lang="zh-CN" altLang="en-US" sz="2000" dirty="0" smtClean="0">
                  <a:solidFill>
                    <a:schemeClr val="tx1"/>
                  </a:solidFill>
                  <a:latin typeface="仿宋" panose="02010609060101010101" pitchFamily="49" charset="-122"/>
                  <a:ea typeface="仿宋" panose="02010609060101010101" pitchFamily="49" charset="-122"/>
                </a:rPr>
                <a:t>考虑根，不是</a:t>
              </a:r>
              <a:r>
                <a:rPr kumimoji="1" lang="zh-CN" altLang="en-US" sz="2000" dirty="0" smtClean="0">
                  <a:solidFill>
                    <a:schemeClr val="tx1"/>
                  </a:solidFill>
                  <a:latin typeface="仿宋" panose="02010609060101010101" pitchFamily="49" charset="-122"/>
                  <a:ea typeface="仿宋" panose="02010609060101010101" pitchFamily="49" charset="-122"/>
                  <a:cs typeface="Consolas" panose="020B0609020204030204" pitchFamily="49" charset="0"/>
                </a:rPr>
                <a:t>大根堆</a:t>
              </a:r>
              <a:endParaRPr lang="zh-CN" altLang="en-US" sz="2000" dirty="0" smtClean="0">
                <a:solidFill>
                  <a:schemeClr val="tx1"/>
                </a:solidFill>
                <a:latin typeface="仿宋" panose="02010609060101010101" pitchFamily="49" charset="-122"/>
                <a:ea typeface="仿宋" panose="02010609060101010101" pitchFamily="49" charset="-122"/>
              </a:endParaRPr>
            </a:p>
          </p:txBody>
        </p:sp>
      </p:grpSp>
      <p:grpSp>
        <p:nvGrpSpPr>
          <p:cNvPr id="10" name="组合 36"/>
          <p:cNvGrpSpPr/>
          <p:nvPr/>
        </p:nvGrpSpPr>
        <p:grpSpPr>
          <a:xfrm>
            <a:off x="2214546" y="2240680"/>
            <a:ext cx="857256" cy="430216"/>
            <a:chOff x="5286380" y="2571744"/>
            <a:chExt cx="857256" cy="430216"/>
          </a:xfrm>
        </p:grpSpPr>
        <p:cxnSp>
          <p:nvCxnSpPr>
            <p:cNvPr id="34" name="直接箭头连接符 33"/>
            <p:cNvCxnSpPr/>
            <p:nvPr/>
          </p:nvCxnSpPr>
          <p:spPr>
            <a:xfrm>
              <a:off x="5286380" y="3000372"/>
              <a:ext cx="857256" cy="1588"/>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351695" y="2571744"/>
              <a:ext cx="714380" cy="369332"/>
            </a:xfrm>
            <a:prstGeom prst="rect">
              <a:avLst/>
            </a:prstGeom>
            <a:noFill/>
          </p:spPr>
          <p:txBody>
            <a:bodyPr wrap="square" rtlCol="0">
              <a:spAutoFit/>
            </a:bodyPr>
            <a:lstStyle/>
            <a:p>
              <a:r>
                <a:rPr lang="zh-CN" altLang="en-US" sz="1800" smtClean="0">
                  <a:solidFill>
                    <a:srgbClr val="0000FF"/>
                  </a:solidFill>
                  <a:latin typeface="仿宋" panose="02010609060101010101" pitchFamily="49" charset="-122"/>
                  <a:ea typeface="仿宋" panose="02010609060101010101" pitchFamily="49" charset="-122"/>
                </a:rPr>
                <a:t>比较</a:t>
              </a:r>
              <a:endParaRPr lang="zh-CN" altLang="en-US" sz="1800">
                <a:solidFill>
                  <a:srgbClr val="0000FF"/>
                </a:solidFill>
                <a:latin typeface="仿宋" panose="02010609060101010101" pitchFamily="49" charset="-122"/>
                <a:ea typeface="仿宋" panose="02010609060101010101" pitchFamily="49" charset="-122"/>
              </a:endParaRPr>
            </a:p>
          </p:txBody>
        </p:sp>
      </p:grpSp>
      <p:sp>
        <p:nvSpPr>
          <p:cNvPr id="38" name="TextBox 37"/>
          <p:cNvSpPr txBox="1"/>
          <p:nvPr/>
        </p:nvSpPr>
        <p:spPr>
          <a:xfrm>
            <a:off x="4572000" y="2500306"/>
            <a:ext cx="642942"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tmp</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9" name="椭圆 38"/>
          <p:cNvSpPr/>
          <p:nvPr/>
        </p:nvSpPr>
        <p:spPr>
          <a:xfrm>
            <a:off x="2460106" y="157161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6</a:t>
            </a:r>
            <a:endParaRPr lang="zh-CN" altLang="en-US" sz="2000" dirty="0">
              <a:solidFill>
                <a:srgbClr val="0000FF"/>
              </a:solidFill>
              <a:latin typeface="Consolas" panose="020B0609020204030204" pitchFamily="49" charset="0"/>
              <a:cs typeface="Consolas" panose="020B0609020204030204" pitchFamily="49" charset="0"/>
            </a:endParaRPr>
          </a:p>
        </p:txBody>
      </p:sp>
      <p:grpSp>
        <p:nvGrpSpPr>
          <p:cNvPr id="12" name="组合 39"/>
          <p:cNvGrpSpPr/>
          <p:nvPr/>
        </p:nvGrpSpPr>
        <p:grpSpPr>
          <a:xfrm rot="19549927">
            <a:off x="3195876" y="2814933"/>
            <a:ext cx="1522412" cy="691284"/>
            <a:chOff x="4577294" y="2453615"/>
            <a:chExt cx="1522412" cy="691284"/>
          </a:xfrm>
        </p:grpSpPr>
        <p:cxnSp>
          <p:nvCxnSpPr>
            <p:cNvPr id="41" name="直接箭头连接符 40"/>
            <p:cNvCxnSpPr/>
            <p:nvPr/>
          </p:nvCxnSpPr>
          <p:spPr>
            <a:xfrm rot="2050073" flipV="1">
              <a:off x="4577294" y="2520570"/>
              <a:ext cx="1522412" cy="624329"/>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472132">
              <a:off x="5088846" y="2453615"/>
              <a:ext cx="714380" cy="369332"/>
            </a:xfrm>
            <a:prstGeom prst="rect">
              <a:avLst/>
            </a:prstGeom>
            <a:noFill/>
          </p:spPr>
          <p:txBody>
            <a:bodyPr wrap="square" rtlCol="0">
              <a:spAutoFit/>
            </a:bodyPr>
            <a:lstStyle/>
            <a:p>
              <a:r>
                <a:rPr lang="zh-CN" altLang="en-US" sz="1800" dirty="0" smtClean="0">
                  <a:solidFill>
                    <a:srgbClr val="0000FF"/>
                  </a:solidFill>
                  <a:latin typeface="仿宋" panose="02010609060101010101" pitchFamily="49" charset="-122"/>
                  <a:ea typeface="仿宋" panose="02010609060101010101" pitchFamily="49" charset="-122"/>
                </a:rPr>
                <a:t>比较</a:t>
              </a:r>
              <a:endParaRPr lang="zh-CN" altLang="en-US" sz="1800" dirty="0">
                <a:solidFill>
                  <a:srgbClr val="0000FF"/>
                </a:solidFill>
                <a:latin typeface="仿宋" panose="02010609060101010101" pitchFamily="49" charset="-122"/>
                <a:ea typeface="仿宋" panose="02010609060101010101" pitchFamily="49" charset="-122"/>
              </a:endParaRPr>
            </a:p>
          </p:txBody>
        </p:sp>
      </p:grpSp>
      <p:grpSp>
        <p:nvGrpSpPr>
          <p:cNvPr id="14" name="组合 45"/>
          <p:cNvGrpSpPr/>
          <p:nvPr/>
        </p:nvGrpSpPr>
        <p:grpSpPr>
          <a:xfrm>
            <a:off x="1500166" y="4071942"/>
            <a:ext cx="2857520" cy="828738"/>
            <a:chOff x="1428728" y="4643446"/>
            <a:chExt cx="2857520" cy="828738"/>
          </a:xfrm>
        </p:grpSpPr>
        <p:sp>
          <p:nvSpPr>
            <p:cNvPr id="44" name="TextBox 43"/>
            <p:cNvSpPr txBox="1"/>
            <p:nvPr/>
          </p:nvSpPr>
          <p:spPr>
            <a:xfrm>
              <a:off x="1428728" y="5072074"/>
              <a:ext cx="2857520" cy="400110"/>
            </a:xfrm>
            <a:prstGeom prst="rect">
              <a:avLst/>
            </a:prstGeom>
            <a:noFill/>
          </p:spPr>
          <p:txBody>
            <a:bodyPr wrap="square" rtlCol="0">
              <a:spAutoFit/>
            </a:bodyPr>
            <a:lstStyle/>
            <a:p>
              <a:r>
                <a:rPr lang="zh-CN" altLang="en-US" sz="2000" dirty="0" smtClean="0">
                  <a:solidFill>
                    <a:schemeClr val="tx1"/>
                  </a:solidFill>
                  <a:latin typeface="楷体" panose="02010609060101010101" pitchFamily="49" charset="-122"/>
                  <a:ea typeface="楷体" panose="02010609060101010101" pitchFamily="49" charset="-122"/>
                </a:rPr>
                <a:t>整个调整成大根堆了！</a:t>
              </a:r>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45" name="上箭头 44"/>
            <p:cNvSpPr/>
            <p:nvPr/>
          </p:nvSpPr>
          <p:spPr>
            <a:xfrm>
              <a:off x="2571736" y="4643446"/>
              <a:ext cx="214314" cy="357190"/>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47" name="TextBox 46"/>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1" nodeType="afterEffect">
                                  <p:stCondLst>
                                    <p:cond delay="0"/>
                                  </p:stCondLst>
                                  <p:childTnLst>
                                    <p:set>
                                      <p:cBhvr>
                                        <p:cTn id="29" dur="1" fill="hold">
                                          <p:stCondLst>
                                            <p:cond delay="0"/>
                                          </p:stCondLst>
                                        </p:cTn>
                                        <p:tgtEl>
                                          <p:spTgt spid="3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500"/>
                                        <p:tgtEl>
                                          <p:spTgt spid="3"/>
                                        </p:tgtEl>
                                      </p:cBhvr>
                                    </p:animEffect>
                                    <p:set>
                                      <p:cBhvr>
                                        <p:cTn id="42" dur="1" fill="hold">
                                          <p:stCondLst>
                                            <p:cond delay="499"/>
                                          </p:stCondLst>
                                        </p:cTn>
                                        <p:tgtEl>
                                          <p:spTgt spid="3"/>
                                        </p:tgtEl>
                                        <p:attrNameLst>
                                          <p:attrName>style.visibility</p:attrName>
                                        </p:attrNameLst>
                                      </p:cBhvr>
                                      <p:to>
                                        <p:strVal val="hidden"/>
                                      </p:to>
                                    </p:set>
                                  </p:childTnLst>
                                </p:cTn>
                              </p:par>
                              <p:par>
                                <p:cTn id="43" presetID="22" presetClass="exit" presetSubtype="4" fill="hold" nodeType="withEffect">
                                  <p:stCondLst>
                                    <p:cond delay="0"/>
                                  </p:stCondLst>
                                  <p:childTnLst>
                                    <p:animEffect transition="out" filter="wipe(down)">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childTnLst>
                                </p:cTn>
                              </p:par>
                            </p:childTnLst>
                          </p:cTn>
                        </p:par>
                        <p:par>
                          <p:cTn id="50" fill="hold">
                            <p:stCondLst>
                              <p:cond delay="0"/>
                            </p:stCondLst>
                            <p:childTnLst>
                              <p:par>
                                <p:cTn id="51" presetID="0" presetClass="path" presetSubtype="0" accel="50000" decel="50000" fill="hold" grpId="0" nodeType="afterEffect">
                                  <p:stCondLst>
                                    <p:cond delay="0"/>
                                  </p:stCondLst>
                                  <p:childTnLst>
                                    <p:animMotion origin="layout" path="M 0.00121 0.00047 C 0.01701 0.00394 0.03298 0.00741 0.07413 0.0176 C 0.11527 0.02778 0.21163 0.04283 0.24843 0.06135 C 0.28524 0.07986 0.28541 0.11482 0.29514 0.12871 " pathEditMode="relative" rAng="0" ptsTypes="aaaa">
                                      <p:cBhvr>
                                        <p:cTn id="52" dur="2000" fill="hold"/>
                                        <p:tgtEl>
                                          <p:spTgt spid="39"/>
                                        </p:tgtEl>
                                        <p:attrNameLst>
                                          <p:attrName>ppt_x</p:attrName>
                                          <p:attrName>ppt_y</p:attrName>
                                        </p:attrNameLst>
                                      </p:cBhvr>
                                      <p:rCtr x="14700" y="6400"/>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nodeType="clickEffect">
                                  <p:stCondLst>
                                    <p:cond delay="0"/>
                                  </p:stCondLst>
                                  <p:childTnLst>
                                    <p:animEffect transition="out" filter="wipe(down)">
                                      <p:cBhvr>
                                        <p:cTn id="60" dur="500"/>
                                        <p:tgtEl>
                                          <p:spTgt spid="10"/>
                                        </p:tgtEl>
                                      </p:cBhvr>
                                    </p:animEffect>
                                    <p:set>
                                      <p:cBhvr>
                                        <p:cTn id="61" dur="1" fill="hold">
                                          <p:stCondLst>
                                            <p:cond delay="499"/>
                                          </p:stCondLst>
                                        </p:cTn>
                                        <p:tgtEl>
                                          <p:spTgt spid="10"/>
                                        </p:tgtEl>
                                        <p:attrNameLst>
                                          <p:attrName>style.visibility</p:attrName>
                                        </p:attrNameLst>
                                      </p:cBhvr>
                                      <p:to>
                                        <p:strVal val="hidden"/>
                                      </p:to>
                                    </p:set>
                                  </p:childTnLst>
                                </p:cTn>
                              </p:par>
                            </p:childTnLst>
                          </p:cTn>
                        </p:par>
                        <p:par>
                          <p:cTn id="62" fill="hold">
                            <p:stCondLst>
                              <p:cond delay="500"/>
                            </p:stCondLst>
                            <p:childTnLst>
                              <p:par>
                                <p:cTn id="63" presetID="0" presetClass="path" presetSubtype="0" accel="50000" decel="50000" fill="hold" grpId="1" nodeType="afterEffect">
                                  <p:stCondLst>
                                    <p:cond delay="0"/>
                                  </p:stCondLst>
                                  <p:childTnLst>
                                    <p:animMotion origin="layout" path="M -0.00416 0.0037 C 0.00816 -0.02315 0.01771 -0.04884 0.0073 -0.07037 C -0.00312 -0.0919 -0.05104 -0.11366 -0.06631 -0.125 " pathEditMode="relative" rAng="0" ptsTypes="aaa">
                                      <p:cBhvr>
                                        <p:cTn id="64" dur="2000" fill="hold"/>
                                        <p:tgtEl>
                                          <p:spTgt spid="5"/>
                                        </p:tgtEl>
                                        <p:attrNameLst>
                                          <p:attrName>ppt_x</p:attrName>
                                          <p:attrName>ppt_y</p:attrName>
                                        </p:attrNameLst>
                                      </p:cBhvr>
                                      <p:rCtr x="-2000" y="-6400"/>
                                    </p:animMotion>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xit" presetSubtype="4" fill="hold" nodeType="clickEffect">
                                  <p:stCondLst>
                                    <p:cond delay="0"/>
                                  </p:stCondLst>
                                  <p:childTnLst>
                                    <p:animEffect transition="out" filter="wipe(down)">
                                      <p:cBhvr>
                                        <p:cTn id="72" dur="500"/>
                                        <p:tgtEl>
                                          <p:spTgt spid="12"/>
                                        </p:tgtEl>
                                      </p:cBhvr>
                                    </p:animEffect>
                                    <p:set>
                                      <p:cBhvr>
                                        <p:cTn id="73" dur="1" fill="hold">
                                          <p:stCondLst>
                                            <p:cond delay="499"/>
                                          </p:stCondLst>
                                        </p:cTn>
                                        <p:tgtEl>
                                          <p:spTgt spid="12"/>
                                        </p:tgtEl>
                                        <p:attrNameLst>
                                          <p:attrName>style.visibility</p:attrName>
                                        </p:attrNameLst>
                                      </p:cBhvr>
                                      <p:to>
                                        <p:strVal val="hidden"/>
                                      </p:to>
                                    </p:set>
                                  </p:childTnLst>
                                </p:cTn>
                              </p:par>
                            </p:childTnLst>
                          </p:cTn>
                        </p:par>
                        <p:par>
                          <p:cTn id="74" fill="hold">
                            <p:stCondLst>
                              <p:cond delay="500"/>
                            </p:stCondLst>
                            <p:childTnLst>
                              <p:par>
                                <p:cTn id="75" presetID="0" presetClass="path" presetSubtype="0" accel="50000" decel="50000" fill="hold" grpId="2" nodeType="afterEffect">
                                  <p:stCondLst>
                                    <p:cond delay="0"/>
                                  </p:stCondLst>
                                  <p:childTnLst>
                                    <p:animMotion origin="layout" path="M 0.28194 0.1199 C 0.28368 0.14236 0.28559 0.16481 0.26754 0.18472 C 0.24948 0.20463 0.20677 0.25023 0.17326 0.23981 C 0.13976 0.22939 0.08906 0.14699 0.06684 0.12268 " pathEditMode="relative" rAng="0" ptsTypes="aaaa">
                                      <p:cBhvr>
                                        <p:cTn id="76" dur="2000" fill="hold"/>
                                        <p:tgtEl>
                                          <p:spTgt spid="39"/>
                                        </p:tgtEl>
                                        <p:attrNameLst>
                                          <p:attrName>ppt_x</p:attrName>
                                          <p:attrName>ppt_y</p:attrName>
                                        </p:attrNameLst>
                                      </p:cBhvr>
                                      <p:rCtr x="-10600" y="6500"/>
                                    </p:animMotion>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7" grpId="0" animBg="1"/>
      <p:bldP spid="8" grpId="0" animBg="1"/>
      <p:bldP spid="25" grpId="0" animBg="1"/>
      <p:bldP spid="38" grpId="0"/>
      <p:bldP spid="39" grpId="0" animBg="1"/>
      <p:bldP spid="39" grpId="1" animBg="1"/>
      <p:bldP spid="39" grpId="2"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220610" name="标题 1220609"/>
          <p:cNvSpPr>
            <a:spLocks noGrp="1"/>
          </p:cNvSpPr>
          <p:nvPr>
            <p:ph type="title"/>
          </p:nvPr>
        </p:nvSpPr>
        <p:spPr>
          <a:xfrm>
            <a:off x="827572" y="44478"/>
            <a:ext cx="7773338" cy="1596177"/>
          </a:xfrm>
        </p:spPr>
        <p:txBody>
          <a:bodyPr anchor="ctr" anchorCtr="0"/>
          <a:p>
            <a:r>
              <a:rPr lang="en-US" altLang="zh-CN" sz="4000"/>
              <a:t>9.4.2  </a:t>
            </a:r>
            <a:r>
              <a:rPr lang="zh-CN" altLang="en-US" sz="4000" dirty="0"/>
              <a:t>堆排序 </a:t>
            </a:r>
            <a:endParaRPr lang="zh-CN" altLang="en-US" sz="4000" dirty="0"/>
          </a:p>
        </p:txBody>
      </p:sp>
      <p:sp>
        <p:nvSpPr>
          <p:cNvPr id="1220611" name="文本占位符 1220610"/>
          <p:cNvSpPr>
            <a:spLocks noGrp="1"/>
          </p:cNvSpPr>
          <p:nvPr>
            <p:ph type="body" idx="1"/>
          </p:nvPr>
        </p:nvSpPr>
        <p:spPr>
          <a:xfrm>
            <a:off x="469265" y="1144270"/>
            <a:ext cx="7988935" cy="4646930"/>
          </a:xfrm>
        </p:spPr>
        <p:txBody>
          <a:bodyPr/>
          <a:p>
            <a:pPr>
              <a:buNone/>
            </a:pPr>
            <a:r>
              <a:rPr lang="zh-CN" altLang="en-US" b="1"/>
              <a:t>【</a:t>
            </a:r>
            <a:r>
              <a:rPr lang="zh-CN" altLang="en-US" b="1" dirty="0"/>
              <a:t>例</a:t>
            </a:r>
            <a:r>
              <a:rPr lang="zh-CN" altLang="en-US" b="1"/>
              <a:t>】</a:t>
            </a:r>
            <a:r>
              <a:rPr lang="zh-CN" altLang="en-US" b="1" dirty="0"/>
              <a:t>已知关键字序列</a:t>
            </a:r>
            <a:r>
              <a:rPr lang="en-US" altLang="zh-CN" b="1"/>
              <a:t>{</a:t>
            </a:r>
            <a:r>
              <a:rPr lang="en-US" altLang="zh-CN" b="1">
                <a:solidFill>
                  <a:srgbClr val="FF0000"/>
                </a:solidFill>
              </a:rPr>
              <a:t>18,67,48,15,89,3,60,95}</a:t>
            </a:r>
            <a:r>
              <a:rPr lang="zh-CN" altLang="en-US" b="1" dirty="0"/>
              <a:t>，试用建堆算法构造一个</a:t>
            </a:r>
            <a:r>
              <a:rPr lang="zh-CN" altLang="en-US" b="1" dirty="0"/>
              <a:t>小根堆。 </a:t>
            </a:r>
            <a:endParaRPr lang="zh-CN" altLang="en-US" b="1" dirty="0"/>
          </a:p>
        </p:txBody>
      </p:sp>
      <p:sp>
        <p:nvSpPr>
          <p:cNvPr id="1220613" name="矩形 1220612"/>
          <p:cNvSpPr/>
          <p:nvPr/>
        </p:nvSpPr>
        <p:spPr>
          <a:xfrm>
            <a:off x="0" y="2544763"/>
            <a:ext cx="9144000" cy="0"/>
          </a:xfrm>
          <a:prstGeom prst="rect">
            <a:avLst/>
          </a:prstGeom>
          <a:noFill/>
          <a:ln w="9525">
            <a:noFill/>
          </a:ln>
        </p:spPr>
        <p:txBody>
          <a:bodyPr/>
          <a:p>
            <a:endParaRPr lang="zh-CN" altLang="en-US"/>
          </a:p>
        </p:txBody>
      </p:sp>
      <p:graphicFrame>
        <p:nvGraphicFramePr>
          <p:cNvPr id="1220612" name="对象 1220611"/>
          <p:cNvGraphicFramePr/>
          <p:nvPr/>
        </p:nvGraphicFramePr>
        <p:xfrm>
          <a:off x="467043" y="2204720"/>
          <a:ext cx="2376487" cy="2027238"/>
        </p:xfrm>
        <a:graphic>
          <a:graphicData uri="http://schemas.openxmlformats.org/presentationml/2006/ole">
            <mc:AlternateContent xmlns:mc="http://schemas.openxmlformats.org/markup-compatibility/2006">
              <mc:Choice xmlns:v="urn:schemas-microsoft-com:vml" Requires="v">
                <p:oleObj spid="_x0000_s3088" name="" r:id="rId1" imgW="3272790" imgH="2799080" progId="Visio.Drawing.11">
                  <p:embed/>
                </p:oleObj>
              </mc:Choice>
              <mc:Fallback>
                <p:oleObj name="" r:id="rId1" imgW="3272790" imgH="2799080" progId="Visio.Drawing.11">
                  <p:embed/>
                  <p:pic>
                    <p:nvPicPr>
                      <p:cNvPr id="0" name="图片 3087"/>
                      <p:cNvPicPr/>
                      <p:nvPr/>
                    </p:nvPicPr>
                    <p:blipFill>
                      <a:blip r:embed="rId2"/>
                      <a:stretch>
                        <a:fillRect/>
                      </a:stretch>
                    </p:blipFill>
                    <p:spPr>
                      <a:xfrm>
                        <a:off x="467043" y="2204720"/>
                        <a:ext cx="2376487" cy="2027238"/>
                      </a:xfrm>
                      <a:prstGeom prst="rect">
                        <a:avLst/>
                      </a:prstGeom>
                      <a:noFill/>
                      <a:ln w="38100">
                        <a:noFill/>
                        <a:miter/>
                      </a:ln>
                    </p:spPr>
                  </p:pic>
                </p:oleObj>
              </mc:Fallback>
            </mc:AlternateContent>
          </a:graphicData>
        </a:graphic>
      </p:graphicFrame>
      <p:sp>
        <p:nvSpPr>
          <p:cNvPr id="1220615" name="矩形 1220614"/>
          <p:cNvSpPr/>
          <p:nvPr/>
        </p:nvSpPr>
        <p:spPr>
          <a:xfrm>
            <a:off x="0" y="2544763"/>
            <a:ext cx="9144000" cy="0"/>
          </a:xfrm>
          <a:prstGeom prst="rect">
            <a:avLst/>
          </a:prstGeom>
          <a:noFill/>
          <a:ln w="9525">
            <a:noFill/>
          </a:ln>
        </p:spPr>
        <p:txBody>
          <a:bodyPr/>
          <a:p>
            <a:endParaRPr lang="zh-CN" altLang="en-US"/>
          </a:p>
        </p:txBody>
      </p:sp>
      <p:graphicFrame>
        <p:nvGraphicFramePr>
          <p:cNvPr id="1220614" name="对象 1220613"/>
          <p:cNvGraphicFramePr/>
          <p:nvPr/>
        </p:nvGraphicFramePr>
        <p:xfrm>
          <a:off x="3239135" y="2060575"/>
          <a:ext cx="2376488" cy="2012950"/>
        </p:xfrm>
        <a:graphic>
          <a:graphicData uri="http://schemas.openxmlformats.org/presentationml/2006/ole">
            <mc:AlternateContent xmlns:mc="http://schemas.openxmlformats.org/markup-compatibility/2006">
              <mc:Choice xmlns:v="urn:schemas-microsoft-com:vml" Requires="v">
                <p:oleObj spid="_x0000_s3089" name="" r:id="rId3" imgW="3304540" imgH="2799080" progId="Visio.Drawing.11">
                  <p:embed/>
                </p:oleObj>
              </mc:Choice>
              <mc:Fallback>
                <p:oleObj name="" r:id="rId3" imgW="3304540" imgH="2799080" progId="Visio.Drawing.11">
                  <p:embed/>
                  <p:pic>
                    <p:nvPicPr>
                      <p:cNvPr id="0" name="图片 3088"/>
                      <p:cNvPicPr/>
                      <p:nvPr/>
                    </p:nvPicPr>
                    <p:blipFill>
                      <a:blip r:embed="rId4"/>
                      <a:stretch>
                        <a:fillRect/>
                      </a:stretch>
                    </p:blipFill>
                    <p:spPr>
                      <a:xfrm>
                        <a:off x="3239135" y="2060575"/>
                        <a:ext cx="2376488" cy="2012950"/>
                      </a:xfrm>
                      <a:prstGeom prst="rect">
                        <a:avLst/>
                      </a:prstGeom>
                      <a:noFill/>
                      <a:ln w="38100">
                        <a:noFill/>
                        <a:miter/>
                      </a:ln>
                    </p:spPr>
                  </p:pic>
                </p:oleObj>
              </mc:Fallback>
            </mc:AlternateContent>
          </a:graphicData>
        </a:graphic>
      </p:graphicFrame>
      <p:sp>
        <p:nvSpPr>
          <p:cNvPr id="1220617" name="矩形 1220616"/>
          <p:cNvSpPr/>
          <p:nvPr/>
        </p:nvSpPr>
        <p:spPr>
          <a:xfrm>
            <a:off x="0" y="2538413"/>
            <a:ext cx="9144000" cy="0"/>
          </a:xfrm>
          <a:prstGeom prst="rect">
            <a:avLst/>
          </a:prstGeom>
          <a:noFill/>
          <a:ln w="9525">
            <a:noFill/>
          </a:ln>
        </p:spPr>
        <p:txBody>
          <a:bodyPr/>
          <a:p>
            <a:endParaRPr lang="zh-CN" altLang="en-US"/>
          </a:p>
        </p:txBody>
      </p:sp>
      <p:graphicFrame>
        <p:nvGraphicFramePr>
          <p:cNvPr id="1220616" name="对象 1220615"/>
          <p:cNvGraphicFramePr/>
          <p:nvPr/>
        </p:nvGraphicFramePr>
        <p:xfrm>
          <a:off x="5939473" y="2028825"/>
          <a:ext cx="2447925" cy="2044700"/>
        </p:xfrm>
        <a:graphic>
          <a:graphicData uri="http://schemas.openxmlformats.org/presentationml/2006/ole">
            <mc:AlternateContent xmlns:mc="http://schemas.openxmlformats.org/markup-compatibility/2006">
              <mc:Choice xmlns:v="urn:schemas-microsoft-com:vml" Requires="v">
                <p:oleObj spid="_x0000_s3091" name="" r:id="rId5" imgW="3336925" imgH="2799080" progId="Visio.Drawing.11">
                  <p:embed/>
                </p:oleObj>
              </mc:Choice>
              <mc:Fallback>
                <p:oleObj name="" r:id="rId5" imgW="3336925" imgH="2799080" progId="Visio.Drawing.11">
                  <p:embed/>
                  <p:pic>
                    <p:nvPicPr>
                      <p:cNvPr id="0" name="图片 3090"/>
                      <p:cNvPicPr/>
                      <p:nvPr/>
                    </p:nvPicPr>
                    <p:blipFill>
                      <a:blip r:embed="rId6"/>
                      <a:stretch>
                        <a:fillRect/>
                      </a:stretch>
                    </p:blipFill>
                    <p:spPr>
                      <a:xfrm>
                        <a:off x="5939473" y="2028825"/>
                        <a:ext cx="2447925" cy="2044700"/>
                      </a:xfrm>
                      <a:prstGeom prst="rect">
                        <a:avLst/>
                      </a:prstGeom>
                      <a:noFill/>
                      <a:ln w="38100">
                        <a:noFill/>
                        <a:miter/>
                      </a:ln>
                    </p:spPr>
                  </p:pic>
                </p:oleObj>
              </mc:Fallback>
            </mc:AlternateContent>
          </a:graphicData>
        </a:graphic>
      </p:graphicFrame>
      <p:sp>
        <p:nvSpPr>
          <p:cNvPr id="1220619" name="矩形 1220618"/>
          <p:cNvSpPr/>
          <p:nvPr/>
        </p:nvSpPr>
        <p:spPr>
          <a:xfrm>
            <a:off x="170815" y="1564005"/>
            <a:ext cx="8973185" cy="1035685"/>
          </a:xfrm>
          <a:prstGeom prst="rect">
            <a:avLst/>
          </a:prstGeom>
          <a:noFill/>
          <a:ln w="9525">
            <a:noFill/>
          </a:ln>
        </p:spPr>
        <p:txBody>
          <a:bodyPr/>
          <a:p>
            <a:endParaRPr lang="zh-CN" altLang="en-US"/>
          </a:p>
        </p:txBody>
      </p:sp>
      <p:graphicFrame>
        <p:nvGraphicFramePr>
          <p:cNvPr id="1220618" name="对象 1220617"/>
          <p:cNvGraphicFramePr/>
          <p:nvPr/>
        </p:nvGraphicFramePr>
        <p:xfrm>
          <a:off x="503873" y="4436428"/>
          <a:ext cx="2303462" cy="1960562"/>
        </p:xfrm>
        <a:graphic>
          <a:graphicData uri="http://schemas.openxmlformats.org/presentationml/2006/ole">
            <mc:AlternateContent xmlns:mc="http://schemas.openxmlformats.org/markup-compatibility/2006">
              <mc:Choice xmlns:v="urn:schemas-microsoft-com:vml" Requires="v">
                <p:oleObj spid="_x0000_s3082" name="" r:id="rId7" imgW="3272790" imgH="2799080" progId="Visio.Drawing.11">
                  <p:embed/>
                </p:oleObj>
              </mc:Choice>
              <mc:Fallback>
                <p:oleObj name="" r:id="rId7" imgW="3272790" imgH="2799080" progId="Visio.Drawing.11">
                  <p:embed/>
                  <p:pic>
                    <p:nvPicPr>
                      <p:cNvPr id="0" name="图片 3081"/>
                      <p:cNvPicPr/>
                      <p:nvPr/>
                    </p:nvPicPr>
                    <p:blipFill>
                      <a:blip r:embed="rId8"/>
                      <a:stretch>
                        <a:fillRect/>
                      </a:stretch>
                    </p:blipFill>
                    <p:spPr>
                      <a:xfrm>
                        <a:off x="503873" y="4436428"/>
                        <a:ext cx="2303462" cy="1960562"/>
                      </a:xfrm>
                      <a:prstGeom prst="rect">
                        <a:avLst/>
                      </a:prstGeom>
                      <a:noFill/>
                      <a:ln w="38100">
                        <a:noFill/>
                        <a:miter/>
                      </a:ln>
                    </p:spPr>
                  </p:pic>
                </p:oleObj>
              </mc:Fallback>
            </mc:AlternateContent>
          </a:graphicData>
        </a:graphic>
      </p:graphicFrame>
      <p:sp>
        <p:nvSpPr>
          <p:cNvPr id="1220621" name="矩形 1220620"/>
          <p:cNvSpPr/>
          <p:nvPr/>
        </p:nvSpPr>
        <p:spPr>
          <a:xfrm>
            <a:off x="0" y="2541588"/>
            <a:ext cx="9144000" cy="0"/>
          </a:xfrm>
          <a:prstGeom prst="rect">
            <a:avLst/>
          </a:prstGeom>
          <a:noFill/>
          <a:ln w="9525">
            <a:noFill/>
          </a:ln>
        </p:spPr>
        <p:txBody>
          <a:bodyPr/>
          <a:p>
            <a:endParaRPr lang="zh-CN" altLang="en-US"/>
          </a:p>
        </p:txBody>
      </p:sp>
      <p:graphicFrame>
        <p:nvGraphicFramePr>
          <p:cNvPr id="1220620" name="对象 1220619"/>
          <p:cNvGraphicFramePr/>
          <p:nvPr/>
        </p:nvGraphicFramePr>
        <p:xfrm>
          <a:off x="3131820" y="4424998"/>
          <a:ext cx="2303463" cy="1971675"/>
        </p:xfrm>
        <a:graphic>
          <a:graphicData uri="http://schemas.openxmlformats.org/presentationml/2006/ole">
            <mc:AlternateContent xmlns:mc="http://schemas.openxmlformats.org/markup-compatibility/2006">
              <mc:Choice xmlns:v="urn:schemas-microsoft-com:vml" Requires="v">
                <p:oleObj spid="_x0000_s3081" name="" r:id="rId9" imgW="3272790" imgH="2807335" progId="Visio.Drawing.11">
                  <p:embed/>
                </p:oleObj>
              </mc:Choice>
              <mc:Fallback>
                <p:oleObj name="" r:id="rId9" imgW="3272790" imgH="2807335" progId="Visio.Drawing.11">
                  <p:embed/>
                  <p:pic>
                    <p:nvPicPr>
                      <p:cNvPr id="0" name="图片 3080"/>
                      <p:cNvPicPr/>
                      <p:nvPr/>
                    </p:nvPicPr>
                    <p:blipFill>
                      <a:blip r:embed="rId10"/>
                      <a:stretch>
                        <a:fillRect/>
                      </a:stretch>
                    </p:blipFill>
                    <p:spPr>
                      <a:xfrm>
                        <a:off x="3131820" y="4424998"/>
                        <a:ext cx="2303463" cy="1971675"/>
                      </a:xfrm>
                      <a:prstGeom prst="rect">
                        <a:avLst/>
                      </a:prstGeom>
                      <a:noFill/>
                      <a:ln w="38100">
                        <a:noFill/>
                        <a:miter/>
                      </a:ln>
                    </p:spPr>
                  </p:pic>
                </p:oleObj>
              </mc:Fallback>
            </mc:AlternateContent>
          </a:graphicData>
        </a:graphic>
      </p:graphicFrame>
      <p:sp>
        <p:nvSpPr>
          <p:cNvPr id="1220623" name="矩形 1220622"/>
          <p:cNvSpPr/>
          <p:nvPr/>
        </p:nvSpPr>
        <p:spPr>
          <a:xfrm>
            <a:off x="0" y="2549525"/>
            <a:ext cx="9144000" cy="0"/>
          </a:xfrm>
          <a:prstGeom prst="rect">
            <a:avLst/>
          </a:prstGeom>
          <a:noFill/>
          <a:ln w="9525">
            <a:noFill/>
          </a:ln>
        </p:spPr>
        <p:txBody>
          <a:bodyPr/>
          <a:p>
            <a:endParaRPr lang="zh-CN" altLang="en-US"/>
          </a:p>
        </p:txBody>
      </p:sp>
      <p:graphicFrame>
        <p:nvGraphicFramePr>
          <p:cNvPr id="1220622" name="对象 1220621"/>
          <p:cNvGraphicFramePr/>
          <p:nvPr/>
        </p:nvGraphicFramePr>
        <p:xfrm>
          <a:off x="6082983" y="4292600"/>
          <a:ext cx="2374900" cy="2032000"/>
        </p:xfrm>
        <a:graphic>
          <a:graphicData uri="http://schemas.openxmlformats.org/presentationml/2006/ole">
            <mc:AlternateContent xmlns:mc="http://schemas.openxmlformats.org/markup-compatibility/2006">
              <mc:Choice xmlns:v="urn:schemas-microsoft-com:vml" Requires="v">
                <p:oleObj spid="_x0000_s3080" name="" r:id="rId11" imgW="3272790" imgH="2799080" progId="Visio.Drawing.11">
                  <p:embed/>
                </p:oleObj>
              </mc:Choice>
              <mc:Fallback>
                <p:oleObj name="" r:id="rId11" imgW="3272790" imgH="2799080" progId="Visio.Drawing.11">
                  <p:embed/>
                  <p:pic>
                    <p:nvPicPr>
                      <p:cNvPr id="0" name="图片 3079"/>
                      <p:cNvPicPr/>
                      <p:nvPr/>
                    </p:nvPicPr>
                    <p:blipFill>
                      <a:blip r:embed="rId12"/>
                      <a:stretch>
                        <a:fillRect/>
                      </a:stretch>
                    </p:blipFill>
                    <p:spPr>
                      <a:xfrm>
                        <a:off x="6082983" y="4292600"/>
                        <a:ext cx="2374900" cy="2032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220614"/>
                                        </p:tgtEl>
                                        <p:attrNameLst>
                                          <p:attrName>style.visibility</p:attrName>
                                        </p:attrNameLst>
                                      </p:cBhvr>
                                      <p:to>
                                        <p:strVal val="visible"/>
                                      </p:to>
                                    </p:set>
                                    <p:animEffect transition="in" filter="box(out)">
                                      <p:cBhvr>
                                        <p:cTn id="7" dur="500"/>
                                        <p:tgtEl>
                                          <p:spTgt spid="12206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220616"/>
                                        </p:tgtEl>
                                        <p:attrNameLst>
                                          <p:attrName>style.visibility</p:attrName>
                                        </p:attrNameLst>
                                      </p:cBhvr>
                                      <p:to>
                                        <p:strVal val="visible"/>
                                      </p:to>
                                    </p:set>
                                    <p:animEffect transition="in" filter="box(out)">
                                      <p:cBhvr>
                                        <p:cTn id="12" dur="500"/>
                                        <p:tgtEl>
                                          <p:spTgt spid="12206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220618"/>
                                        </p:tgtEl>
                                        <p:attrNameLst>
                                          <p:attrName>style.visibility</p:attrName>
                                        </p:attrNameLst>
                                      </p:cBhvr>
                                      <p:to>
                                        <p:strVal val="visible"/>
                                      </p:to>
                                    </p:set>
                                    <p:animEffect transition="in" filter="box(out)">
                                      <p:cBhvr>
                                        <p:cTn id="17" dur="500"/>
                                        <p:tgtEl>
                                          <p:spTgt spid="12206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220620"/>
                                        </p:tgtEl>
                                        <p:attrNameLst>
                                          <p:attrName>style.visibility</p:attrName>
                                        </p:attrNameLst>
                                      </p:cBhvr>
                                      <p:to>
                                        <p:strVal val="visible"/>
                                      </p:to>
                                    </p:set>
                                    <p:animEffect transition="in" filter="box(out)">
                                      <p:cBhvr>
                                        <p:cTn id="22" dur="500"/>
                                        <p:tgtEl>
                                          <p:spTgt spid="122062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220622"/>
                                        </p:tgtEl>
                                        <p:attrNameLst>
                                          <p:attrName>style.visibility</p:attrName>
                                        </p:attrNameLst>
                                      </p:cBhvr>
                                      <p:to>
                                        <p:strVal val="visible"/>
                                      </p:to>
                                    </p:set>
                                    <p:animEffect transition="in" filter="box(out)">
                                      <p:cBhvr>
                                        <p:cTn id="27" dur="500"/>
                                        <p:tgtEl>
                                          <p:spTgt spid="1220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219586" name="标题 1219585"/>
          <p:cNvSpPr>
            <a:spLocks noGrp="1"/>
          </p:cNvSpPr>
          <p:nvPr>
            <p:ph type="title"/>
          </p:nvPr>
        </p:nvSpPr>
        <p:spPr/>
        <p:txBody>
          <a:bodyPr anchor="ctr" anchorCtr="0"/>
          <a:p>
            <a:r>
              <a:rPr lang="en-US" altLang="zh-CN" sz="4000"/>
              <a:t>9.4.2  </a:t>
            </a:r>
            <a:r>
              <a:rPr lang="zh-CN" altLang="en-US" sz="4000" dirty="0"/>
              <a:t>堆排序 </a:t>
            </a:r>
            <a:endParaRPr lang="zh-CN" altLang="en-US" sz="4000" dirty="0"/>
          </a:p>
        </p:txBody>
      </p:sp>
      <p:sp>
        <p:nvSpPr>
          <p:cNvPr id="1219587" name="文本占位符 1219586"/>
          <p:cNvSpPr>
            <a:spLocks noGrp="1"/>
          </p:cNvSpPr>
          <p:nvPr>
            <p:ph type="body" idx="1"/>
          </p:nvPr>
        </p:nvSpPr>
        <p:spPr>
          <a:xfrm>
            <a:off x="685165" y="2367280"/>
            <a:ext cx="8063230" cy="3423920"/>
          </a:xfrm>
        </p:spPr>
        <p:txBody>
          <a:bodyPr/>
          <a:p>
            <a:pPr>
              <a:buNone/>
            </a:pPr>
            <a:r>
              <a:rPr lang="en-US" altLang="zh-CN" b="1">
                <a:solidFill>
                  <a:schemeClr val="accent2"/>
                </a:solidFill>
              </a:rPr>
              <a:t>2.</a:t>
            </a:r>
            <a:r>
              <a:rPr lang="zh-CN" altLang="en-US" b="1" dirty="0">
                <a:solidFill>
                  <a:schemeClr val="accent2"/>
                </a:solidFill>
              </a:rPr>
              <a:t>建堆算法</a:t>
            </a:r>
            <a:r>
              <a:rPr lang="zh-CN" altLang="en-US" b="1" dirty="0"/>
              <a:t> </a:t>
            </a:r>
            <a:endParaRPr lang="zh-CN" altLang="en-US" b="1" dirty="0"/>
          </a:p>
          <a:p>
            <a:pPr>
              <a:buNone/>
            </a:pPr>
            <a:r>
              <a:rPr lang="zh-CN" altLang="en-US" b="1" dirty="0"/>
              <a:t>    设用一维数组</a:t>
            </a:r>
            <a:r>
              <a:rPr lang="en-US" altLang="zh-CN" b="1"/>
              <a:t>L</a:t>
            </a:r>
            <a:r>
              <a:rPr lang="zh-CN" altLang="en-US" b="1" dirty="0"/>
              <a:t>存放数据元素序列的</a:t>
            </a:r>
            <a:r>
              <a:rPr lang="en-US" altLang="zh-CN" b="1"/>
              <a:t>n</a:t>
            </a:r>
            <a:r>
              <a:rPr lang="zh-CN" altLang="en-US" b="1" dirty="0"/>
              <a:t>个数据元素。初始建大根堆时，从第一个不满足大根堆条件的非叶结点</a:t>
            </a:r>
            <a:r>
              <a:rPr lang="en-US" altLang="zh-CN" b="1" err="1"/>
              <a:t>L[i</a:t>
            </a:r>
            <a:r>
              <a:rPr lang="en-US" altLang="zh-CN" b="1"/>
              <a:t>]</a:t>
            </a:r>
            <a:r>
              <a:rPr lang="zh-CN" altLang="en-US" b="1" dirty="0"/>
              <a:t>（</a:t>
            </a:r>
            <a:r>
              <a:rPr lang="en-US" altLang="zh-CN" b="1"/>
              <a:t>i=       </a:t>
            </a:r>
            <a:r>
              <a:rPr lang="zh-CN" altLang="en-US" b="1" dirty="0"/>
              <a:t>）开始，调整结点次序使之满足大根堆条件，然后逐次向前调整第</a:t>
            </a:r>
            <a:r>
              <a:rPr lang="en-US" altLang="zh-CN" b="1"/>
              <a:t>2</a:t>
            </a:r>
            <a:r>
              <a:rPr lang="zh-CN" altLang="en-US" b="1" dirty="0"/>
              <a:t>个非叶结点</a:t>
            </a:r>
            <a:r>
              <a:rPr lang="en-US" altLang="zh-CN" b="1"/>
              <a:t>L[i-1]</a:t>
            </a:r>
            <a:r>
              <a:rPr lang="zh-CN" altLang="en-US" b="1" dirty="0"/>
              <a:t>，</a:t>
            </a:r>
            <a:r>
              <a:rPr lang="en-US" altLang="zh-CN" b="1">
                <a:latin typeface="Times New Roman" panose="02020603050405020304" pitchFamily="18" charset="0"/>
              </a:rPr>
              <a:t>……</a:t>
            </a:r>
            <a:r>
              <a:rPr lang="zh-CN" altLang="en-US" b="1" dirty="0"/>
              <a:t>，直至调整到根结点为止，调整完根结点，就得到了一个大根堆。 </a:t>
            </a:r>
            <a:endParaRPr lang="zh-CN" altLang="en-US" b="1" dirty="0"/>
          </a:p>
        </p:txBody>
      </p:sp>
      <p:sp>
        <p:nvSpPr>
          <p:cNvPr id="1219589" name="矩形 1219588"/>
          <p:cNvSpPr/>
          <p:nvPr/>
        </p:nvSpPr>
        <p:spPr>
          <a:xfrm>
            <a:off x="0" y="3238500"/>
            <a:ext cx="9144000" cy="0"/>
          </a:xfrm>
          <a:prstGeom prst="rect">
            <a:avLst/>
          </a:prstGeom>
          <a:noFill/>
          <a:ln w="9525">
            <a:noFill/>
          </a:ln>
        </p:spPr>
        <p:txBody>
          <a:bodyPr/>
          <a:p>
            <a:endParaRPr lang="zh-CN" altLang="en-US"/>
          </a:p>
        </p:txBody>
      </p:sp>
      <p:graphicFrame>
        <p:nvGraphicFramePr>
          <p:cNvPr id="1219588" name="对象 1219587"/>
          <p:cNvGraphicFramePr/>
          <p:nvPr/>
        </p:nvGraphicFramePr>
        <p:xfrm>
          <a:off x="6083618" y="3238500"/>
          <a:ext cx="576262" cy="523875"/>
        </p:xfrm>
        <a:graphic>
          <a:graphicData uri="http://schemas.openxmlformats.org/presentationml/2006/ole">
            <mc:AlternateContent xmlns:mc="http://schemas.openxmlformats.org/markup-compatibility/2006">
              <mc:Choice xmlns:v="urn:schemas-microsoft-com:vml" Requires="v">
                <p:oleObj spid="_x0000_s3090" name="" r:id="rId1" imgW="469900" imgH="431800" progId="Equation.3">
                  <p:embed/>
                </p:oleObj>
              </mc:Choice>
              <mc:Fallback>
                <p:oleObj name="" r:id="rId1" imgW="469900" imgH="431800" progId="Equation.3">
                  <p:embed/>
                  <p:pic>
                    <p:nvPicPr>
                      <p:cNvPr id="0" name="图片 3089"/>
                      <p:cNvPicPr/>
                      <p:nvPr/>
                    </p:nvPicPr>
                    <p:blipFill>
                      <a:blip r:embed="rId2"/>
                      <a:stretch>
                        <a:fillRect/>
                      </a:stretch>
                    </p:blipFill>
                    <p:spPr>
                      <a:xfrm>
                        <a:off x="6083618" y="3238500"/>
                        <a:ext cx="576262" cy="523875"/>
                      </a:xfrm>
                      <a:prstGeom prst="rect">
                        <a:avLst/>
                      </a:prstGeom>
                      <a:noFill/>
                      <a:ln w="38100">
                        <a:noFill/>
                        <a:miter/>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1038230" y="142852"/>
            <a:ext cx="7748612" cy="1246495"/>
          </a:xfrm>
          <a:prstGeom prst="rect">
            <a:avLst/>
          </a:prstGeom>
          <a:noFill/>
          <a:ln w="9525">
            <a:noFill/>
            <a:miter lim="800000"/>
          </a:ln>
        </p:spPr>
        <p:txBody>
          <a:bodyPr wrap="square">
            <a:spAutoFit/>
          </a:bodyPr>
          <a:lstStyle/>
          <a:p>
            <a:pPr>
              <a:lnSpc>
                <a:spcPts val="3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假设</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对</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R</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[low..high]</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进行堆调整，它是一棵满足筛选条件的完全</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二叉树</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，即以</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R</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[low]</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为根结点的左子树和右子树均为堆，其调整堆的算法</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sift()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如下：</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64515" name="Text Box 3"/>
          <p:cNvSpPr txBox="1">
            <a:spLocks noChangeArrowheads="1"/>
          </p:cNvSpPr>
          <p:nvPr/>
        </p:nvSpPr>
        <p:spPr bwMode="auto">
          <a:xfrm>
            <a:off x="1181106" y="1412875"/>
            <a:ext cx="7677174" cy="4861294"/>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void Sift(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SqType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low,int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high)	</a:t>
            </a:r>
            <a:endPar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对</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R[low..high]</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进行堆筛选</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low,j</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=2*</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R[j]</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是</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的左孩子</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SqType</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tmp</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(j&lt;=high)</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(j&lt;high &amp;&amp; R[j].key&lt;R[j+1].key)</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j</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若右孩子较大</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把</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j</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指向右孩子</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if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tmp.key</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&lt;R[j].key)</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  R[</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]=R[j];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R[j]</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调整到双亲结点位置上</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=j</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修改</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j</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值</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以便继续向下筛选</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j=2*</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break;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已是大根堆</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筛选结束</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tmp</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被筛选结点的值放入最终位置</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3042" y="714356"/>
            <a:ext cx="1928826" cy="400110"/>
          </a:xfrm>
          <a:prstGeom prst="rect">
            <a:avLst/>
          </a:prstGeom>
          <a:noFill/>
        </p:spPr>
        <p:txBody>
          <a:bodyPr wrap="square" rtlCol="0">
            <a:spAutoFit/>
          </a:bodyPr>
          <a:lstStyle/>
          <a:p>
            <a:pPr marL="457200" indent="-457200"/>
            <a:r>
              <a:rPr kumimoji="1" lang="zh-CN" altLang="en-US" sz="2000" dirty="0" smtClean="0">
                <a:solidFill>
                  <a:schemeClr val="tx1"/>
                </a:solidFill>
                <a:ea typeface="楷体" panose="02010609060101010101" pitchFamily="49" charset="-122"/>
                <a:cs typeface="Times New Roman" panose="02020603050405020304" pitchFamily="18" charset="0"/>
              </a:rPr>
              <a:t>堆排序过程：</a:t>
            </a:r>
            <a:endParaRPr lang="zh-CN" altLang="en-US" sz="2000" dirty="0">
              <a:solidFill>
                <a:schemeClr val="tx1"/>
              </a:solidFill>
            </a:endParaRPr>
          </a:p>
        </p:txBody>
      </p:sp>
      <p:sp>
        <p:nvSpPr>
          <p:cNvPr id="5" name="TextBox 4"/>
          <p:cNvSpPr txBox="1"/>
          <p:nvPr/>
        </p:nvSpPr>
        <p:spPr>
          <a:xfrm>
            <a:off x="1714480" y="1500174"/>
            <a:ext cx="6500858" cy="1477328"/>
          </a:xfrm>
          <a:prstGeom prst="rect">
            <a:avLst/>
          </a:prstGeom>
          <a:noFill/>
        </p:spPr>
        <p:txBody>
          <a:bodyPr wrap="square" rtlCol="0">
            <a:spAutoFit/>
          </a:bodyPr>
          <a:lstStyle/>
          <a:p>
            <a:pPr marL="457200" indent="-457200">
              <a:lnSpc>
                <a:spcPts val="3200"/>
              </a:lnSpc>
              <a:spcBef>
                <a:spcPts val="1200"/>
              </a:spcBef>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从最后一个分支结点（编号为</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n/2</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）开始到根结点（编号为</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）通过多次调用</a:t>
            </a:r>
            <a:r>
              <a:rPr kumimoji="1"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筛选算法</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建立</a:t>
            </a:r>
            <a:r>
              <a:rPr lang="zh-CN" altLang="en-US" sz="2000"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初始堆</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200"/>
              </a:lnSpc>
              <a:spcBef>
                <a:spcPts val="1200"/>
              </a:spcBef>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排序过程：</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7" name="TextBox 6"/>
          <p:cNvSpPr txBox="1"/>
          <p:nvPr/>
        </p:nvSpPr>
        <p:spPr>
          <a:xfrm>
            <a:off x="2357422" y="3000372"/>
            <a:ext cx="5643602" cy="1631216"/>
          </a:xfrm>
          <a:prstGeom prst="rect">
            <a:avLst/>
          </a:prstGeom>
          <a:noFill/>
        </p:spPr>
        <p:txBody>
          <a:bodyPr wrap="square" rtlCol="0">
            <a:spAutoFit/>
          </a:bodyPr>
          <a:lstStyle/>
          <a:p>
            <a:pPr marL="342900" indent="-342900">
              <a:lnSpc>
                <a:spcPts val="3000"/>
              </a:lnSpc>
              <a:buBlip>
                <a:blip r:embed="rId2"/>
              </a:buBlip>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（无序区中最大记录）与无序区最后一个记录交换，归位无序区最后一个记录，无序区减少一个记录。</a:t>
            </a:r>
            <a:endPar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ts val="3000"/>
              </a:lnSpc>
              <a:buBlip>
                <a:blip r:embed="rId2"/>
              </a:buBlip>
            </a:pPr>
            <a:r>
              <a:rPr kumimoji="1"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再筛选，重复进行，直到</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无序区只有一个记录。</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1357290" y="571480"/>
            <a:ext cx="7143800" cy="1630045"/>
          </a:xfrm>
          <a:prstGeom prst="rect">
            <a:avLst/>
          </a:prstGeom>
          <a:noFill/>
        </p:spPr>
        <p:txBody>
          <a:bodyPr wrap="square" rtlCol="0">
            <a:spAutoFit/>
          </a:bodyPr>
          <a:lstStyle/>
          <a:p>
            <a:pPr>
              <a:lnSpc>
                <a:spcPts val="3000"/>
              </a:lnSpc>
              <a:spcBef>
                <a:spcPts val="0"/>
              </a:spcBef>
            </a:pPr>
            <a:r>
              <a:rPr lang="en-US" altLang="zh-CN" sz="22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sz="22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9.6</a:t>
            </a:r>
            <a:r>
              <a:rPr lang="en-US" altLang="zh-CN" sz="22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已知有</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10</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个待排序的记录，它们的关键字序列为（</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75</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87</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68</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92</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88</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61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77</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96</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80</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72</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），给出用堆排序法进行排序的过程。</a:t>
            </a:r>
            <a:endPar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ts val="0"/>
              </a:spcBef>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84" name="组合 83"/>
          <p:cNvGrpSpPr/>
          <p:nvPr/>
        </p:nvGrpSpPr>
        <p:grpSpPr>
          <a:xfrm>
            <a:off x="1357290" y="2857496"/>
            <a:ext cx="3507768" cy="2896892"/>
            <a:chOff x="1428728" y="2246620"/>
            <a:chExt cx="3507768" cy="2896892"/>
          </a:xfrm>
        </p:grpSpPr>
        <p:sp>
          <p:nvSpPr>
            <p:cNvPr id="49" name="椭圆 48"/>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0" name="椭圆 49"/>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1" name="椭圆 50"/>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2" name="椭圆 51"/>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3" name="椭圆 52"/>
            <p:cNvSpPr/>
            <p:nvPr/>
          </p:nvSpPr>
          <p:spPr>
            <a:xfrm>
              <a:off x="3007670" y="3746818"/>
              <a:ext cx="468000" cy="468000"/>
            </a:xfrm>
            <a:prstGeom prst="ellipse">
              <a:avLst/>
            </a:prstGeom>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4" name="椭圆 53"/>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5" name="椭圆 54"/>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6" name="椭圆 55"/>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7" name="椭圆 56"/>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8" name="椭圆 57"/>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72</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60" name="直接连接符 59"/>
            <p:cNvCxnSpPr>
              <a:stCxn id="49" idx="3"/>
              <a:endCxn id="50"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0" idx="3"/>
              <a:endCxn id="52"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0" idx="5"/>
              <a:endCxn id="53"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2" idx="3"/>
              <a:endCxn id="56"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2" idx="5"/>
              <a:endCxn id="57"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53" idx="3"/>
              <a:endCxn id="58"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49" idx="5"/>
              <a:endCxn id="51"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51" idx="3"/>
              <a:endCxn id="54"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51" idx="5"/>
              <a:endCxn id="55"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1714480" y="2100196"/>
            <a:ext cx="2500330" cy="400110"/>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）建立初始堆</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86" name="组合 85"/>
          <p:cNvGrpSpPr/>
          <p:nvPr/>
        </p:nvGrpSpPr>
        <p:grpSpPr>
          <a:xfrm>
            <a:off x="5350512" y="2857496"/>
            <a:ext cx="3507768" cy="2896892"/>
            <a:chOff x="1428728" y="2246620"/>
            <a:chExt cx="3507768" cy="2896892"/>
          </a:xfrm>
        </p:grpSpPr>
        <p:sp>
          <p:nvSpPr>
            <p:cNvPr id="87" name="椭圆 86"/>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8" name="椭圆 87"/>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9" name="椭圆 88"/>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0" name="椭圆 89"/>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1" name="椭圆 90"/>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2" name="椭圆 91"/>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3" name="椭圆 92"/>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4" name="椭圆 93"/>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5" name="椭圆 94"/>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6" name="椭圆 95"/>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72</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97" name="直接连接符 96"/>
            <p:cNvCxnSpPr>
              <a:stCxn id="87" idx="3"/>
              <a:endCxn id="88"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88" idx="3"/>
              <a:endCxn id="90"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88" idx="5"/>
              <a:endCxn id="91"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90" idx="3"/>
              <a:endCxn id="94"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90" idx="5"/>
              <a:endCxn id="95"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91" idx="3"/>
              <a:endCxn id="96"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87" idx="5"/>
              <a:endCxn id="89"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89" idx="3"/>
              <a:endCxn id="92"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89" idx="5"/>
              <a:endCxn id="93"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06" name="右箭头 105"/>
          <p:cNvSpPr/>
          <p:nvPr/>
        </p:nvSpPr>
        <p:spPr>
          <a:xfrm>
            <a:off x="5072066" y="3786190"/>
            <a:ext cx="500066"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07" name="TextBox 106"/>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214414" y="428604"/>
            <a:ext cx="4533902" cy="494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lnSpc>
                <a:spcPct val="120000"/>
              </a:lnSpc>
            </a:pPr>
            <a:r>
              <a:rPr lang="en-US" altLang="zh-CN" dirty="0">
                <a:solidFill>
                  <a:srgbClr val="FF0000"/>
                </a:solidFill>
                <a:latin typeface="+mn-ea"/>
                <a:cs typeface="Consolas" panose="020B0609020204030204" pitchFamily="49" charset="0"/>
              </a:rPr>
              <a:t>4. </a:t>
            </a:r>
            <a:r>
              <a:rPr lang="zh-CN" altLang="en-US" dirty="0">
                <a:solidFill>
                  <a:srgbClr val="FF0000"/>
                </a:solidFill>
                <a:latin typeface="+mn-ea"/>
                <a:cs typeface="Consolas" panose="020B0609020204030204" pitchFamily="49" charset="0"/>
              </a:rPr>
              <a:t>基于比较的排序算法的性能</a:t>
            </a:r>
            <a:endParaRPr lang="zh-CN" altLang="en-US" dirty="0">
              <a:solidFill>
                <a:srgbClr val="FF0000"/>
              </a:solidFill>
              <a:latin typeface="+mn-ea"/>
              <a:cs typeface="Consolas" panose="020B0609020204030204" pitchFamily="49" charset="0"/>
            </a:endParaRPr>
          </a:p>
        </p:txBody>
      </p:sp>
      <p:sp>
        <p:nvSpPr>
          <p:cNvPr id="25603" name="Text Box 3"/>
          <p:cNvSpPr txBox="1">
            <a:spLocks noChangeArrowheads="1"/>
          </p:cNvSpPr>
          <p:nvPr/>
        </p:nvSpPr>
        <p:spPr bwMode="auto">
          <a:xfrm>
            <a:off x="1357290" y="1285860"/>
            <a:ext cx="6565888" cy="400110"/>
          </a:xfrm>
          <a:prstGeom prst="rect">
            <a:avLst/>
          </a:prstGeom>
          <a:noFill/>
          <a:ln w="9525">
            <a:noFill/>
            <a:miter lim="800000"/>
          </a:ln>
        </p:spPr>
        <p:txBody>
          <a:bodyPr wrap="square">
            <a:spAutoFit/>
          </a:bodyPr>
          <a:lstStyle/>
          <a:p>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基于比较的排序算法中，主要进行以下两种基本操作：</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5604" name="Text Box 4"/>
          <p:cNvSpPr txBox="1">
            <a:spLocks noChangeArrowheads="1"/>
          </p:cNvSpPr>
          <p:nvPr/>
        </p:nvSpPr>
        <p:spPr bwMode="auto">
          <a:xfrm>
            <a:off x="1214414" y="2928934"/>
            <a:ext cx="7492995" cy="1423338"/>
          </a:xfrm>
          <a:prstGeom prst="rect">
            <a:avLst/>
          </a:prstGeom>
          <a:noFill/>
          <a:ln w="9525">
            <a:noFill/>
            <a:miter lim="800000"/>
          </a:ln>
        </p:spPr>
        <p:txBody>
          <a:bodyPr wrap="square">
            <a:spAutoFit/>
          </a:bodyPr>
          <a:lstStyle/>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这类排序算法的性能由算法的时间和空间确定的，而时间是由比较和移动的次数之和确定的，两个记录的一次交换一般需要</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次移动</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5605" name="Text Box 5"/>
          <p:cNvSpPr txBox="1">
            <a:spLocks noChangeArrowheads="1"/>
          </p:cNvSpPr>
          <p:nvPr/>
        </p:nvSpPr>
        <p:spPr bwMode="auto">
          <a:xfrm>
            <a:off x="1438309" y="1802841"/>
            <a:ext cx="7272337" cy="1015663"/>
          </a:xfrm>
          <a:prstGeom prst="rect">
            <a:avLst/>
          </a:prstGeom>
          <a:noFill/>
          <a:ln w="9525">
            <a:noFill/>
            <a:miter lim="800000"/>
          </a:ln>
        </p:spPr>
        <p:txBody>
          <a:bodyPr>
            <a:spAutoFit/>
          </a:bodyPr>
          <a:lstStyle/>
          <a:p>
            <a:pPr marL="342900" indent="-342900">
              <a:lnSpc>
                <a:spcPct val="150000"/>
              </a:lnSpc>
              <a:buFontTx/>
              <a:buBlip>
                <a:blip r:embed="rId1"/>
              </a:buBlip>
            </a:pPr>
            <a:r>
              <a:rPr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比较</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：关键字之间的比较</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342900" indent="-342900">
              <a:lnSpc>
                <a:spcPct val="150000"/>
              </a:lnSpc>
              <a:buFontTx/>
              <a:buBlip>
                <a:blip r:embed="rId1"/>
              </a:buBlip>
            </a:pP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移动</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：记录从一个位置移动到另一个位置</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303234" y="1857364"/>
            <a:ext cx="553998" cy="3214710"/>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9.1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排序的基本概念</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3"/>
          <p:cNvGrpSpPr/>
          <p:nvPr/>
        </p:nvGrpSpPr>
        <p:grpSpPr>
          <a:xfrm>
            <a:off x="1357290" y="1032174"/>
            <a:ext cx="3507768" cy="2896892"/>
            <a:chOff x="1428728" y="2246620"/>
            <a:chExt cx="3507768" cy="2896892"/>
          </a:xfrm>
        </p:grpSpPr>
        <p:sp>
          <p:nvSpPr>
            <p:cNvPr id="49" name="椭圆 48"/>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0" name="椭圆 49"/>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1" name="椭圆 50"/>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2" name="椭圆 51"/>
            <p:cNvSpPr/>
            <p:nvPr/>
          </p:nvSpPr>
          <p:spPr>
            <a:xfrm>
              <a:off x="1825290" y="3746818"/>
              <a:ext cx="468000" cy="468000"/>
            </a:xfrm>
            <a:prstGeom prst="ellipse">
              <a:avLst/>
            </a:prstGeom>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3" name="椭圆 52"/>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4" name="椭圆 53"/>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5" name="椭圆 54"/>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6" name="椭圆 55"/>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7" name="椭圆 56"/>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8" name="椭圆 57"/>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72</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60" name="直接连接符 59"/>
            <p:cNvCxnSpPr>
              <a:stCxn id="49" idx="3"/>
              <a:endCxn id="50"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0" idx="3"/>
              <a:endCxn id="52"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0" idx="5"/>
              <a:endCxn id="53"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2" idx="3"/>
              <a:endCxn id="56"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2" idx="5"/>
              <a:endCxn id="57"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53" idx="3"/>
              <a:endCxn id="58"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49" idx="5"/>
              <a:endCxn id="51"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51" idx="3"/>
              <a:endCxn id="54"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51" idx="5"/>
              <a:endCxn id="55"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 name="组合 85"/>
          <p:cNvGrpSpPr/>
          <p:nvPr/>
        </p:nvGrpSpPr>
        <p:grpSpPr>
          <a:xfrm>
            <a:off x="5350512" y="1032174"/>
            <a:ext cx="3507768" cy="2896892"/>
            <a:chOff x="1428728" y="2246620"/>
            <a:chExt cx="3507768" cy="2896892"/>
          </a:xfrm>
        </p:grpSpPr>
        <p:sp>
          <p:nvSpPr>
            <p:cNvPr id="87" name="椭圆 86"/>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8" name="椭圆 87"/>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9" name="椭圆 88"/>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0" name="椭圆 89"/>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1" name="椭圆 90"/>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2" name="椭圆 91"/>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3" name="椭圆 92"/>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4" name="椭圆 93"/>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5" name="椭圆 94"/>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6" name="椭圆 95"/>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72</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97" name="直接连接符 96"/>
            <p:cNvCxnSpPr>
              <a:stCxn id="87" idx="3"/>
              <a:endCxn id="88"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88" idx="3"/>
              <a:endCxn id="90"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88" idx="5"/>
              <a:endCxn id="91"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90" idx="3"/>
              <a:endCxn id="94"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90" idx="5"/>
              <a:endCxn id="95"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91" idx="3"/>
              <a:endCxn id="96"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87" idx="5"/>
              <a:endCxn id="89"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89" idx="3"/>
              <a:endCxn id="92"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89" idx="5"/>
              <a:endCxn id="93"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06" name="右箭头 105"/>
          <p:cNvSpPr/>
          <p:nvPr/>
        </p:nvSpPr>
        <p:spPr>
          <a:xfrm>
            <a:off x="5072066" y="1960868"/>
            <a:ext cx="500066"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5" name="TextBox 44"/>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5"/>
          <p:cNvGrpSpPr/>
          <p:nvPr/>
        </p:nvGrpSpPr>
        <p:grpSpPr>
          <a:xfrm>
            <a:off x="1214414" y="1032174"/>
            <a:ext cx="3507768" cy="2896892"/>
            <a:chOff x="1428728" y="2246620"/>
            <a:chExt cx="3507768" cy="2896892"/>
          </a:xfrm>
        </p:grpSpPr>
        <p:sp>
          <p:nvSpPr>
            <p:cNvPr id="3" name="椭圆 2"/>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 name="椭圆 3"/>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 name="椭圆 4"/>
            <p:cNvSpPr/>
            <p:nvPr/>
          </p:nvSpPr>
          <p:spPr>
            <a:xfrm>
              <a:off x="3968430" y="2928934"/>
              <a:ext cx="468000" cy="468000"/>
            </a:xfrm>
            <a:prstGeom prst="ellipse">
              <a:avLst/>
            </a:prstGeom>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72</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3" name="直接连接符 12"/>
            <p:cNvCxnSpPr>
              <a:stCxn id="3" idx="3"/>
              <a:endCxn id="4"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4" idx="3"/>
              <a:endCxn id="6"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4" idx="5"/>
              <a:endCxn id="7"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3"/>
              <a:endCxn id="10"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 idx="5"/>
              <a:endCxn id="11"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3"/>
              <a:endCxn id="12"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3" idx="5"/>
              <a:endCxn id="5"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 idx="3"/>
              <a:endCxn id="8"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5" idx="5"/>
              <a:endCxn id="9"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2" name="右箭头 21"/>
          <p:cNvSpPr/>
          <p:nvPr/>
        </p:nvSpPr>
        <p:spPr>
          <a:xfrm>
            <a:off x="5000628" y="2214554"/>
            <a:ext cx="500066"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23" name="组合 85"/>
          <p:cNvGrpSpPr/>
          <p:nvPr/>
        </p:nvGrpSpPr>
        <p:grpSpPr>
          <a:xfrm>
            <a:off x="5279074" y="1071546"/>
            <a:ext cx="3507768" cy="2896892"/>
            <a:chOff x="1428728" y="2246620"/>
            <a:chExt cx="3507768" cy="2896892"/>
          </a:xfrm>
        </p:grpSpPr>
        <p:sp>
          <p:nvSpPr>
            <p:cNvPr id="24" name="椭圆 23"/>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5" name="椭圆 24"/>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6" name="椭圆 25"/>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7" name="椭圆 26"/>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8" name="椭圆 27"/>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9" name="椭圆 28"/>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0" name="椭圆 29"/>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1" name="椭圆 30"/>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3" name="椭圆 32"/>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72</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34" name="直接连接符 33"/>
            <p:cNvCxnSpPr>
              <a:stCxn id="24" idx="3"/>
              <a:endCxn id="25"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5" idx="3"/>
              <a:endCxn id="27"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5" idx="5"/>
              <a:endCxn id="28"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7" idx="3"/>
              <a:endCxn id="31"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7" idx="5"/>
              <a:endCxn id="32"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8" idx="3"/>
              <a:endCxn id="33"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4" idx="5"/>
              <a:endCxn id="26"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6" idx="3"/>
              <a:endCxn id="29"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6" idx="5"/>
              <a:endCxn id="30"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右箭头 1"/>
          <p:cNvSpPr/>
          <p:nvPr/>
        </p:nvSpPr>
        <p:spPr>
          <a:xfrm>
            <a:off x="4857752" y="2143116"/>
            <a:ext cx="500066"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3" name="组合 85"/>
          <p:cNvGrpSpPr/>
          <p:nvPr/>
        </p:nvGrpSpPr>
        <p:grpSpPr>
          <a:xfrm>
            <a:off x="1207108" y="1071546"/>
            <a:ext cx="3507768" cy="2896892"/>
            <a:chOff x="1428728" y="2246620"/>
            <a:chExt cx="3507768" cy="2896892"/>
          </a:xfrm>
        </p:grpSpPr>
        <p:sp>
          <p:nvSpPr>
            <p:cNvPr id="4" name="椭圆 3"/>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 name="椭圆 4"/>
            <p:cNvSpPr/>
            <p:nvPr/>
          </p:nvSpPr>
          <p:spPr>
            <a:xfrm>
              <a:off x="2468232" y="2928934"/>
              <a:ext cx="468000" cy="468000"/>
            </a:xfrm>
            <a:prstGeom prst="ellipse">
              <a:avLst/>
            </a:prstGeom>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72</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4" name="直接连接符 13"/>
            <p:cNvCxnSpPr>
              <a:stCxn id="4" idx="3"/>
              <a:endCxn id="5"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3"/>
              <a:endCxn id="7"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 idx="5"/>
              <a:endCxn id="8"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3"/>
              <a:endCxn id="11"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5"/>
              <a:endCxn id="12"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3"/>
              <a:endCxn id="13"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4" idx="5"/>
              <a:endCxn id="6"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3"/>
              <a:endCxn id="9"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 idx="5"/>
              <a:endCxn id="10"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3" name="组合 85"/>
          <p:cNvGrpSpPr/>
          <p:nvPr/>
        </p:nvGrpSpPr>
        <p:grpSpPr>
          <a:xfrm>
            <a:off x="5136198" y="1071546"/>
            <a:ext cx="3507768" cy="2896892"/>
            <a:chOff x="1428728" y="2246620"/>
            <a:chExt cx="3507768" cy="2896892"/>
          </a:xfrm>
        </p:grpSpPr>
        <p:sp>
          <p:nvSpPr>
            <p:cNvPr id="24" name="椭圆 23"/>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5" name="椭圆 24"/>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6" name="椭圆 25"/>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7" name="椭圆 26"/>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8" name="椭圆 27"/>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9" name="椭圆 28"/>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0" name="椭圆 29"/>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1" name="椭圆 30"/>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3" name="椭圆 32"/>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72</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34" name="直接连接符 33"/>
            <p:cNvCxnSpPr>
              <a:stCxn id="24" idx="3"/>
              <a:endCxn id="25"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5" idx="3"/>
              <a:endCxn id="27"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5" idx="5"/>
              <a:endCxn id="28"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7" idx="3"/>
              <a:endCxn id="31"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7" idx="5"/>
              <a:endCxn id="32"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8" idx="3"/>
              <a:endCxn id="33"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4" idx="5"/>
              <a:endCxn id="26"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6" idx="3"/>
              <a:endCxn id="29"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6" idx="5"/>
              <a:endCxn id="30"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5"/>
          <p:cNvGrpSpPr/>
          <p:nvPr/>
        </p:nvGrpSpPr>
        <p:grpSpPr>
          <a:xfrm>
            <a:off x="1214414" y="1357298"/>
            <a:ext cx="3507768" cy="2896892"/>
            <a:chOff x="1428728" y="2246620"/>
            <a:chExt cx="3507768" cy="2896892"/>
          </a:xfrm>
        </p:grpSpPr>
        <p:sp>
          <p:nvSpPr>
            <p:cNvPr id="3" name="椭圆 2"/>
            <p:cNvSpPr/>
            <p:nvPr/>
          </p:nvSpPr>
          <p:spPr>
            <a:xfrm>
              <a:off x="3182612" y="2246620"/>
              <a:ext cx="468000" cy="468000"/>
            </a:xfrm>
            <a:prstGeom prst="ellipse">
              <a:avLst/>
            </a:prstGeom>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 name="椭圆 3"/>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 name="椭圆 4"/>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72</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3" name="直接连接符 12"/>
            <p:cNvCxnSpPr>
              <a:stCxn id="3" idx="3"/>
              <a:endCxn id="4"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4" idx="3"/>
              <a:endCxn id="6"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4" idx="5"/>
              <a:endCxn id="7"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3"/>
              <a:endCxn id="10"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 idx="5"/>
              <a:endCxn id="11"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3"/>
              <a:endCxn id="12"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3" idx="5"/>
              <a:endCxn id="5"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 idx="3"/>
              <a:endCxn id="8"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5" idx="5"/>
              <a:endCxn id="9"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2" name="右箭头 21"/>
          <p:cNvSpPr/>
          <p:nvPr/>
        </p:nvSpPr>
        <p:spPr>
          <a:xfrm>
            <a:off x="4857752" y="2285992"/>
            <a:ext cx="500066"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23" name="组合 85"/>
          <p:cNvGrpSpPr/>
          <p:nvPr/>
        </p:nvGrpSpPr>
        <p:grpSpPr>
          <a:xfrm>
            <a:off x="5143504" y="1357298"/>
            <a:ext cx="3507768" cy="2896892"/>
            <a:chOff x="1428728" y="2246620"/>
            <a:chExt cx="3507768" cy="2896892"/>
          </a:xfrm>
        </p:grpSpPr>
        <p:sp>
          <p:nvSpPr>
            <p:cNvPr id="24" name="椭圆 23"/>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5" name="椭圆 24"/>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6" name="椭圆 25"/>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7" name="椭圆 26"/>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8" name="椭圆 27"/>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9" name="椭圆 28"/>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0" name="椭圆 29"/>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1" name="椭圆 30"/>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3" name="椭圆 32"/>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72</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34" name="直接连接符 33"/>
            <p:cNvCxnSpPr>
              <a:stCxn id="24" idx="3"/>
              <a:endCxn id="25"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5" idx="3"/>
              <a:endCxn id="27"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5" idx="5"/>
              <a:endCxn id="28"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7" idx="3"/>
              <a:endCxn id="31"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7" idx="5"/>
              <a:endCxn id="32"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8" idx="3"/>
              <a:endCxn id="33"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4" idx="5"/>
              <a:endCxn id="26"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6" idx="3"/>
              <a:endCxn id="29"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6" idx="5"/>
              <a:endCxn id="30"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4572000" y="5000636"/>
            <a:ext cx="4357718" cy="707886"/>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初始堆：</a:t>
            </a:r>
            <a:endPar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96,92,77,87,88,61,68,75,80,72</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4" name="下箭头 43"/>
          <p:cNvSpPr/>
          <p:nvPr/>
        </p:nvSpPr>
        <p:spPr>
          <a:xfrm>
            <a:off x="7072330" y="4286256"/>
            <a:ext cx="214314"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5" name="TextBox 44"/>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3" grpId="0"/>
      <p:bldP spid="4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500042"/>
            <a:ext cx="2357454" cy="400110"/>
          </a:xfrm>
          <a:prstGeom prst="rect">
            <a:avLst/>
          </a:prstGeom>
          <a:noFill/>
        </p:spPr>
        <p:txBody>
          <a:bodyPr wrap="square" rtlCol="0">
            <a:spAutoFit/>
          </a:bodyPr>
          <a:lstStyle/>
          <a:p>
            <a:r>
              <a:rPr lang="zh-CN" altLang="en-US" sz="2000" dirty="0" smtClean="0">
                <a:solidFill>
                  <a:srgbClr val="0000CC"/>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）排序过程</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 name="组合 85"/>
          <p:cNvGrpSpPr/>
          <p:nvPr/>
        </p:nvGrpSpPr>
        <p:grpSpPr>
          <a:xfrm>
            <a:off x="1571604" y="1285860"/>
            <a:ext cx="3507768" cy="2896892"/>
            <a:chOff x="1428728" y="2246620"/>
            <a:chExt cx="3507768" cy="2896892"/>
          </a:xfrm>
        </p:grpSpPr>
        <p:sp>
          <p:nvSpPr>
            <p:cNvPr id="4" name="椭圆 3"/>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 name="椭圆 4"/>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72</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4" name="直接连接符 13"/>
            <p:cNvCxnSpPr>
              <a:stCxn id="4" idx="3"/>
              <a:endCxn id="5"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3"/>
              <a:endCxn id="7"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 idx="5"/>
              <a:endCxn id="8"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3"/>
              <a:endCxn id="11"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5"/>
              <a:endCxn id="12"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3"/>
              <a:endCxn id="13"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4" idx="5"/>
              <a:endCxn id="6"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3"/>
              <a:endCxn id="9"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 idx="5"/>
              <a:endCxn id="10"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1857356" y="4929198"/>
            <a:ext cx="4357718" cy="707886"/>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趟排序结果（</a:t>
            </a:r>
            <a:r>
              <a:rPr lang="en-US" altLang="zh-CN" sz="2000" i="1"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=10</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）初始堆：</a:t>
            </a:r>
            <a:endPar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72,92,77,87,88,61,68,75,80,96</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6" name="组合 25"/>
          <p:cNvGrpSpPr/>
          <p:nvPr/>
        </p:nvGrpSpPr>
        <p:grpSpPr>
          <a:xfrm>
            <a:off x="3357154" y="1815737"/>
            <a:ext cx="589317" cy="2037806"/>
            <a:chOff x="3357154" y="1815737"/>
            <a:chExt cx="589317" cy="2037806"/>
          </a:xfrm>
        </p:grpSpPr>
        <p:sp>
          <p:nvSpPr>
            <p:cNvPr id="24" name="任意多边形 23"/>
            <p:cNvSpPr/>
            <p:nvPr/>
          </p:nvSpPr>
          <p:spPr>
            <a:xfrm>
              <a:off x="3357154" y="1815737"/>
              <a:ext cx="378823" cy="2037806"/>
            </a:xfrm>
            <a:custGeom>
              <a:avLst/>
              <a:gdLst>
                <a:gd name="connsiteX0" fmla="*/ 261257 w 378823"/>
                <a:gd name="connsiteY0" fmla="*/ 0 h 2037806"/>
                <a:gd name="connsiteX1" fmla="*/ 313509 w 378823"/>
                <a:gd name="connsiteY1" fmla="*/ 862149 h 2037806"/>
                <a:gd name="connsiteX2" fmla="*/ 326572 w 378823"/>
                <a:gd name="connsiteY2" fmla="*/ 1619794 h 2037806"/>
                <a:gd name="connsiteX3" fmla="*/ 0 w 378823"/>
                <a:gd name="connsiteY3" fmla="*/ 2037806 h 2037806"/>
              </a:gdLst>
              <a:ahLst/>
              <a:cxnLst>
                <a:cxn ang="0">
                  <a:pos x="connsiteX0" y="connsiteY0"/>
                </a:cxn>
                <a:cxn ang="0">
                  <a:pos x="connsiteX1" y="connsiteY1"/>
                </a:cxn>
                <a:cxn ang="0">
                  <a:pos x="connsiteX2" y="connsiteY2"/>
                </a:cxn>
                <a:cxn ang="0">
                  <a:pos x="connsiteX3" y="connsiteY3"/>
                </a:cxn>
              </a:cxnLst>
              <a:rect l="l" t="t" r="r" b="b"/>
              <a:pathLst>
                <a:path w="378823" h="2037806">
                  <a:moveTo>
                    <a:pt x="261257" y="0"/>
                  </a:moveTo>
                  <a:cubicBezTo>
                    <a:pt x="281940" y="296091"/>
                    <a:pt x="302623" y="592183"/>
                    <a:pt x="313509" y="862149"/>
                  </a:cubicBezTo>
                  <a:cubicBezTo>
                    <a:pt x="324395" y="1132115"/>
                    <a:pt x="378823" y="1423851"/>
                    <a:pt x="326572" y="1619794"/>
                  </a:cubicBezTo>
                  <a:cubicBezTo>
                    <a:pt x="274321" y="1815737"/>
                    <a:pt x="0" y="2037806"/>
                    <a:pt x="0" y="2037806"/>
                  </a:cubicBezTo>
                </a:path>
              </a:pathLst>
            </a:cu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rot="21411833">
              <a:off x="3589281" y="2009527"/>
              <a:ext cx="357190" cy="646331"/>
            </a:xfrm>
            <a:prstGeom prst="rect">
              <a:avLst/>
            </a:prstGeom>
            <a:noFill/>
          </p:spPr>
          <p:txBody>
            <a:bodyPr wrap="square" rtlCol="0">
              <a:spAutoFit/>
            </a:bodyPr>
            <a:lstStyle/>
            <a:p>
              <a:r>
                <a:rPr lang="zh-CN" altLang="en-US" sz="1800" smtClean="0">
                  <a:solidFill>
                    <a:srgbClr val="FF00FF"/>
                  </a:solidFill>
                  <a:latin typeface="仿宋" panose="02010609060101010101" pitchFamily="49" charset="-122"/>
                  <a:ea typeface="仿宋" panose="02010609060101010101" pitchFamily="49" charset="-122"/>
                </a:rPr>
                <a:t>交换</a:t>
              </a:r>
              <a:endParaRPr lang="zh-CN" altLang="en-US" sz="1800">
                <a:solidFill>
                  <a:srgbClr val="FF00FF"/>
                </a:solidFill>
                <a:latin typeface="仿宋" panose="02010609060101010101" pitchFamily="49" charset="-122"/>
                <a:ea typeface="仿宋" panose="02010609060101010101" pitchFamily="49" charset="-122"/>
              </a:endParaRPr>
            </a:p>
          </p:txBody>
        </p:sp>
      </p:grpSp>
      <p:sp>
        <p:nvSpPr>
          <p:cNvPr id="27" name="椭圆 26"/>
          <p:cNvSpPr/>
          <p:nvPr/>
        </p:nvSpPr>
        <p:spPr>
          <a:xfrm>
            <a:off x="3318365" y="1272797"/>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8" name="椭圆 27"/>
          <p:cNvSpPr/>
          <p:nvPr/>
        </p:nvSpPr>
        <p:spPr>
          <a:xfrm>
            <a:off x="2857488" y="3714752"/>
            <a:ext cx="468000" cy="468000"/>
          </a:xfrm>
          <a:prstGeom prst="ellipse">
            <a:avLst/>
          </a:prstGeom>
        </p:spPr>
        <p:style>
          <a:lnRef idx="1">
            <a:schemeClr val="accent3"/>
          </a:lnRef>
          <a:fillRef idx="3">
            <a:schemeClr val="accent3"/>
          </a:fillRef>
          <a:effectRef idx="2">
            <a:schemeClr val="accent3"/>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9" name="下箭头 28"/>
          <p:cNvSpPr/>
          <p:nvPr/>
        </p:nvSpPr>
        <p:spPr>
          <a:xfrm>
            <a:off x="3500430" y="4286256"/>
            <a:ext cx="285752"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30" name="TextBox 29"/>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animBg="1"/>
      <p:bldP spid="28" grpId="0" animBg="1"/>
      <p:bldP spid="2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85"/>
          <p:cNvGrpSpPr/>
          <p:nvPr/>
        </p:nvGrpSpPr>
        <p:grpSpPr>
          <a:xfrm>
            <a:off x="1142976" y="1214422"/>
            <a:ext cx="3507768" cy="2896892"/>
            <a:chOff x="1428728" y="2246620"/>
            <a:chExt cx="3507768" cy="2896892"/>
          </a:xfrm>
        </p:grpSpPr>
        <p:sp>
          <p:nvSpPr>
            <p:cNvPr id="4" name="椭圆 3"/>
            <p:cNvSpPr/>
            <p:nvPr/>
          </p:nvSpPr>
          <p:spPr>
            <a:xfrm>
              <a:off x="3182612" y="2246620"/>
              <a:ext cx="468000" cy="468000"/>
            </a:xfrm>
            <a:prstGeom prst="ellipse">
              <a:avLst/>
            </a:prstGeom>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 name="椭圆 4"/>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80</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4" name="直接连接符 13"/>
            <p:cNvCxnSpPr>
              <a:stCxn id="4" idx="3"/>
              <a:endCxn id="5"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3"/>
              <a:endCxn id="7"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 idx="5"/>
              <a:endCxn id="8"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3"/>
              <a:endCxn id="11"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5"/>
              <a:endCxn id="12"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4" idx="5"/>
              <a:endCxn id="6"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3"/>
              <a:endCxn id="9"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 idx="5"/>
              <a:endCxn id="10"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4714876" y="4929198"/>
            <a:ext cx="4357718" cy="707886"/>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趟排序结果（</a:t>
            </a:r>
            <a:r>
              <a:rPr lang="en-US" altLang="zh-CN" sz="2000" i="1"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=9</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）初始堆：</a:t>
            </a:r>
            <a:endPar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80,88,77,87,72,61,68,75,92,96</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6" name="组合 25"/>
          <p:cNvGrpSpPr/>
          <p:nvPr/>
        </p:nvGrpSpPr>
        <p:grpSpPr>
          <a:xfrm>
            <a:off x="6566141" y="1759800"/>
            <a:ext cx="1037948" cy="2143140"/>
            <a:chOff x="2999964" y="1744299"/>
            <a:chExt cx="1037948" cy="2143140"/>
          </a:xfrm>
        </p:grpSpPr>
        <p:sp>
          <p:nvSpPr>
            <p:cNvPr id="24" name="任意多边形 23"/>
            <p:cNvSpPr/>
            <p:nvPr/>
          </p:nvSpPr>
          <p:spPr>
            <a:xfrm>
              <a:off x="2999964" y="1744299"/>
              <a:ext cx="878889" cy="2143140"/>
            </a:xfrm>
            <a:custGeom>
              <a:avLst/>
              <a:gdLst>
                <a:gd name="connsiteX0" fmla="*/ 261257 w 378823"/>
                <a:gd name="connsiteY0" fmla="*/ 0 h 2037806"/>
                <a:gd name="connsiteX1" fmla="*/ 313509 w 378823"/>
                <a:gd name="connsiteY1" fmla="*/ 862149 h 2037806"/>
                <a:gd name="connsiteX2" fmla="*/ 326572 w 378823"/>
                <a:gd name="connsiteY2" fmla="*/ 1619794 h 2037806"/>
                <a:gd name="connsiteX3" fmla="*/ 0 w 378823"/>
                <a:gd name="connsiteY3" fmla="*/ 2037806 h 2037806"/>
              </a:gdLst>
              <a:ahLst/>
              <a:cxnLst>
                <a:cxn ang="0">
                  <a:pos x="connsiteX0" y="connsiteY0"/>
                </a:cxn>
                <a:cxn ang="0">
                  <a:pos x="connsiteX1" y="connsiteY1"/>
                </a:cxn>
                <a:cxn ang="0">
                  <a:pos x="connsiteX2" y="connsiteY2"/>
                </a:cxn>
                <a:cxn ang="0">
                  <a:pos x="connsiteX3" y="connsiteY3"/>
                </a:cxn>
              </a:cxnLst>
              <a:rect l="l" t="t" r="r" b="b"/>
              <a:pathLst>
                <a:path w="378823" h="2037806">
                  <a:moveTo>
                    <a:pt x="261257" y="0"/>
                  </a:moveTo>
                  <a:cubicBezTo>
                    <a:pt x="281940" y="296091"/>
                    <a:pt x="302623" y="592183"/>
                    <a:pt x="313509" y="862149"/>
                  </a:cubicBezTo>
                  <a:cubicBezTo>
                    <a:pt x="324395" y="1132115"/>
                    <a:pt x="378823" y="1423851"/>
                    <a:pt x="326572" y="1619794"/>
                  </a:cubicBezTo>
                  <a:cubicBezTo>
                    <a:pt x="274321" y="1815737"/>
                    <a:pt x="0" y="2037806"/>
                    <a:pt x="0" y="2037806"/>
                  </a:cubicBezTo>
                </a:path>
              </a:pathLst>
            </a:cu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rot="21411833">
              <a:off x="3680722" y="2009527"/>
              <a:ext cx="357190" cy="646331"/>
            </a:xfrm>
            <a:prstGeom prst="rect">
              <a:avLst/>
            </a:prstGeom>
            <a:noFill/>
          </p:spPr>
          <p:txBody>
            <a:bodyPr wrap="square" rtlCol="0">
              <a:spAutoFit/>
            </a:bodyPr>
            <a:lstStyle/>
            <a:p>
              <a:r>
                <a:rPr lang="zh-CN" altLang="en-US" sz="1800" smtClean="0">
                  <a:solidFill>
                    <a:srgbClr val="FF00FF"/>
                  </a:solidFill>
                  <a:latin typeface="仿宋" panose="02010609060101010101" pitchFamily="49" charset="-122"/>
                  <a:ea typeface="仿宋" panose="02010609060101010101" pitchFamily="49" charset="-122"/>
                </a:rPr>
                <a:t>交换</a:t>
              </a:r>
              <a:endParaRPr lang="zh-CN" altLang="en-US" sz="1800">
                <a:solidFill>
                  <a:srgbClr val="FF00FF"/>
                </a:solidFill>
                <a:latin typeface="仿宋" panose="02010609060101010101" pitchFamily="49" charset="-122"/>
                <a:ea typeface="仿宋" panose="02010609060101010101" pitchFamily="49" charset="-122"/>
              </a:endParaRPr>
            </a:p>
          </p:txBody>
        </p:sp>
      </p:grpSp>
      <p:sp>
        <p:nvSpPr>
          <p:cNvPr id="29" name="下箭头 28"/>
          <p:cNvSpPr/>
          <p:nvPr/>
        </p:nvSpPr>
        <p:spPr>
          <a:xfrm>
            <a:off x="6357950" y="4286256"/>
            <a:ext cx="285752"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30" name="组合 85"/>
          <p:cNvGrpSpPr/>
          <p:nvPr/>
        </p:nvGrpSpPr>
        <p:grpSpPr>
          <a:xfrm>
            <a:off x="5207636" y="1214422"/>
            <a:ext cx="3507768" cy="2896892"/>
            <a:chOff x="1428728" y="2246620"/>
            <a:chExt cx="3507768" cy="2896892"/>
          </a:xfrm>
        </p:grpSpPr>
        <p:sp>
          <p:nvSpPr>
            <p:cNvPr id="31" name="椭圆 30"/>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3" name="椭圆 32"/>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4" name="椭圆 33"/>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5" name="椭圆 34"/>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6" name="椭圆 35"/>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7" name="椭圆 36"/>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8" name="椭圆 37"/>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75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9" name="椭圆 38"/>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80</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40" name="直接连接符 39"/>
            <p:cNvCxnSpPr>
              <a:stCxn id="31" idx="3"/>
              <a:endCxn id="32"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2" idx="3"/>
              <a:endCxn id="34"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2" idx="5"/>
              <a:endCxn id="35"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4" idx="3"/>
              <a:endCxn id="38"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4" idx="5"/>
              <a:endCxn id="39"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1" idx="5"/>
              <a:endCxn id="33"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3" idx="3"/>
              <a:endCxn id="36"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3" idx="5"/>
              <a:endCxn id="37"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8" name="右箭头 47"/>
          <p:cNvSpPr/>
          <p:nvPr/>
        </p:nvSpPr>
        <p:spPr>
          <a:xfrm>
            <a:off x="4857752" y="2285992"/>
            <a:ext cx="500066"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1" name="TextBox 50"/>
          <p:cNvSpPr txBox="1"/>
          <p:nvPr/>
        </p:nvSpPr>
        <p:spPr>
          <a:xfrm>
            <a:off x="4786314" y="1845222"/>
            <a:ext cx="785818" cy="369332"/>
          </a:xfrm>
          <a:prstGeom prst="rect">
            <a:avLst/>
          </a:prstGeom>
          <a:noFill/>
        </p:spPr>
        <p:txBody>
          <a:bodyPr wrap="square" rtlCol="0">
            <a:spAutoFit/>
          </a:bodyPr>
          <a:lstStyle/>
          <a:p>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筛选</a:t>
            </a:r>
            <a:endParaRPr lang="zh-CN" altLang="en-US" sz="1800"/>
          </a:p>
        </p:txBody>
      </p:sp>
      <p:sp>
        <p:nvSpPr>
          <p:cNvPr id="52" name="椭圆 51"/>
          <p:cNvSpPr/>
          <p:nvPr/>
        </p:nvSpPr>
        <p:spPr>
          <a:xfrm>
            <a:off x="5968511" y="3649254"/>
            <a:ext cx="468000" cy="468000"/>
          </a:xfrm>
          <a:prstGeom prst="ellipse">
            <a:avLst/>
          </a:prstGeom>
        </p:spPr>
        <p:style>
          <a:lnRef idx="1">
            <a:schemeClr val="accent3"/>
          </a:lnRef>
          <a:fillRef idx="3">
            <a:schemeClr val="accent3"/>
          </a:fillRef>
          <a:effectRef idx="2">
            <a:schemeClr val="accent3"/>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92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3" name="椭圆 52"/>
          <p:cNvSpPr/>
          <p:nvPr/>
        </p:nvSpPr>
        <p:spPr>
          <a:xfrm>
            <a:off x="6961703" y="1201359"/>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80</a:t>
            </a:r>
            <a:endParaRPr lang="zh-CN" altLang="en-US" sz="2000">
              <a:solidFill>
                <a:srgbClr val="0000FF"/>
              </a:solidFill>
              <a:latin typeface="Consolas" panose="020B0609020204030204" pitchFamily="49" charset="0"/>
              <a:cs typeface="Consolas" panose="020B0609020204030204" pitchFamily="49" charset="0"/>
            </a:endParaRPr>
          </a:p>
        </p:txBody>
      </p:sp>
      <p:grpSp>
        <p:nvGrpSpPr>
          <p:cNvPr id="59" name="组合 58"/>
          <p:cNvGrpSpPr/>
          <p:nvPr/>
        </p:nvGrpSpPr>
        <p:grpSpPr>
          <a:xfrm>
            <a:off x="2143108" y="4929198"/>
            <a:ext cx="6286544" cy="1471680"/>
            <a:chOff x="2143108" y="4929198"/>
            <a:chExt cx="6286544" cy="1471680"/>
          </a:xfrm>
        </p:grpSpPr>
        <p:sp>
          <p:nvSpPr>
            <p:cNvPr id="54" name="TextBox 53"/>
            <p:cNvSpPr txBox="1"/>
            <p:nvPr/>
          </p:nvSpPr>
          <p:spPr>
            <a:xfrm>
              <a:off x="2143108" y="6000768"/>
              <a:ext cx="6286544" cy="400110"/>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最终结果：</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61,68,72,75,77,80,87,88,92,90</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55" name="左弧形箭头 54"/>
            <p:cNvSpPr/>
            <p:nvPr/>
          </p:nvSpPr>
          <p:spPr>
            <a:xfrm>
              <a:off x="3643306" y="4929198"/>
              <a:ext cx="357190" cy="928694"/>
            </a:xfrm>
            <a:prstGeom prst="curv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58" name="TextBox 57"/>
            <p:cNvSpPr txBox="1"/>
            <p:nvPr/>
          </p:nvSpPr>
          <p:spPr>
            <a:xfrm>
              <a:off x="3000364" y="5068685"/>
              <a:ext cx="714380" cy="646331"/>
            </a:xfrm>
            <a:prstGeom prst="rect">
              <a:avLst/>
            </a:prstGeom>
            <a:noFill/>
          </p:spPr>
          <p:txBody>
            <a:bodyPr wrap="square" rtlCol="0">
              <a:spAutoFit/>
            </a:bodyPr>
            <a:lstStyle/>
            <a:p>
              <a:r>
                <a:rPr lang="zh-CN" altLang="en-US" sz="1800" dirty="0" smtClean="0">
                  <a:solidFill>
                    <a:schemeClr val="tx1"/>
                  </a:solidFill>
                  <a:latin typeface="仿宋" panose="02010609060101010101" pitchFamily="49" charset="-122"/>
                  <a:ea typeface="仿宋" panose="02010609060101010101" pitchFamily="49" charset="-122"/>
                </a:rPr>
                <a:t>以此类推</a:t>
              </a:r>
              <a:endParaRPr lang="zh-CN" altLang="en-US" sz="1800" dirty="0">
                <a:solidFill>
                  <a:schemeClr val="tx1"/>
                </a:solidFill>
                <a:latin typeface="仿宋" panose="02010609060101010101" pitchFamily="49" charset="-122"/>
                <a:ea typeface="仿宋" panose="02010609060101010101" pitchFamily="49" charset="-122"/>
              </a:endParaRPr>
            </a:p>
          </p:txBody>
        </p:sp>
      </p:grpSp>
      <p:sp>
        <p:nvSpPr>
          <p:cNvPr id="60" name="TextBox 59"/>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2" name="文本框 1"/>
          <p:cNvSpPr txBox="1"/>
          <p:nvPr/>
        </p:nvSpPr>
        <p:spPr>
          <a:xfrm>
            <a:off x="2771775" y="188595"/>
            <a:ext cx="4015740" cy="460375"/>
          </a:xfrm>
          <a:prstGeom prst="rect">
            <a:avLst/>
          </a:prstGeom>
          <a:noFill/>
        </p:spPr>
        <p:txBody>
          <a:bodyPr wrap="square" rtlCol="0" anchor="t">
            <a:spAutoFit/>
          </a:bodyPr>
          <a:p>
            <a:r>
              <a:rPr lang="en-US" altLang="zh-CN">
                <a:solidFill>
                  <a:srgbClr val="FF0000"/>
                </a:solidFill>
                <a:sym typeface="+mn-ea"/>
              </a:rPr>
              <a:t>18,67,48,15,89,3,60,95</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9" grpId="0" animBg="1"/>
      <p:bldP spid="48" grpId="0" animBg="1"/>
      <p:bldP spid="51" grpId="0"/>
      <p:bldP spid="52" grpId="0" animBg="1"/>
      <p:bldP spid="5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1214414" y="285728"/>
            <a:ext cx="3281668" cy="400110"/>
          </a:xfrm>
          <a:prstGeom prst="rect">
            <a:avLst/>
          </a:prstGeom>
          <a:noFill/>
          <a:ln w="9525">
            <a:noFill/>
            <a:miter lim="800000"/>
          </a:ln>
        </p:spPr>
        <p:txBody>
          <a:bodyPr wrap="none">
            <a:spAutoFit/>
          </a:bodyPr>
          <a:lstStyle/>
          <a:p>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堆排序的时间复杂度分析</a:t>
            </a:r>
            <a:r>
              <a:rPr kumimoji="1" lang="zh-CN" altLang="en-US" sz="2000" dirty="0">
                <a:solidFill>
                  <a:srgbClr val="1000E4"/>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rgbClr val="1000E4"/>
              </a:solidFill>
              <a:latin typeface="Consolas" panose="020B0609020204030204" pitchFamily="49" charset="0"/>
              <a:ea typeface="楷体" panose="02010609060101010101" pitchFamily="49" charset="-122"/>
              <a:cs typeface="Consolas" panose="020B0609020204030204" pitchFamily="49" charset="0"/>
            </a:endParaRPr>
          </a:p>
        </p:txBody>
      </p:sp>
      <p:sp>
        <p:nvSpPr>
          <p:cNvPr id="216067" name="Text Box 3"/>
          <p:cNvSpPr txBox="1">
            <a:spLocks noChangeArrowheads="1"/>
          </p:cNvSpPr>
          <p:nvPr/>
        </p:nvSpPr>
        <p:spPr bwMode="auto">
          <a:xfrm>
            <a:off x="1276382" y="949325"/>
            <a:ext cx="6796080" cy="830997"/>
          </a:xfrm>
          <a:prstGeom prst="rect">
            <a:avLst/>
          </a:prstGeom>
          <a:noFill/>
          <a:ln w="9525">
            <a:noFill/>
            <a:miter lim="800000"/>
          </a:ln>
        </p:spPr>
        <p:txBody>
          <a:bodyPr wrap="square">
            <a:spAutoFit/>
          </a:bodyPr>
          <a:lstStyle/>
          <a:p>
            <a:pPr marL="457200" indent="-457200">
              <a:lnSpc>
                <a:spcPct val="120000"/>
              </a:lnSpc>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对高度为</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的</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堆，“筛选”所需进行的</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关键字比较</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的次数至多为</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dirty="0">
                <a:solidFill>
                  <a:schemeClr val="tx1"/>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16068" name="Text Box 4"/>
          <p:cNvSpPr txBox="1">
            <a:spLocks noChangeArrowheads="1"/>
          </p:cNvSpPr>
          <p:nvPr/>
        </p:nvSpPr>
        <p:spPr bwMode="auto">
          <a:xfrm>
            <a:off x="1276382" y="3213100"/>
            <a:ext cx="7367584" cy="861774"/>
          </a:xfrm>
          <a:prstGeom prst="rect">
            <a:avLst/>
          </a:prstGeom>
          <a:noFill/>
          <a:ln w="9525">
            <a:noFill/>
            <a:miter lim="800000"/>
          </a:ln>
        </p:spPr>
        <p:txBody>
          <a:bodyPr wrap="square">
            <a:spAutoFit/>
          </a:bodyPr>
          <a:lstStyle/>
          <a:p>
            <a:pPr marL="457200" indent="-457200">
              <a:lnSpc>
                <a:spcPct val="125000"/>
              </a:lnSpc>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调整“堆顶”</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smtClean="0">
                <a:solidFill>
                  <a:schemeClr val="tx1"/>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次，总共进行的</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关键字</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比较的次数不超过</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25000"/>
              </a:lnSpc>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log</a:t>
            </a:r>
            <a:r>
              <a:rPr kumimoji="1" lang="en-US" altLang="zh-CN" sz="2000"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chemeClr val="tx1"/>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log</a:t>
            </a:r>
            <a:r>
              <a:rPr kumimoji="1" lang="en-US" altLang="zh-CN" sz="2000"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chemeClr val="tx1"/>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log</a:t>
            </a:r>
            <a:r>
              <a:rPr kumimoji="1" lang="en-US" altLang="zh-CN" sz="2000"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)&lt;2</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log</a:t>
            </a:r>
            <a:r>
              <a:rPr kumimoji="1" lang="en-US" altLang="zh-CN" sz="2000"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16069" name="Text Box 5"/>
          <p:cNvSpPr txBox="1">
            <a:spLocks noChangeArrowheads="1"/>
          </p:cNvSpPr>
          <p:nvPr/>
        </p:nvSpPr>
        <p:spPr bwMode="auto">
          <a:xfrm>
            <a:off x="1357290" y="4500570"/>
            <a:ext cx="5067413" cy="400110"/>
          </a:xfrm>
          <a:prstGeom prst="rect">
            <a:avLst/>
          </a:prstGeom>
          <a:noFill/>
          <a:ln w="9525">
            <a:noFill/>
            <a:miter lim="800000"/>
          </a:ln>
        </p:spPr>
        <p:txBody>
          <a:bodyPr wrap="none">
            <a:spAutoFit/>
          </a:bodyPr>
          <a:lstStyle/>
          <a:p>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因此，堆排序的时间复杂度为</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O(</a:t>
            </a:r>
            <a:r>
              <a:rPr kumimoji="1" lang="en-US" altLang="zh-CN" sz="2000" i="1"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log</a:t>
            </a:r>
            <a:r>
              <a:rPr kumimoji="1" lang="en-US" altLang="zh-CN" sz="2000" baseline="-25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i="1"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16070" name="Rectangle 6"/>
          <p:cNvSpPr>
            <a:spLocks noChangeArrowheads="1"/>
          </p:cNvSpPr>
          <p:nvPr/>
        </p:nvSpPr>
        <p:spPr bwMode="auto">
          <a:xfrm>
            <a:off x="1276382" y="1989138"/>
            <a:ext cx="7075488" cy="1143000"/>
          </a:xfrm>
          <a:prstGeom prst="rect">
            <a:avLst/>
          </a:prstGeom>
          <a:noFill/>
          <a:ln w="9525">
            <a:noFill/>
            <a:miter lim="800000"/>
          </a:ln>
        </p:spPr>
        <p:txBody>
          <a:bodyPr anchor="ctr"/>
          <a:lstStyle/>
          <a:p>
            <a:pPr marL="457200" indent="-457200">
              <a:lnSpc>
                <a:spcPct val="120000"/>
              </a:lnSpc>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对</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个</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关键字，</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建成高度</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i="1"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+1)</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的堆</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所</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需进行的关键字比较的次数不超过</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4</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n</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TextBox 7"/>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067"/>
                                        </p:tgtEl>
                                        <p:attrNameLst>
                                          <p:attrName>style.visibility</p:attrName>
                                        </p:attrNameLst>
                                      </p:cBhvr>
                                      <p:to>
                                        <p:strVal val="visible"/>
                                      </p:to>
                                    </p:set>
                                    <p:animEffect transition="in" filter="wipe(left)">
                                      <p:cBhvr>
                                        <p:cTn id="7" dur="500"/>
                                        <p:tgtEl>
                                          <p:spTgt spid="2160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6070"/>
                                        </p:tgtEl>
                                        <p:attrNameLst>
                                          <p:attrName>style.visibility</p:attrName>
                                        </p:attrNameLst>
                                      </p:cBhvr>
                                      <p:to>
                                        <p:strVal val="visible"/>
                                      </p:to>
                                    </p:set>
                                    <p:animEffect transition="in" filter="wipe(left)">
                                      <p:cBhvr>
                                        <p:cTn id="12" dur="500"/>
                                        <p:tgtEl>
                                          <p:spTgt spid="2160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6068"/>
                                        </p:tgtEl>
                                        <p:attrNameLst>
                                          <p:attrName>style.visibility</p:attrName>
                                        </p:attrNameLst>
                                      </p:cBhvr>
                                      <p:to>
                                        <p:strVal val="visible"/>
                                      </p:to>
                                    </p:set>
                                    <p:animEffect transition="in" filter="wipe(left)">
                                      <p:cBhvr>
                                        <p:cTn id="17" dur="500"/>
                                        <p:tgtEl>
                                          <p:spTgt spid="2160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6069"/>
                                        </p:tgtEl>
                                        <p:attrNameLst>
                                          <p:attrName>style.visibility</p:attrName>
                                        </p:attrNameLst>
                                      </p:cBhvr>
                                      <p:to>
                                        <p:strVal val="visible"/>
                                      </p:to>
                                    </p:set>
                                    <p:animEffect transition="in" filter="wipe(down)">
                                      <p:cBhvr>
                                        <p:cTn id="22" dur="500"/>
                                        <p:tgtEl>
                                          <p:spTgt spid="216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autoUpdateAnimBg="0"/>
      <p:bldP spid="216068" grpId="0" autoUpdateAnimBg="0"/>
      <p:bldP spid="216069" grpId="0" autoUpdateAnimBg="0"/>
      <p:bldP spid="21607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1142976" y="357166"/>
            <a:ext cx="7129462" cy="400110"/>
          </a:xfrm>
          <a:prstGeom prst="rect">
            <a:avLst/>
          </a:prstGeom>
          <a:noFill/>
          <a:ln w="9525">
            <a:noFill/>
            <a:miter lim="800000"/>
          </a:ln>
        </p:spPr>
        <p:txBody>
          <a:bodyPr>
            <a:spAutoFit/>
          </a:bodyPr>
          <a:lstStyle/>
          <a:p>
            <a:pPr>
              <a:spcBef>
                <a:spcPct val="50000"/>
              </a:spcBef>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归纳起来，堆排序算法的性能如表</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9.6</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所示</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13745" name="Group 81"/>
          <p:cNvGraphicFramePr>
            <a:graphicFrameLocks noGrp="1"/>
          </p:cNvGraphicFramePr>
          <p:nvPr/>
        </p:nvGraphicFramePr>
        <p:xfrm>
          <a:off x="1397006" y="1071546"/>
          <a:ext cx="7318398" cy="1508760"/>
        </p:xfrm>
        <a:graphic>
          <a:graphicData uri="http://schemas.openxmlformats.org/drawingml/2006/table">
            <a:tbl>
              <a:tblPr>
                <a:tableStyleId>{775DCB02-9BB8-47FD-8907-85C794F793BA}</a:tableStyleId>
              </a:tblPr>
              <a:tblGrid>
                <a:gridCol w="1463680"/>
                <a:gridCol w="1463679"/>
                <a:gridCol w="1463680"/>
                <a:gridCol w="1463679"/>
                <a:gridCol w="1463680"/>
              </a:tblGrid>
              <a:tr h="228600">
                <a:tc gridSpan="3">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时间复杂度</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hMerge="1">
                  <a:tcPr/>
                </a:tc>
                <a:tc hMerge="1">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空间复杂度</a:t>
                      </a:r>
                      <a:endParaRPr kumimoji="0" lang="zh-CN" altLang="en-US" sz="18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anchor="ctr" horzOverflow="overflow"/>
                </a:tc>
                <a:tc rowSpan="2">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稳定性</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anchor="ctr" horzOverflow="overflow"/>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最好情况</a:t>
                      </a:r>
                      <a:endParaRPr kumimoji="0" lang="zh-CN" altLang="en-US" sz="18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最坏情况</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平均情况</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vMerge="1">
                  <a:tcPr/>
                </a:tc>
                <a:tc vMerge="1">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a:t>
                      </a:r>
                      <a:r>
                        <a:rPr kumimoji="0" lang="en-US" altLang="zh-CN" sz="1800" b="1"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log</a:t>
                      </a:r>
                      <a:r>
                        <a:rPr kumimoji="0" lang="en-US" altLang="zh-CN" sz="1800" b="1" u="none" strike="noStrike" cap="none" normalizeH="0" baseline="-3000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2</a:t>
                      </a:r>
                      <a:r>
                        <a:rPr kumimoji="0" lang="en-US" altLang="zh-CN" sz="1800" b="1"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a:t>
                      </a:r>
                      <a:r>
                        <a:rPr kumimoji="0" lang="en-US" altLang="zh-CN" sz="1800" b="1"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log</a:t>
                      </a:r>
                      <a:r>
                        <a:rPr kumimoji="0" lang="en-US" altLang="zh-CN" sz="1800" b="1" u="none" strike="noStrike" cap="none" normalizeH="0" baseline="-3000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2</a:t>
                      </a:r>
                      <a:r>
                        <a:rPr kumimoji="0" lang="en-US" altLang="zh-CN" sz="1800" b="1"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a:t>
                      </a:r>
                      <a:r>
                        <a:rPr kumimoji="0" lang="en-US" altLang="zh-CN" sz="1800" b="1"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log</a:t>
                      </a:r>
                      <a:r>
                        <a:rPr kumimoji="0" lang="en-US" altLang="zh-CN" sz="1800" b="1" u="none" strike="noStrike" cap="none" normalizeH="0" baseline="-3000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2</a:t>
                      </a:r>
                      <a:r>
                        <a:rPr kumimoji="0" lang="en-US" altLang="zh-CN" sz="1800" b="1"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O(1)</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800" b="1"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不稳定</a:t>
                      </a:r>
                      <a:endParaRPr kumimoji="0" lang="zh-CN" altLang="en-US" sz="1800" b="1" i="0"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r>
            </a:tbl>
          </a:graphicData>
        </a:graphic>
      </p:graphicFrame>
      <p:sp>
        <p:nvSpPr>
          <p:cNvPr id="5" name="TextBox 4"/>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2171700" y="390525"/>
            <a:ext cx="9144000" cy="0"/>
          </a:xfrm>
          <a:prstGeom prst="rect">
            <a:avLst/>
          </a:prstGeom>
          <a:noFill/>
          <a:ln w="9525">
            <a:noFill/>
            <a:miter lim="800000"/>
          </a:ln>
        </p:spPr>
        <p:txBody>
          <a:bodyPr>
            <a:spAutoFit/>
          </a:bodyPr>
          <a:lstStyle/>
          <a:p>
            <a:endParaRPr lang="zh-CN" altLang="en-US"/>
          </a:p>
        </p:txBody>
      </p:sp>
      <p:sp>
        <p:nvSpPr>
          <p:cNvPr id="68611" name="Text Box 3"/>
          <p:cNvSpPr txBox="1">
            <a:spLocks noChangeArrowheads="1"/>
          </p:cNvSpPr>
          <p:nvPr/>
        </p:nvSpPr>
        <p:spPr bwMode="auto">
          <a:xfrm>
            <a:off x="1357290" y="1428736"/>
            <a:ext cx="7358114" cy="6400800"/>
          </a:xfrm>
          <a:prstGeom prst="rect">
            <a:avLst/>
          </a:prstGeom>
          <a:noFill/>
          <a:ln w="9525">
            <a:noFill/>
            <a:miter lim="800000"/>
          </a:ln>
        </p:spPr>
        <p:txBody>
          <a:bodyPr wrap="square">
            <a:spAutoFit/>
          </a:bodyPr>
          <a:lstStyle/>
          <a:p>
            <a:pPr marL="457200" indent="-457200">
              <a:lnSpc>
                <a:spcPts val="3200"/>
              </a:lnSpc>
              <a:spcBef>
                <a:spcPct val="50000"/>
              </a:spcBef>
              <a:buBlip>
                <a:blip r:embed="rId1"/>
              </a:buBlip>
            </a:pPr>
            <a:r>
              <a:rPr kumimoji="1" lang="zh-CN" altLang="en-US" sz="2000" dirty="0" smtClean="0">
                <a:solidFill>
                  <a:schemeClr val="tx1"/>
                </a:solidFill>
                <a:ea typeface="楷体" panose="02010609060101010101" pitchFamily="49" charset="-122"/>
                <a:cs typeface="Times New Roman" panose="02020603050405020304" pitchFamily="18" charset="0"/>
              </a:rPr>
              <a:t>分</a:t>
            </a:r>
            <a:r>
              <a:rPr kumimoji="1" lang="en-US" altLang="zh-CN" sz="2000" dirty="0" smtClean="0">
                <a:solidFill>
                  <a:schemeClr val="tx1"/>
                </a:solidFill>
                <a:ea typeface="楷体" panose="02010609060101010101" pitchFamily="49" charset="-122"/>
                <a:cs typeface="Times New Roman" panose="02020603050405020304" pitchFamily="18" charset="0"/>
              </a:rPr>
              <a:t>----</a:t>
            </a:r>
            <a:r>
              <a:rPr kumimoji="1" lang="zh-CN" altLang="en-US" sz="2000" dirty="0" smtClean="0">
                <a:solidFill>
                  <a:schemeClr val="tx1"/>
                </a:solidFill>
                <a:ea typeface="楷体" panose="02010609060101010101" pitchFamily="49" charset="-122"/>
                <a:cs typeface="Times New Roman" panose="02020603050405020304" pitchFamily="18" charset="0"/>
              </a:rPr>
              <a:t>》</a:t>
            </a:r>
            <a:r>
              <a:rPr kumimoji="1" lang="zh-CN" altLang="en-US" sz="2000" dirty="0" smtClean="0">
                <a:solidFill>
                  <a:schemeClr val="tx1"/>
                </a:solidFill>
                <a:ea typeface="楷体" panose="02010609060101010101" pitchFamily="49" charset="-122"/>
                <a:cs typeface="Times New Roman" panose="02020603050405020304" pitchFamily="18" charset="0"/>
              </a:rPr>
              <a:t>合并</a:t>
            </a:r>
            <a:endParaRPr kumimoji="1" lang="zh-CN" altLang="en-US" sz="2000" dirty="0" smtClean="0">
              <a:solidFill>
                <a:schemeClr val="tx1"/>
              </a:solidFill>
              <a:ea typeface="楷体" panose="02010609060101010101" pitchFamily="49" charset="-122"/>
              <a:cs typeface="Times New Roman" panose="02020603050405020304" pitchFamily="18" charset="0"/>
            </a:endParaRPr>
          </a:p>
          <a:p>
            <a:pPr marL="457200" indent="-457200">
              <a:lnSpc>
                <a:spcPts val="3200"/>
              </a:lnSpc>
              <a:spcBef>
                <a:spcPct val="50000"/>
              </a:spcBef>
              <a:buBlip>
                <a:blip r:embed="rId1"/>
              </a:buBlip>
            </a:pPr>
            <a:r>
              <a:rPr kumimoji="1" lang="zh-CN" altLang="en-US" sz="2000" dirty="0" smtClean="0">
                <a:solidFill>
                  <a:schemeClr val="tx1"/>
                </a:solidFill>
                <a:ea typeface="楷体" panose="02010609060101010101" pitchFamily="49" charset="-122"/>
                <a:cs typeface="Times New Roman" panose="02020603050405020304" pitchFamily="18" charset="0"/>
              </a:rPr>
              <a:t>合并：两两合并</a:t>
            </a:r>
            <a:endParaRPr kumimoji="1" lang="en-US" altLang="zh-CN" sz="2000" dirty="0" smtClean="0">
              <a:solidFill>
                <a:schemeClr val="tx1"/>
              </a:solidFill>
              <a:ea typeface="楷体" panose="02010609060101010101" pitchFamily="49" charset="-122"/>
              <a:cs typeface="Times New Roman" panose="02020603050405020304" pitchFamily="18" charset="0"/>
            </a:endParaRPr>
          </a:p>
          <a:p>
            <a:pPr marL="457200" indent="-457200">
              <a:lnSpc>
                <a:spcPts val="3200"/>
              </a:lnSpc>
              <a:spcBef>
                <a:spcPct val="50000"/>
              </a:spcBef>
              <a:buBlip>
                <a:blip r:embed="rId1"/>
              </a:buBlip>
            </a:pPr>
            <a:r>
              <a:rPr kumimoji="1" lang="en-US" altLang="zh-CN" sz="2000" dirty="0" smtClean="0">
                <a:solidFill>
                  <a:schemeClr val="tx1"/>
                </a:solidFill>
                <a:ea typeface="楷体" panose="02010609060101010101" pitchFamily="49" charset="-122"/>
                <a:cs typeface="Times New Roman" panose="02020603050405020304" pitchFamily="18" charset="0"/>
              </a:rPr>
              <a:t>12  3   4  67  90   </a:t>
            </a:r>
            <a:endParaRPr kumimoji="1" lang="en-US" altLang="zh-CN" sz="2000" dirty="0" smtClean="0">
              <a:solidFill>
                <a:schemeClr val="tx1"/>
              </a:solidFill>
              <a:ea typeface="楷体" panose="02010609060101010101" pitchFamily="49" charset="-122"/>
              <a:cs typeface="Times New Roman" panose="02020603050405020304" pitchFamily="18" charset="0"/>
            </a:endParaRPr>
          </a:p>
          <a:p>
            <a:pPr marL="0" indent="0">
              <a:lnSpc>
                <a:spcPts val="3200"/>
              </a:lnSpc>
              <a:spcBef>
                <a:spcPct val="50000"/>
              </a:spcBef>
              <a:buNone/>
            </a:pPr>
            <a:r>
              <a:rPr kumimoji="1" lang="en-US" altLang="zh-CN" sz="2000" dirty="0" smtClean="0">
                <a:solidFill>
                  <a:schemeClr val="tx1"/>
                </a:solidFill>
                <a:ea typeface="楷体" panose="02010609060101010101" pitchFamily="49" charset="-122"/>
                <a:cs typeface="Times New Roman" panose="02020603050405020304" pitchFamily="18" charset="0"/>
              </a:rPr>
              <a:t>  12   3    4    67    90</a:t>
            </a:r>
            <a:endParaRPr kumimoji="1" lang="en-US" altLang="zh-CN" sz="2000" dirty="0" smtClean="0">
              <a:solidFill>
                <a:schemeClr val="tx1"/>
              </a:solidFill>
              <a:ea typeface="楷体" panose="02010609060101010101" pitchFamily="49" charset="-122"/>
              <a:cs typeface="Times New Roman" panose="02020603050405020304" pitchFamily="18" charset="0"/>
            </a:endParaRPr>
          </a:p>
          <a:p>
            <a:pPr marL="0" indent="0">
              <a:lnSpc>
                <a:spcPts val="3200"/>
              </a:lnSpc>
              <a:spcBef>
                <a:spcPct val="50000"/>
              </a:spcBef>
              <a:buNone/>
            </a:pPr>
            <a:r>
              <a:rPr kumimoji="1" lang="zh-CN" altLang="en-US" sz="2000" dirty="0" smtClean="0">
                <a:solidFill>
                  <a:schemeClr val="tx1"/>
                </a:solidFill>
                <a:ea typeface="楷体" panose="02010609060101010101" pitchFamily="49" charset="-122"/>
                <a:cs typeface="Times New Roman" panose="02020603050405020304" pitchFamily="18" charset="0"/>
              </a:rPr>
              <a:t>（</a:t>
            </a:r>
            <a:r>
              <a:rPr kumimoji="1" lang="en-US" altLang="zh-CN" sz="2000" dirty="0" smtClean="0">
                <a:solidFill>
                  <a:schemeClr val="tx1"/>
                </a:solidFill>
                <a:ea typeface="楷体" panose="02010609060101010101" pitchFamily="49" charset="-122"/>
                <a:cs typeface="Times New Roman" panose="02020603050405020304" pitchFamily="18" charset="0"/>
              </a:rPr>
              <a:t>1</a:t>
            </a:r>
            <a:r>
              <a:rPr kumimoji="1" lang="zh-CN" altLang="en-US" sz="2000" dirty="0" smtClean="0">
                <a:solidFill>
                  <a:schemeClr val="tx1"/>
                </a:solidFill>
                <a:ea typeface="楷体" panose="02010609060101010101" pitchFamily="49" charset="-122"/>
                <a:cs typeface="Times New Roman" panose="02020603050405020304" pitchFamily="18" charset="0"/>
              </a:rPr>
              <a:t>）</a:t>
            </a:r>
            <a:r>
              <a:rPr kumimoji="1" lang="en-US" altLang="zh-CN" sz="2000" dirty="0" smtClean="0">
                <a:solidFill>
                  <a:schemeClr val="tx1"/>
                </a:solidFill>
                <a:ea typeface="楷体" panose="02010609060101010101" pitchFamily="49" charset="-122"/>
                <a:cs typeface="Times New Roman" panose="02020603050405020304" pitchFamily="18" charset="0"/>
              </a:rPr>
              <a:t> </a:t>
            </a:r>
            <a:r>
              <a:rPr kumimoji="1" lang="zh-CN" altLang="en-US" sz="2000" dirty="0" smtClean="0">
                <a:solidFill>
                  <a:schemeClr val="tx1"/>
                </a:solidFill>
                <a:ea typeface="楷体" panose="02010609060101010101" pitchFamily="49" charset="-122"/>
                <a:cs typeface="Times New Roman" panose="02020603050405020304" pitchFamily="18" charset="0"/>
              </a:rPr>
              <a:t>（</a:t>
            </a:r>
            <a:r>
              <a:rPr kumimoji="1" lang="en-US" altLang="zh-CN" sz="2000" dirty="0" smtClean="0">
                <a:solidFill>
                  <a:schemeClr val="tx1"/>
                </a:solidFill>
                <a:ea typeface="楷体" panose="02010609060101010101" pitchFamily="49" charset="-122"/>
                <a:cs typeface="Times New Roman" panose="02020603050405020304" pitchFamily="18" charset="0"/>
              </a:rPr>
              <a:t>3    12</a:t>
            </a:r>
            <a:r>
              <a:rPr kumimoji="1" lang="zh-CN" altLang="en-US" sz="2000" dirty="0" smtClean="0">
                <a:solidFill>
                  <a:schemeClr val="tx1"/>
                </a:solidFill>
                <a:ea typeface="楷体" panose="02010609060101010101" pitchFamily="49" charset="-122"/>
                <a:cs typeface="Times New Roman" panose="02020603050405020304" pitchFamily="18" charset="0"/>
              </a:rPr>
              <a:t>）</a:t>
            </a:r>
            <a:r>
              <a:rPr kumimoji="1" lang="en-US" altLang="zh-CN" sz="2000" dirty="0" smtClean="0">
                <a:solidFill>
                  <a:schemeClr val="tx1"/>
                </a:solidFill>
                <a:ea typeface="楷体" panose="02010609060101010101" pitchFamily="49" charset="-122"/>
                <a:cs typeface="Times New Roman" panose="02020603050405020304" pitchFamily="18" charset="0"/>
              </a:rPr>
              <a:t>  </a:t>
            </a:r>
            <a:r>
              <a:rPr kumimoji="1" lang="zh-CN" altLang="en-US" sz="2000" dirty="0" smtClean="0">
                <a:solidFill>
                  <a:schemeClr val="tx1"/>
                </a:solidFill>
                <a:ea typeface="楷体" panose="02010609060101010101" pitchFamily="49" charset="-122"/>
                <a:cs typeface="Times New Roman" panose="02020603050405020304" pitchFamily="18" charset="0"/>
              </a:rPr>
              <a:t>（</a:t>
            </a:r>
            <a:r>
              <a:rPr kumimoji="1" lang="en-US" altLang="zh-CN" sz="2000" dirty="0" smtClean="0">
                <a:solidFill>
                  <a:schemeClr val="tx1"/>
                </a:solidFill>
                <a:ea typeface="楷体" panose="02010609060101010101" pitchFamily="49" charset="-122"/>
                <a:cs typeface="Times New Roman" panose="02020603050405020304" pitchFamily="18" charset="0"/>
              </a:rPr>
              <a:t> 4    67</a:t>
            </a:r>
            <a:r>
              <a:rPr kumimoji="1" lang="zh-CN" altLang="en-US" sz="2000" dirty="0" smtClean="0">
                <a:solidFill>
                  <a:schemeClr val="tx1"/>
                </a:solidFill>
                <a:ea typeface="楷体" panose="02010609060101010101" pitchFamily="49" charset="-122"/>
                <a:cs typeface="Times New Roman" panose="02020603050405020304" pitchFamily="18" charset="0"/>
              </a:rPr>
              <a:t>）</a:t>
            </a:r>
            <a:r>
              <a:rPr kumimoji="1" lang="en-US" altLang="zh-CN" sz="2000" dirty="0" smtClean="0">
                <a:solidFill>
                  <a:schemeClr val="tx1"/>
                </a:solidFill>
                <a:ea typeface="楷体" panose="02010609060101010101" pitchFamily="49" charset="-122"/>
                <a:cs typeface="Times New Roman" panose="02020603050405020304" pitchFamily="18" charset="0"/>
              </a:rPr>
              <a:t>   90</a:t>
            </a:r>
            <a:endParaRPr kumimoji="1" lang="en-US" altLang="zh-CN" sz="2000" dirty="0" smtClean="0">
              <a:solidFill>
                <a:schemeClr val="tx1"/>
              </a:solidFill>
              <a:ea typeface="楷体" panose="02010609060101010101" pitchFamily="49" charset="-122"/>
              <a:cs typeface="Times New Roman" panose="02020603050405020304" pitchFamily="18" charset="0"/>
            </a:endParaRPr>
          </a:p>
          <a:p>
            <a:pPr marL="0" indent="0">
              <a:lnSpc>
                <a:spcPts val="3200"/>
              </a:lnSpc>
              <a:spcBef>
                <a:spcPct val="50000"/>
              </a:spcBef>
              <a:buNone/>
            </a:pPr>
            <a:r>
              <a:rPr kumimoji="1" lang="zh-CN" altLang="en-US" sz="2000" dirty="0" smtClean="0">
                <a:solidFill>
                  <a:schemeClr val="tx1"/>
                </a:solidFill>
                <a:ea typeface="楷体" panose="02010609060101010101" pitchFamily="49" charset="-122"/>
                <a:cs typeface="Times New Roman" panose="02020603050405020304" pitchFamily="18" charset="0"/>
              </a:rPr>
              <a:t>（</a:t>
            </a:r>
            <a:r>
              <a:rPr kumimoji="1" lang="en-US" altLang="zh-CN" sz="2000" dirty="0" smtClean="0">
                <a:solidFill>
                  <a:schemeClr val="tx1"/>
                </a:solidFill>
                <a:ea typeface="楷体" panose="02010609060101010101" pitchFamily="49" charset="-122"/>
                <a:cs typeface="Times New Roman" panose="02020603050405020304" pitchFamily="18" charset="0"/>
              </a:rPr>
              <a:t>2</a:t>
            </a:r>
            <a:r>
              <a:rPr kumimoji="1" lang="zh-CN" altLang="en-US" sz="2000" dirty="0" smtClean="0">
                <a:solidFill>
                  <a:schemeClr val="tx1"/>
                </a:solidFill>
                <a:ea typeface="楷体" panose="02010609060101010101" pitchFamily="49" charset="-122"/>
                <a:cs typeface="Times New Roman" panose="02020603050405020304" pitchFamily="18" charset="0"/>
              </a:rPr>
              <a:t>）（</a:t>
            </a:r>
            <a:r>
              <a:rPr kumimoji="1" lang="en-US" altLang="zh-CN" sz="2000" dirty="0" smtClean="0">
                <a:solidFill>
                  <a:schemeClr val="tx1"/>
                </a:solidFill>
                <a:ea typeface="楷体" panose="02010609060101010101" pitchFamily="49" charset="-122"/>
                <a:cs typeface="Times New Roman" panose="02020603050405020304" pitchFamily="18" charset="0"/>
              </a:rPr>
              <a:t>3  4  12  67</a:t>
            </a:r>
            <a:r>
              <a:rPr kumimoji="1" lang="zh-CN" altLang="en-US" sz="2000" dirty="0" smtClean="0">
                <a:solidFill>
                  <a:schemeClr val="tx1"/>
                </a:solidFill>
                <a:ea typeface="楷体" panose="02010609060101010101" pitchFamily="49" charset="-122"/>
                <a:cs typeface="Times New Roman" panose="02020603050405020304" pitchFamily="18" charset="0"/>
              </a:rPr>
              <a:t>）</a:t>
            </a:r>
            <a:r>
              <a:rPr kumimoji="1" lang="en-US" altLang="zh-CN" sz="2000" dirty="0" smtClean="0">
                <a:solidFill>
                  <a:schemeClr val="tx1"/>
                </a:solidFill>
                <a:ea typeface="楷体" panose="02010609060101010101" pitchFamily="49" charset="-122"/>
                <a:cs typeface="Times New Roman" panose="02020603050405020304" pitchFamily="18" charset="0"/>
              </a:rPr>
              <a:t>90</a:t>
            </a:r>
            <a:endParaRPr kumimoji="1" lang="en-US" altLang="zh-CN" sz="2000" dirty="0" smtClean="0">
              <a:solidFill>
                <a:schemeClr val="tx1"/>
              </a:solidFill>
              <a:ea typeface="楷体" panose="02010609060101010101" pitchFamily="49" charset="-122"/>
              <a:cs typeface="Times New Roman" panose="02020603050405020304" pitchFamily="18" charset="0"/>
            </a:endParaRPr>
          </a:p>
          <a:p>
            <a:pPr marL="0" indent="0">
              <a:lnSpc>
                <a:spcPts val="3200"/>
              </a:lnSpc>
              <a:spcBef>
                <a:spcPct val="50000"/>
              </a:spcBef>
              <a:buNone/>
            </a:pPr>
            <a:r>
              <a:rPr kumimoji="1" lang="en-US" altLang="zh-CN" sz="2000" dirty="0" smtClean="0">
                <a:solidFill>
                  <a:schemeClr val="tx1"/>
                </a:solidFill>
                <a:ea typeface="楷体" panose="02010609060101010101" pitchFamily="49" charset="-122"/>
                <a:cs typeface="Times New Roman" panose="02020603050405020304" pitchFamily="18" charset="0"/>
              </a:rPr>
              <a:t>  (3)    3    4   12    67   90</a:t>
            </a:r>
            <a:endParaRPr kumimoji="1" lang="zh-CN" altLang="en-US" sz="2000" dirty="0" smtClean="0">
              <a:solidFill>
                <a:schemeClr val="tx1"/>
              </a:solidFill>
              <a:ea typeface="楷体" panose="02010609060101010101" pitchFamily="49" charset="-122"/>
              <a:cs typeface="Times New Roman" panose="02020603050405020304" pitchFamily="18" charset="0"/>
            </a:endParaRPr>
          </a:p>
          <a:p>
            <a:pPr marL="457200" indent="-457200">
              <a:lnSpc>
                <a:spcPts val="3200"/>
              </a:lnSpc>
              <a:spcBef>
                <a:spcPct val="50000"/>
              </a:spcBef>
              <a:buBlip>
                <a:blip r:embed="rId1"/>
              </a:buBlip>
            </a:pPr>
            <a:endParaRPr kumimoji="1" lang="zh-CN" altLang="en-US" sz="2000" dirty="0" smtClean="0">
              <a:solidFill>
                <a:schemeClr val="tx1"/>
              </a:solidFill>
              <a:ea typeface="楷体" panose="02010609060101010101" pitchFamily="49" charset="-122"/>
              <a:cs typeface="Times New Roman" panose="02020603050405020304" pitchFamily="18" charset="0"/>
            </a:endParaRPr>
          </a:p>
          <a:p>
            <a:pPr marL="457200" indent="-457200">
              <a:lnSpc>
                <a:spcPts val="3200"/>
              </a:lnSpc>
              <a:spcBef>
                <a:spcPct val="50000"/>
              </a:spcBef>
              <a:buBlip>
                <a:blip r:embed="rId1"/>
              </a:buBlip>
            </a:pPr>
            <a:r>
              <a:rPr kumimoji="1" lang="zh-CN" altLang="en-US" sz="2000" dirty="0" smtClean="0">
                <a:solidFill>
                  <a:schemeClr val="tx1"/>
                </a:solidFill>
                <a:ea typeface="楷体" panose="02010609060101010101" pitchFamily="49" charset="-122"/>
                <a:cs typeface="Times New Roman" panose="02020603050405020304" pitchFamily="18" charset="0"/>
              </a:rPr>
              <a:t>归并排序</a:t>
            </a:r>
            <a:r>
              <a:rPr kumimoji="1" lang="zh-CN" altLang="en-US" sz="2000" dirty="0">
                <a:solidFill>
                  <a:schemeClr val="tx1"/>
                </a:solidFill>
                <a:ea typeface="楷体" panose="02010609060101010101" pitchFamily="49" charset="-122"/>
                <a:cs typeface="Times New Roman" panose="02020603050405020304" pitchFamily="18" charset="0"/>
              </a:rPr>
              <a:t>是多次将两个或两个以上的有序表合并成一个新的有序表</a:t>
            </a:r>
            <a:r>
              <a:rPr kumimoji="1" lang="zh-CN" altLang="en-US" sz="2000" dirty="0" smtClean="0">
                <a:solidFill>
                  <a:schemeClr val="tx1"/>
                </a:solidFill>
                <a:ea typeface="楷体" panose="02010609060101010101" pitchFamily="49" charset="-122"/>
                <a:cs typeface="Times New Roman" panose="02020603050405020304" pitchFamily="18" charset="0"/>
              </a:rPr>
              <a:t>。</a:t>
            </a:r>
            <a:endParaRPr kumimoji="1" lang="en-US" altLang="zh-CN" sz="2000" dirty="0" smtClean="0">
              <a:solidFill>
                <a:schemeClr val="tx1"/>
              </a:solidFill>
              <a:ea typeface="楷体" panose="02010609060101010101" pitchFamily="49" charset="-122"/>
              <a:cs typeface="Times New Roman" panose="02020603050405020304" pitchFamily="18" charset="0"/>
            </a:endParaRPr>
          </a:p>
          <a:p>
            <a:pPr marL="457200" indent="-457200">
              <a:lnSpc>
                <a:spcPts val="3200"/>
              </a:lnSpc>
              <a:spcBef>
                <a:spcPct val="50000"/>
              </a:spcBef>
              <a:buBlip>
                <a:blip r:embed="rId1"/>
              </a:buBlip>
            </a:pPr>
            <a:r>
              <a:rPr kumimoji="1" lang="zh-CN" altLang="en-US" sz="2000" dirty="0" smtClean="0">
                <a:solidFill>
                  <a:schemeClr val="tx1"/>
                </a:solidFill>
                <a:ea typeface="楷体" panose="02010609060101010101" pitchFamily="49" charset="-122"/>
                <a:cs typeface="Times New Roman" panose="02020603050405020304" pitchFamily="18" charset="0"/>
              </a:rPr>
              <a:t>最</a:t>
            </a:r>
            <a:r>
              <a:rPr kumimoji="1" lang="zh-CN" altLang="en-US" sz="2000" dirty="0">
                <a:solidFill>
                  <a:schemeClr val="tx1"/>
                </a:solidFill>
                <a:ea typeface="楷体" panose="02010609060101010101" pitchFamily="49" charset="-122"/>
                <a:cs typeface="Times New Roman" panose="02020603050405020304" pitchFamily="18" charset="0"/>
              </a:rPr>
              <a:t>简单的归并是直接将两个有序的子表合并成一个有序的</a:t>
            </a:r>
            <a:r>
              <a:rPr kumimoji="1" lang="zh-CN" altLang="en-US" sz="2000" dirty="0" smtClean="0">
                <a:solidFill>
                  <a:schemeClr val="tx1"/>
                </a:solidFill>
                <a:ea typeface="楷体" panose="02010609060101010101" pitchFamily="49" charset="-122"/>
                <a:cs typeface="Times New Roman" panose="02020603050405020304" pitchFamily="18" charset="0"/>
              </a:rPr>
              <a:t>表</a:t>
            </a:r>
            <a:r>
              <a:rPr kumimoji="1" lang="en-US" altLang="zh-CN" sz="2000" dirty="0" smtClean="0">
                <a:solidFill>
                  <a:schemeClr val="tx1"/>
                </a:solidFill>
                <a:latin typeface="宋体" panose="02010600030101010101" pitchFamily="2" charset="-122"/>
                <a:ea typeface="楷体" panose="02010609060101010101" pitchFamily="49" charset="-122"/>
                <a:cs typeface="Times New Roman" panose="02020603050405020304" pitchFamily="18" charset="0"/>
              </a:rPr>
              <a:t>─</a:t>
            </a:r>
            <a:r>
              <a:rPr kumimoji="1" lang="zh-CN" altLang="en-US" sz="2000" dirty="0" smtClean="0">
                <a:solidFill>
                  <a:schemeClr val="tx1"/>
                </a:solidFill>
                <a:latin typeface="宋体" panose="02010600030101010101" pitchFamily="2" charset="-122"/>
                <a:ea typeface="楷体" panose="02010609060101010101" pitchFamily="49" charset="-122"/>
                <a:cs typeface="Times New Roman" panose="02020603050405020304" pitchFamily="18" charset="0"/>
              </a:rPr>
              <a:t>二路</a:t>
            </a:r>
            <a:r>
              <a:rPr kumimoji="1" lang="zh-CN" altLang="en-US" sz="2000" dirty="0" smtClean="0">
                <a:solidFill>
                  <a:schemeClr val="tx1"/>
                </a:solidFill>
                <a:ea typeface="楷体" panose="02010609060101010101" pitchFamily="49" charset="-122"/>
                <a:cs typeface="Times New Roman" panose="02020603050405020304" pitchFamily="18" charset="0"/>
              </a:rPr>
              <a:t>归并排序。         </a:t>
            </a:r>
            <a:endParaRPr kumimoji="1" lang="zh-CN" altLang="en-US" sz="2000" dirty="0">
              <a:solidFill>
                <a:schemeClr val="tx1"/>
              </a:solidFill>
              <a:ea typeface="楷体" panose="02010609060101010101" pitchFamily="49" charset="-122"/>
              <a:cs typeface="Times New Roman" panose="02020603050405020304" pitchFamily="18" charset="0"/>
            </a:endParaRPr>
          </a:p>
        </p:txBody>
      </p:sp>
      <p:sp>
        <p:nvSpPr>
          <p:cNvPr id="4" name="TextBox 3"/>
          <p:cNvSpPr txBox="1"/>
          <p:nvPr/>
        </p:nvSpPr>
        <p:spPr>
          <a:xfrm>
            <a:off x="2571736" y="285728"/>
            <a:ext cx="3643338"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kumimoji="1" lang="en-US" altLang="zh-CN" sz="3200"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9.5  </a:t>
            </a:r>
            <a:r>
              <a:rPr kumimoji="1" lang="zh-CN" altLang="en-US" sz="3200"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归 并 排 序</a:t>
            </a:r>
            <a:endParaRPr kumimoji="1" lang="zh-CN" altLang="en-US" sz="3200"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5" name="TextBox 4"/>
          <p:cNvSpPr txBox="1"/>
          <p:nvPr/>
        </p:nvSpPr>
        <p:spPr>
          <a:xfrm>
            <a:off x="303246"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9.5  </a:t>
            </a:r>
            <a:r>
              <a:rPr kumimoji="1"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 </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归 并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1127125" y="1071546"/>
            <a:ext cx="8016875" cy="827021"/>
          </a:xfrm>
          <a:prstGeom prst="rect">
            <a:avLst/>
          </a:prstGeom>
          <a:noFill/>
          <a:ln w="9525">
            <a:noFill/>
            <a:miter lim="800000"/>
          </a:ln>
        </p:spPr>
        <p:txBody>
          <a:bodyPr>
            <a:spAutoFit/>
          </a:bodyPr>
          <a:lstStyle/>
          <a:p>
            <a:pPr>
              <a:lnSpc>
                <a:spcPct val="125000"/>
              </a:lnSpc>
            </a:pPr>
            <a:r>
              <a:rPr kumimoji="1" lang="zh-CN" altLang="en-US" sz="2000" dirty="0">
                <a:solidFill>
                  <a:srgbClr val="1000E4"/>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在内部排序中，通常采用的是</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路归并排序。即：将两个位置相邻的记录有序子序列。</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18115" name="Text Box 3"/>
          <p:cNvSpPr txBox="1">
            <a:spLocks noChangeArrowheads="1"/>
          </p:cNvSpPr>
          <p:nvPr/>
        </p:nvSpPr>
        <p:spPr bwMode="auto">
          <a:xfrm>
            <a:off x="1055719" y="3143248"/>
            <a:ext cx="3539752" cy="400110"/>
          </a:xfrm>
          <a:prstGeom prst="rect">
            <a:avLst/>
          </a:prstGeom>
          <a:noFill/>
          <a:ln w="9525">
            <a:noFill/>
            <a:miter lim="800000"/>
          </a:ln>
        </p:spPr>
        <p:txBody>
          <a:bodyPr wrap="none">
            <a:spAutoFit/>
          </a:bodyPr>
          <a:lstStyle/>
          <a:p>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归并为一个记录的有序序列</a:t>
            </a:r>
            <a:r>
              <a:rPr kumimoji="1" lang="zh-CN" altLang="en-US" sz="2000" dirty="0">
                <a:solidFill>
                  <a:srgbClr val="1000E4"/>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rgbClr val="1000E4"/>
              </a:solidFill>
              <a:latin typeface="Consolas" panose="020B0609020204030204" pitchFamily="49" charset="0"/>
              <a:ea typeface="楷体" panose="02010609060101010101" pitchFamily="49" charset="-122"/>
              <a:cs typeface="Consolas" panose="020B0609020204030204" pitchFamily="49" charset="0"/>
            </a:endParaRPr>
          </a:p>
        </p:txBody>
      </p:sp>
      <p:sp>
        <p:nvSpPr>
          <p:cNvPr id="218116" name="Rectangle 4"/>
          <p:cNvSpPr>
            <a:spLocks noChangeArrowheads="1"/>
          </p:cNvSpPr>
          <p:nvPr/>
        </p:nvSpPr>
        <p:spPr bwMode="auto">
          <a:xfrm>
            <a:off x="1284319" y="3760791"/>
            <a:ext cx="7620000" cy="427047"/>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有 序 序 列 </a:t>
            </a:r>
            <a:r>
              <a:rPr kumimoji="1" lang="en-US" altLang="zh-CN"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R</a:t>
            </a:r>
            <a:r>
              <a:rPr kumimoji="1"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[low..high]</a:t>
            </a:r>
            <a:endParaRPr kumimoji="1"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18117" name="Text Box 5"/>
          <p:cNvSpPr txBox="1">
            <a:spLocks noChangeArrowheads="1"/>
          </p:cNvSpPr>
          <p:nvPr/>
        </p:nvSpPr>
        <p:spPr bwMode="auto">
          <a:xfrm>
            <a:off x="1284319" y="2449513"/>
            <a:ext cx="3810000" cy="40011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有序子序列 </a:t>
            </a:r>
            <a:r>
              <a:rPr kumimoji="1" lang="en-US" altLang="zh-CN"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R</a:t>
            </a:r>
            <a:r>
              <a:rPr kumimoji="1"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l</a:t>
            </a:r>
            <a:r>
              <a:rPr kumimoji="1"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ow..mid]</a:t>
            </a:r>
            <a:endParaRPr kumimoji="1"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18118" name="Rectangle 6"/>
          <p:cNvSpPr>
            <a:spLocks noChangeArrowheads="1"/>
          </p:cNvSpPr>
          <p:nvPr/>
        </p:nvSpPr>
        <p:spPr bwMode="auto">
          <a:xfrm>
            <a:off x="5094319" y="2449513"/>
            <a:ext cx="3810000" cy="402291"/>
          </a:xfrm>
          <a:prstGeom prst="rect">
            <a:avLst/>
          </a:prstGeom>
        </p:spPr>
        <p:style>
          <a:lnRef idx="1">
            <a:schemeClr val="accent1"/>
          </a:lnRef>
          <a:fillRef idx="2">
            <a:schemeClr val="accent1"/>
          </a:fillRef>
          <a:effectRef idx="1">
            <a:schemeClr val="accent1"/>
          </a:effectRef>
          <a:fontRef idx="minor">
            <a:schemeClr val="dk1"/>
          </a:fontRef>
        </p:style>
        <p:txBody>
          <a:bodyPr lIns="90000" tIns="46800" rIns="90000" bIns="46800" anchor="ctr">
            <a:spAutoFit/>
          </a:bodyPr>
          <a:lstStyle/>
          <a:p>
            <a:pPr algn="ct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有序子序列 </a:t>
            </a:r>
            <a:r>
              <a:rPr kumimoji="1" lang="en-US" altLang="zh-CN"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R</a:t>
            </a:r>
            <a:r>
              <a:rPr kumimoji="1"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[mid+1..high]</a:t>
            </a:r>
            <a:endParaRPr kumimoji="1"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TextBox 8"/>
          <p:cNvSpPr txBox="1"/>
          <p:nvPr/>
        </p:nvSpPr>
        <p:spPr>
          <a:xfrm>
            <a:off x="303246"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9.5  </a:t>
            </a:r>
            <a:r>
              <a:rPr kumimoji="1"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 </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归 并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81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81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8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p:bldP spid="218116" grpId="0" animBg="1"/>
      <p:bldP spid="218117" grpId="0" animBg="1"/>
      <p:bldP spid="2181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1214414" y="1071546"/>
            <a:ext cx="7492995" cy="4861560"/>
          </a:xfrm>
          <a:prstGeom prst="rect">
            <a:avLst/>
          </a:prstGeom>
          <a:noFill/>
          <a:ln w="9525">
            <a:noFill/>
            <a:miter lim="800000"/>
          </a:ln>
        </p:spPr>
        <p:txBody>
          <a:bodyPr wrap="square">
            <a:spAutoFit/>
          </a:bodyPr>
          <a:lstStyle/>
          <a:p>
            <a:pPr marL="457200" indent="-457200">
              <a:lnSpc>
                <a:spcPts val="3000"/>
              </a:lnSpc>
              <a:spcBef>
                <a:spcPts val="1200"/>
              </a:spcBef>
              <a:buBlip>
                <a:blip r:embed="rId1"/>
              </a:buBlip>
            </a:pPr>
            <a:r>
              <a:rPr lang="zh-CN" altLang="en-US" sz="2000" dirty="0" smtClean="0">
                <a:solidFill>
                  <a:schemeClr val="tx1"/>
                </a:solidFill>
                <a:ea typeface="楷体" panose="02010609060101010101" pitchFamily="49" charset="-122"/>
                <a:cs typeface="Times New Roman" panose="02020603050405020304" pitchFamily="18" charset="0"/>
              </a:rPr>
              <a:t>若</a:t>
            </a:r>
            <a:r>
              <a:rPr lang="zh-CN" altLang="en-US" sz="2000" dirty="0">
                <a:solidFill>
                  <a:schemeClr val="tx1"/>
                </a:solidFill>
                <a:ea typeface="楷体" panose="02010609060101010101" pitchFamily="49" charset="-122"/>
                <a:cs typeface="Times New Roman" panose="02020603050405020304" pitchFamily="18" charset="0"/>
              </a:rPr>
              <a:t>待排序记录的关键字顺序正好和要排序顺序相同，称此表中记录为</a:t>
            </a:r>
            <a:r>
              <a:rPr lang="zh-CN" altLang="en-US" sz="2000" dirty="0" smtClean="0">
                <a:solidFill>
                  <a:srgbClr val="FF0000"/>
                </a:solidFill>
                <a:ea typeface="楷体" panose="02010609060101010101" pitchFamily="49" charset="-122"/>
                <a:cs typeface="Times New Roman" panose="02020603050405020304" pitchFamily="18" charset="0"/>
              </a:rPr>
              <a:t>正序</a:t>
            </a:r>
            <a:r>
              <a:rPr lang="zh-CN" altLang="en-US" sz="2000" dirty="0" smtClean="0">
                <a:solidFill>
                  <a:schemeClr val="tx1"/>
                </a:solidFill>
                <a:ea typeface="楷体" panose="02010609060101010101" pitchFamily="49" charset="-122"/>
                <a:cs typeface="Times New Roman" panose="02020603050405020304" pitchFamily="18" charset="0"/>
              </a:rPr>
              <a:t>。</a:t>
            </a:r>
            <a:endParaRPr lang="en-US" altLang="zh-CN" sz="2000" dirty="0" smtClean="0">
              <a:solidFill>
                <a:schemeClr val="tx1"/>
              </a:solidFill>
              <a:ea typeface="楷体" panose="02010609060101010101" pitchFamily="49" charset="-122"/>
              <a:cs typeface="Times New Roman" panose="02020603050405020304" pitchFamily="18" charset="0"/>
            </a:endParaRPr>
          </a:p>
          <a:p>
            <a:pPr marL="457200" indent="-457200">
              <a:lnSpc>
                <a:spcPts val="3000"/>
              </a:lnSpc>
              <a:spcBef>
                <a:spcPts val="1200"/>
              </a:spcBef>
              <a:buBlip>
                <a:blip r:embed="rId1"/>
              </a:buBlip>
            </a:pPr>
            <a:r>
              <a:rPr lang="zh-CN" altLang="en-US" sz="2000" dirty="0" smtClean="0">
                <a:solidFill>
                  <a:schemeClr val="tx1"/>
                </a:solidFill>
                <a:ea typeface="楷体" panose="02010609060101010101" pitchFamily="49" charset="-122"/>
                <a:cs typeface="Times New Roman" panose="02020603050405020304" pitchFamily="18" charset="0"/>
              </a:rPr>
              <a:t>若</a:t>
            </a:r>
            <a:r>
              <a:rPr lang="zh-CN" altLang="en-US" sz="2000" dirty="0">
                <a:solidFill>
                  <a:schemeClr val="tx1"/>
                </a:solidFill>
                <a:ea typeface="楷体" panose="02010609060101010101" pitchFamily="49" charset="-122"/>
                <a:cs typeface="Times New Roman" panose="02020603050405020304" pitchFamily="18" charset="0"/>
              </a:rPr>
              <a:t>待排序记录的关键字顺序正好和要排序顺序相反，称此表中记录为</a:t>
            </a:r>
            <a:r>
              <a:rPr lang="zh-CN" altLang="en-US" sz="2000" dirty="0">
                <a:solidFill>
                  <a:srgbClr val="FF0000"/>
                </a:solidFill>
                <a:ea typeface="楷体" panose="02010609060101010101" pitchFamily="49" charset="-122"/>
                <a:cs typeface="Times New Roman" panose="02020603050405020304" pitchFamily="18" charset="0"/>
              </a:rPr>
              <a:t>反序</a:t>
            </a:r>
            <a:r>
              <a:rPr lang="zh-CN" altLang="en-US" sz="2000" dirty="0" smtClean="0">
                <a:solidFill>
                  <a:schemeClr val="tx1"/>
                </a:solidFill>
                <a:ea typeface="楷体" panose="02010609060101010101" pitchFamily="49" charset="-122"/>
                <a:cs typeface="Times New Roman" panose="02020603050405020304" pitchFamily="18" charset="0"/>
              </a:rPr>
              <a:t>。</a:t>
            </a:r>
            <a:endParaRPr lang="en-US" altLang="zh-CN" sz="2000" dirty="0" smtClean="0">
              <a:solidFill>
                <a:schemeClr val="tx1"/>
              </a:solidFill>
              <a:ea typeface="楷体" panose="02010609060101010101" pitchFamily="49" charset="-122"/>
              <a:cs typeface="Times New Roman" panose="02020603050405020304" pitchFamily="18" charset="0"/>
            </a:endParaRPr>
          </a:p>
          <a:p>
            <a:pPr marL="457200" indent="-457200">
              <a:lnSpc>
                <a:spcPts val="3000"/>
              </a:lnSpc>
              <a:spcBef>
                <a:spcPts val="1200"/>
              </a:spcBef>
              <a:buBlip>
                <a:blip r:embed="rId1"/>
              </a:buBlip>
            </a:pPr>
            <a:r>
              <a:rPr lang="zh-CN" altLang="en-US" sz="2000" dirty="0" smtClean="0">
                <a:solidFill>
                  <a:schemeClr val="tx1"/>
                </a:solidFill>
                <a:ea typeface="楷体" panose="02010609060101010101" pitchFamily="49" charset="-122"/>
                <a:cs typeface="Times New Roman" panose="02020603050405020304" pitchFamily="18" charset="0"/>
              </a:rPr>
              <a:t>基于</a:t>
            </a:r>
            <a:r>
              <a:rPr lang="zh-CN" altLang="en-US" sz="2000" dirty="0">
                <a:solidFill>
                  <a:schemeClr val="tx1"/>
                </a:solidFill>
                <a:ea typeface="楷体" panose="02010609060101010101" pitchFamily="49" charset="-122"/>
                <a:cs typeface="Times New Roman" panose="02020603050405020304" pitchFamily="18" charset="0"/>
              </a:rPr>
              <a:t>比较的排序算法中有些算法是与初始序列的正序或反序相关，有些算法与初始序列的正序和反序无关。</a:t>
            </a:r>
            <a:endParaRPr lang="zh-CN" altLang="en-US" sz="2000" dirty="0">
              <a:solidFill>
                <a:schemeClr val="tx1"/>
              </a:solidFill>
              <a:ea typeface="楷体" panose="02010609060101010101" pitchFamily="49" charset="-122"/>
              <a:cs typeface="Times New Roman" panose="02020603050405020304" pitchFamily="18" charset="0"/>
            </a:endParaRPr>
          </a:p>
          <a:p>
            <a:pPr marL="457200" indent="-457200">
              <a:lnSpc>
                <a:spcPts val="3000"/>
              </a:lnSpc>
              <a:spcBef>
                <a:spcPts val="1200"/>
              </a:spcBef>
              <a:buBlip>
                <a:blip r:embed="rId1"/>
              </a:buBlip>
            </a:pPr>
            <a:endParaRPr lang="zh-CN" altLang="en-US" sz="2000" dirty="0">
              <a:solidFill>
                <a:schemeClr val="tx1"/>
              </a:solidFill>
              <a:ea typeface="楷体" panose="02010609060101010101" pitchFamily="49" charset="-122"/>
              <a:cs typeface="Times New Roman" panose="02020603050405020304" pitchFamily="18" charset="0"/>
            </a:endParaRPr>
          </a:p>
          <a:p>
            <a:pPr marL="457200" indent="-457200">
              <a:lnSpc>
                <a:spcPts val="3000"/>
              </a:lnSpc>
              <a:spcBef>
                <a:spcPts val="1200"/>
              </a:spcBef>
              <a:buBlip>
                <a:blip r:embed="rId1"/>
              </a:buBlip>
            </a:pPr>
            <a:endParaRPr lang="zh-CN" altLang="en-US" sz="2000" dirty="0">
              <a:solidFill>
                <a:schemeClr val="tx1"/>
              </a:solidFill>
              <a:ea typeface="楷体" panose="02010609060101010101" pitchFamily="49" charset="-122"/>
              <a:cs typeface="Times New Roman" panose="02020603050405020304" pitchFamily="18" charset="0"/>
            </a:endParaRPr>
          </a:p>
          <a:p>
            <a:pPr marL="457200" indent="-457200">
              <a:lnSpc>
                <a:spcPts val="3000"/>
              </a:lnSpc>
              <a:spcBef>
                <a:spcPts val="1200"/>
              </a:spcBef>
              <a:buBlip>
                <a:blip r:embed="rId1"/>
              </a:buBlip>
            </a:pPr>
            <a:r>
              <a:rPr lang="en-US" altLang="zh-CN" sz="2000" dirty="0">
                <a:solidFill>
                  <a:schemeClr val="tx1"/>
                </a:solidFill>
                <a:ea typeface="楷体" panose="02010609060101010101" pitchFamily="49" charset="-122"/>
                <a:cs typeface="Times New Roman" panose="02020603050405020304" pitchFamily="18" charset="0"/>
              </a:rPr>
              <a:t>12  13   45   67   89 </a:t>
            </a:r>
            <a:endParaRPr lang="en-US" altLang="zh-CN" sz="2000" dirty="0">
              <a:solidFill>
                <a:schemeClr val="tx1"/>
              </a:solidFill>
              <a:ea typeface="楷体" panose="02010609060101010101" pitchFamily="49" charset="-122"/>
              <a:cs typeface="Times New Roman" panose="02020603050405020304" pitchFamily="18" charset="0"/>
            </a:endParaRPr>
          </a:p>
          <a:p>
            <a:pPr marL="457200" indent="-457200">
              <a:lnSpc>
                <a:spcPts val="3000"/>
              </a:lnSpc>
              <a:spcBef>
                <a:spcPts val="1200"/>
              </a:spcBef>
              <a:buBlip>
                <a:blip r:embed="rId1"/>
              </a:buBlip>
            </a:pPr>
            <a:r>
              <a:rPr lang="en-US" altLang="zh-CN" sz="2000" dirty="0">
                <a:solidFill>
                  <a:schemeClr val="tx1"/>
                </a:solidFill>
                <a:ea typeface="楷体" panose="02010609060101010101" pitchFamily="49" charset="-122"/>
                <a:cs typeface="Times New Roman" panose="02020603050405020304" pitchFamily="18" charset="0"/>
              </a:rPr>
              <a:t>89 67 45 13 12</a:t>
            </a:r>
            <a:endParaRPr lang="en-US" altLang="zh-CN" sz="2000" dirty="0">
              <a:solidFill>
                <a:schemeClr val="tx1"/>
              </a:solidFill>
              <a:ea typeface="楷体" panose="02010609060101010101" pitchFamily="49" charset="-122"/>
              <a:cs typeface="Times New Roman" panose="02020603050405020304" pitchFamily="18" charset="0"/>
            </a:endParaRPr>
          </a:p>
        </p:txBody>
      </p:sp>
      <p:sp>
        <p:nvSpPr>
          <p:cNvPr id="7" name="TextBox 6"/>
          <p:cNvSpPr txBox="1"/>
          <p:nvPr/>
        </p:nvSpPr>
        <p:spPr>
          <a:xfrm>
            <a:off x="303234" y="1857364"/>
            <a:ext cx="553998" cy="3214710"/>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9.1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排序的基本概念</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428604"/>
            <a:ext cx="7286676" cy="1246495"/>
          </a:xfrm>
          <a:prstGeom prst="rect">
            <a:avLst/>
          </a:prstGeom>
          <a:noFill/>
        </p:spPr>
        <p:txBody>
          <a:bodyPr wrap="square" rtlCol="0">
            <a:spAutoFit/>
          </a:bodyPr>
          <a:lstStyle/>
          <a:p>
            <a:pPr>
              <a:lnSpc>
                <a:spcPts val="3000"/>
              </a:lnSpc>
            </a:pPr>
            <a:r>
              <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sz="22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9.7</a:t>
            </a:r>
            <a:r>
              <a:rPr lang="en-US" altLang="zh-CN" sz="22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已知有</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10</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个待排序的记录，它们的关键字序列为（</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75</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87</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68</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92</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88</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61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77</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96</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80</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72</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），给出用归并排序法进行排序的过程。</a:t>
            </a:r>
            <a:endPar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矩形 2"/>
          <p:cNvSpPr/>
          <p:nvPr/>
        </p:nvSpPr>
        <p:spPr>
          <a:xfrm>
            <a:off x="1857356" y="2000240"/>
            <a:ext cx="5500726"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87</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68</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88</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77</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96</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80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72</a:t>
            </a:r>
            <a:endParaRPr lang="zh-CN" altLang="en-US" sz="2000"/>
          </a:p>
        </p:txBody>
      </p:sp>
      <p:grpSp>
        <p:nvGrpSpPr>
          <p:cNvPr id="26" name="组合 25"/>
          <p:cNvGrpSpPr/>
          <p:nvPr/>
        </p:nvGrpSpPr>
        <p:grpSpPr>
          <a:xfrm>
            <a:off x="1857356" y="2617056"/>
            <a:ext cx="1000132" cy="740506"/>
            <a:chOff x="1857356" y="2617056"/>
            <a:chExt cx="1000132" cy="740506"/>
          </a:xfrm>
        </p:grpSpPr>
        <p:sp>
          <p:nvSpPr>
            <p:cNvPr id="4" name="矩形 3"/>
            <p:cNvSpPr/>
            <p:nvPr/>
          </p:nvSpPr>
          <p:spPr>
            <a:xfrm>
              <a:off x="1857356" y="2857496"/>
              <a:ext cx="100013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87</a:t>
              </a:r>
              <a:endParaRPr lang="zh-CN" altLang="en-US" sz="2000"/>
            </a:p>
          </p:txBody>
        </p:sp>
        <p:sp>
          <p:nvSpPr>
            <p:cNvPr id="6" name="左大括号 5"/>
            <p:cNvSpPr/>
            <p:nvPr/>
          </p:nvSpPr>
          <p:spPr>
            <a:xfrm rot="16200000">
              <a:off x="2357422" y="2331304"/>
              <a:ext cx="142876" cy="71438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7" name="组合 26"/>
          <p:cNvGrpSpPr/>
          <p:nvPr/>
        </p:nvGrpSpPr>
        <p:grpSpPr>
          <a:xfrm>
            <a:off x="3000364" y="2617056"/>
            <a:ext cx="1000132" cy="740506"/>
            <a:chOff x="3000364" y="2617056"/>
            <a:chExt cx="1000132" cy="740506"/>
          </a:xfrm>
        </p:grpSpPr>
        <p:sp>
          <p:nvSpPr>
            <p:cNvPr id="5" name="矩形 4"/>
            <p:cNvSpPr/>
            <p:nvPr/>
          </p:nvSpPr>
          <p:spPr>
            <a:xfrm>
              <a:off x="3000364" y="2857496"/>
              <a:ext cx="100013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68</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92</a:t>
              </a:r>
              <a:endParaRPr lang="zh-CN" altLang="en-US" sz="2000"/>
            </a:p>
          </p:txBody>
        </p:sp>
        <p:sp>
          <p:nvSpPr>
            <p:cNvPr id="7" name="左大括号 6"/>
            <p:cNvSpPr/>
            <p:nvPr/>
          </p:nvSpPr>
          <p:spPr>
            <a:xfrm rot="16200000">
              <a:off x="3428992" y="2331304"/>
              <a:ext cx="142876" cy="71438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8" name="组合 27"/>
          <p:cNvGrpSpPr/>
          <p:nvPr/>
        </p:nvGrpSpPr>
        <p:grpSpPr>
          <a:xfrm>
            <a:off x="4098060" y="2617055"/>
            <a:ext cx="1000132" cy="740507"/>
            <a:chOff x="4098060" y="2617055"/>
            <a:chExt cx="1000132" cy="740507"/>
          </a:xfrm>
        </p:grpSpPr>
        <p:sp>
          <p:nvSpPr>
            <p:cNvPr id="8" name="矩形 7"/>
            <p:cNvSpPr/>
            <p:nvPr/>
          </p:nvSpPr>
          <p:spPr>
            <a:xfrm>
              <a:off x="4098060" y="2857496"/>
              <a:ext cx="100013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88</a:t>
              </a:r>
              <a:endParaRPr lang="zh-CN" altLang="en-US" sz="2000"/>
            </a:p>
          </p:txBody>
        </p:sp>
        <p:sp>
          <p:nvSpPr>
            <p:cNvPr id="9" name="左大括号 8"/>
            <p:cNvSpPr/>
            <p:nvPr/>
          </p:nvSpPr>
          <p:spPr>
            <a:xfrm rot="16200000">
              <a:off x="4519748" y="2331303"/>
              <a:ext cx="142876" cy="71438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9" name="组合 28"/>
          <p:cNvGrpSpPr/>
          <p:nvPr/>
        </p:nvGrpSpPr>
        <p:grpSpPr>
          <a:xfrm>
            <a:off x="5248008" y="2617056"/>
            <a:ext cx="1000132" cy="740506"/>
            <a:chOff x="5248008" y="2617056"/>
            <a:chExt cx="1000132" cy="740506"/>
          </a:xfrm>
        </p:grpSpPr>
        <p:sp>
          <p:nvSpPr>
            <p:cNvPr id="10" name="矩形 9"/>
            <p:cNvSpPr/>
            <p:nvPr/>
          </p:nvSpPr>
          <p:spPr>
            <a:xfrm>
              <a:off x="5248008" y="2857496"/>
              <a:ext cx="100013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77</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96</a:t>
              </a:r>
              <a:endParaRPr lang="zh-CN" altLang="en-US" sz="2000"/>
            </a:p>
          </p:txBody>
        </p:sp>
        <p:sp>
          <p:nvSpPr>
            <p:cNvPr id="11" name="左大括号 10"/>
            <p:cNvSpPr/>
            <p:nvPr/>
          </p:nvSpPr>
          <p:spPr>
            <a:xfrm rot="16200000">
              <a:off x="5663573" y="2331304"/>
              <a:ext cx="142876" cy="71438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0" name="组合 29"/>
          <p:cNvGrpSpPr/>
          <p:nvPr/>
        </p:nvGrpSpPr>
        <p:grpSpPr>
          <a:xfrm>
            <a:off x="6357950" y="2617056"/>
            <a:ext cx="1000132" cy="740506"/>
            <a:chOff x="6357950" y="2617056"/>
            <a:chExt cx="1000132" cy="740506"/>
          </a:xfrm>
        </p:grpSpPr>
        <p:sp>
          <p:nvSpPr>
            <p:cNvPr id="12" name="矩形 11"/>
            <p:cNvSpPr/>
            <p:nvPr/>
          </p:nvSpPr>
          <p:spPr>
            <a:xfrm>
              <a:off x="6357950" y="2857496"/>
              <a:ext cx="100013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80</a:t>
              </a:r>
              <a:endParaRPr lang="zh-CN" altLang="en-US" sz="2000"/>
            </a:p>
          </p:txBody>
        </p:sp>
        <p:sp>
          <p:nvSpPr>
            <p:cNvPr id="13" name="左大括号 12"/>
            <p:cNvSpPr/>
            <p:nvPr/>
          </p:nvSpPr>
          <p:spPr>
            <a:xfrm rot="16200000">
              <a:off x="6786578" y="2331304"/>
              <a:ext cx="142876" cy="71438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1" name="组合 30"/>
          <p:cNvGrpSpPr/>
          <p:nvPr/>
        </p:nvGrpSpPr>
        <p:grpSpPr>
          <a:xfrm>
            <a:off x="1785918" y="3500438"/>
            <a:ext cx="2143140" cy="785818"/>
            <a:chOff x="1785918" y="3500438"/>
            <a:chExt cx="2143140" cy="785818"/>
          </a:xfrm>
        </p:grpSpPr>
        <p:sp>
          <p:nvSpPr>
            <p:cNvPr id="14" name="矩形 13"/>
            <p:cNvSpPr/>
            <p:nvPr/>
          </p:nvSpPr>
          <p:spPr>
            <a:xfrm>
              <a:off x="1785918" y="3786190"/>
              <a:ext cx="2143140"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68</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87</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92</a:t>
              </a:r>
              <a:endParaRPr lang="zh-CN" altLang="en-US" sz="2000"/>
            </a:p>
          </p:txBody>
        </p:sp>
        <p:sp>
          <p:nvSpPr>
            <p:cNvPr id="16" name="左大括号 15"/>
            <p:cNvSpPr/>
            <p:nvPr/>
          </p:nvSpPr>
          <p:spPr>
            <a:xfrm rot="16200000">
              <a:off x="2857488" y="3214686"/>
              <a:ext cx="142876" cy="71438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2" name="组合 31"/>
          <p:cNvGrpSpPr/>
          <p:nvPr/>
        </p:nvGrpSpPr>
        <p:grpSpPr>
          <a:xfrm>
            <a:off x="4117246" y="3500439"/>
            <a:ext cx="2143140" cy="785817"/>
            <a:chOff x="4117246" y="3500439"/>
            <a:chExt cx="2143140" cy="785817"/>
          </a:xfrm>
        </p:grpSpPr>
        <p:sp>
          <p:nvSpPr>
            <p:cNvPr id="15" name="矩形 14"/>
            <p:cNvSpPr/>
            <p:nvPr/>
          </p:nvSpPr>
          <p:spPr>
            <a:xfrm>
              <a:off x="4117246" y="3786190"/>
              <a:ext cx="2143140"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77</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88</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96</a:t>
              </a:r>
              <a:endParaRPr lang="zh-CN" altLang="en-US" sz="2000"/>
            </a:p>
          </p:txBody>
        </p:sp>
        <p:sp>
          <p:nvSpPr>
            <p:cNvPr id="17" name="左大括号 16"/>
            <p:cNvSpPr/>
            <p:nvPr/>
          </p:nvSpPr>
          <p:spPr>
            <a:xfrm rot="16200000">
              <a:off x="5072066" y="3214687"/>
              <a:ext cx="142876" cy="71438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8" name="矩形 17"/>
          <p:cNvSpPr/>
          <p:nvPr/>
        </p:nvSpPr>
        <p:spPr>
          <a:xfrm>
            <a:off x="6357950" y="3786190"/>
            <a:ext cx="100013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80</a:t>
            </a:r>
            <a:endParaRPr lang="zh-CN" altLang="en-US" sz="2000"/>
          </a:p>
        </p:txBody>
      </p:sp>
      <p:grpSp>
        <p:nvGrpSpPr>
          <p:cNvPr id="33" name="组合 32"/>
          <p:cNvGrpSpPr/>
          <p:nvPr/>
        </p:nvGrpSpPr>
        <p:grpSpPr>
          <a:xfrm>
            <a:off x="1785918" y="4429133"/>
            <a:ext cx="4429156" cy="785817"/>
            <a:chOff x="1785918" y="4429133"/>
            <a:chExt cx="4429156" cy="785817"/>
          </a:xfrm>
        </p:grpSpPr>
        <p:sp>
          <p:nvSpPr>
            <p:cNvPr id="19" name="左大括号 18"/>
            <p:cNvSpPr/>
            <p:nvPr/>
          </p:nvSpPr>
          <p:spPr>
            <a:xfrm rot="16200000">
              <a:off x="3929058" y="4143381"/>
              <a:ext cx="142876" cy="71438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1785918" y="4714884"/>
              <a:ext cx="4429156"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68</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77</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87</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88</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96</a:t>
              </a:r>
              <a:endParaRPr lang="zh-CN" altLang="en-US" sz="2000"/>
            </a:p>
          </p:txBody>
        </p:sp>
      </p:grpSp>
      <p:sp>
        <p:nvSpPr>
          <p:cNvPr id="21" name="矩形 20"/>
          <p:cNvSpPr/>
          <p:nvPr/>
        </p:nvSpPr>
        <p:spPr>
          <a:xfrm>
            <a:off x="6377953" y="4714884"/>
            <a:ext cx="100013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80</a:t>
            </a:r>
            <a:endParaRPr lang="zh-CN" altLang="en-US" sz="2000"/>
          </a:p>
        </p:txBody>
      </p:sp>
      <p:grpSp>
        <p:nvGrpSpPr>
          <p:cNvPr id="34" name="组合 33"/>
          <p:cNvGrpSpPr/>
          <p:nvPr/>
        </p:nvGrpSpPr>
        <p:grpSpPr>
          <a:xfrm>
            <a:off x="1857356" y="5357826"/>
            <a:ext cx="5500726" cy="785818"/>
            <a:chOff x="1857356" y="5357826"/>
            <a:chExt cx="5500726" cy="785818"/>
          </a:xfrm>
        </p:grpSpPr>
        <p:sp>
          <p:nvSpPr>
            <p:cNvPr id="22" name="左大括号 21"/>
            <p:cNvSpPr/>
            <p:nvPr/>
          </p:nvSpPr>
          <p:spPr>
            <a:xfrm rot="16200000">
              <a:off x="6286512" y="5072074"/>
              <a:ext cx="142876" cy="71438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1857356" y="5643578"/>
              <a:ext cx="5500726"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68</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77</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80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87</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8</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8</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96</a:t>
              </a:r>
              <a:endParaRPr lang="zh-CN" altLang="en-US" sz="2000"/>
            </a:p>
          </p:txBody>
        </p:sp>
      </p:grpSp>
      <p:sp>
        <p:nvSpPr>
          <p:cNvPr id="24" name="右大括号 23"/>
          <p:cNvSpPr/>
          <p:nvPr/>
        </p:nvSpPr>
        <p:spPr>
          <a:xfrm>
            <a:off x="7500958" y="2500306"/>
            <a:ext cx="214314" cy="3357586"/>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7715272" y="3925677"/>
            <a:ext cx="1071570" cy="646331"/>
          </a:xfrm>
          <a:prstGeom prst="rect">
            <a:avLst/>
          </a:prstGeom>
          <a:noFill/>
        </p:spPr>
        <p:txBody>
          <a:bodyPr wrap="square" rtlCol="0">
            <a:spAutoFit/>
          </a:bodyPr>
          <a:lstStyle/>
          <a:p>
            <a:pPr algn="ctr"/>
            <a:r>
              <a:rPr kumimoji="1" lang="zh-CN" altLang="en-US" sz="1800" smtClean="0">
                <a:solidFill>
                  <a:srgbClr val="1000E4"/>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kumimoji="1" lang="en-US" altLang="zh-CN" sz="1800" smtClean="0">
                <a:solidFill>
                  <a:srgbClr val="1000E4"/>
                </a:solidFill>
                <a:latin typeface="Consolas" panose="020B0609020204030204" pitchFamily="49" charset="0"/>
                <a:ea typeface="楷体" panose="02010609060101010101" pitchFamily="49" charset="-122"/>
                <a:cs typeface="Consolas" panose="020B0609020204030204" pitchFamily="49" charset="0"/>
              </a:rPr>
              <a:t>log</a:t>
            </a:r>
            <a:r>
              <a:rPr kumimoji="1" lang="en-US" altLang="zh-CN" sz="1800" baseline="-25000" smtClean="0">
                <a:solidFill>
                  <a:srgbClr val="1000E4"/>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1800" i="1" smtClean="0">
                <a:solidFill>
                  <a:srgbClr val="1000E4"/>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1800" smtClean="0">
                <a:solidFill>
                  <a:srgbClr val="1000E4"/>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 </a:t>
            </a:r>
            <a:r>
              <a:rPr kumimoji="1" lang="zh-CN" altLang="en-US" sz="1800" smtClean="0">
                <a:solidFill>
                  <a:srgbClr val="1000E4"/>
                </a:solidFill>
                <a:latin typeface="Consolas" panose="020B0609020204030204" pitchFamily="49" charset="0"/>
                <a:ea typeface="楷体" panose="02010609060101010101" pitchFamily="49" charset="-122"/>
                <a:cs typeface="Consolas" panose="020B0609020204030204" pitchFamily="49" charset="0"/>
              </a:rPr>
              <a:t>趟</a:t>
            </a:r>
            <a:endParaRPr lang="zh-CN" altLang="en-US" sz="1800"/>
          </a:p>
        </p:txBody>
      </p:sp>
      <p:sp>
        <p:nvSpPr>
          <p:cNvPr id="35" name="TextBox 34"/>
          <p:cNvSpPr txBox="1"/>
          <p:nvPr/>
        </p:nvSpPr>
        <p:spPr>
          <a:xfrm>
            <a:off x="303246"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9.5  </a:t>
            </a:r>
            <a:r>
              <a:rPr kumimoji="1"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 </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归 并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4" grpId="0" animBg="1"/>
      <p:bldP spid="2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0" name="Rectangle 2"/>
          <p:cNvSpPr>
            <a:spLocks noGrp="1" noChangeArrowheads="1"/>
          </p:cNvSpPr>
          <p:nvPr>
            <p:ph type="title"/>
          </p:nvPr>
        </p:nvSpPr>
        <p:spPr/>
        <p:txBody>
          <a:bodyPr/>
          <a:lstStyle/>
          <a:p>
            <a:r>
              <a:rPr lang="en-US" altLang="zh-CN" sz="4000" b="1"/>
              <a:t>9.6  </a:t>
            </a:r>
            <a:r>
              <a:rPr lang="zh-CN" altLang="en-US" sz="4000" b="1"/>
              <a:t>基数排序</a:t>
            </a:r>
            <a:endParaRPr lang="zh-CN" altLang="en-US" sz="4000" b="1"/>
          </a:p>
        </p:txBody>
      </p:sp>
      <p:sp>
        <p:nvSpPr>
          <p:cNvPr id="1230851" name="Rectangle 3"/>
          <p:cNvSpPr>
            <a:spLocks noGrp="1" noChangeArrowheads="1"/>
          </p:cNvSpPr>
          <p:nvPr>
            <p:ph sz="quarter" idx="13"/>
          </p:nvPr>
        </p:nvSpPr>
        <p:spPr/>
        <p:txBody>
          <a:bodyPr>
            <a:normAutofit fontScale="70000" lnSpcReduction="20000"/>
          </a:bodyPr>
          <a:lstStyle/>
          <a:p>
            <a:pPr>
              <a:buFont typeface="Wingdings" panose="05000000000000000000" pitchFamily="2" charset="2"/>
              <a:buNone/>
            </a:pPr>
            <a:r>
              <a:rPr lang="en-US" altLang="zh-CN" sz="2400"/>
              <a:t>    </a:t>
            </a:r>
            <a:r>
              <a:rPr lang="zh-CN" altLang="en-US" sz="2400"/>
              <a:t>基数排序把一个关键字看成是</a:t>
            </a:r>
            <a:r>
              <a:rPr lang="en-US" altLang="zh-CN" sz="2400">
                <a:solidFill>
                  <a:srgbClr val="FF0000"/>
                </a:solidFill>
              </a:rPr>
              <a:t>m</a:t>
            </a:r>
            <a:r>
              <a:rPr lang="zh-CN" altLang="en-US" sz="2400">
                <a:solidFill>
                  <a:srgbClr val="FF0000"/>
                </a:solidFill>
              </a:rPr>
              <a:t>位</a:t>
            </a:r>
            <a:r>
              <a:rPr lang="en-US" altLang="zh-CN" sz="2400">
                <a:solidFill>
                  <a:srgbClr val="FF0000"/>
                </a:solidFill>
              </a:rPr>
              <a:t>r</a:t>
            </a:r>
            <a:r>
              <a:rPr lang="zh-CN" altLang="en-US" sz="2400">
                <a:solidFill>
                  <a:srgbClr val="FF0000"/>
                </a:solidFill>
              </a:rPr>
              <a:t>进制数</a:t>
            </a:r>
            <a:r>
              <a:rPr lang="zh-CN" altLang="en-US" sz="2400"/>
              <a:t>，不是</a:t>
            </a:r>
            <a:r>
              <a:rPr lang="en-US" altLang="zh-CN" sz="2400"/>
              <a:t>m</a:t>
            </a:r>
            <a:r>
              <a:rPr lang="zh-CN" altLang="en-US" sz="2400"/>
              <a:t>位的关键字在其前面补零。</a:t>
            </a:r>
            <a:endParaRPr lang="zh-CN" altLang="en-US" sz="2400"/>
          </a:p>
          <a:p>
            <a:pPr>
              <a:buFont typeface="Wingdings" panose="05000000000000000000" pitchFamily="2" charset="2"/>
              <a:buNone/>
            </a:pPr>
            <a:r>
              <a:rPr lang="zh-CN" altLang="en-US" sz="2400" b="1">
                <a:solidFill>
                  <a:schemeClr val="accent2"/>
                </a:solidFill>
              </a:rPr>
              <a:t>基本思想</a:t>
            </a:r>
            <a:r>
              <a:rPr lang="zh-CN" altLang="en-US" sz="2400"/>
              <a:t>：设置</a:t>
            </a:r>
            <a:r>
              <a:rPr lang="en-US" altLang="zh-CN" sz="2400"/>
              <a:t>r</a:t>
            </a:r>
            <a:r>
              <a:rPr lang="zh-CN" altLang="en-US" sz="2400"/>
              <a:t>个队列，编号分别为</a:t>
            </a:r>
            <a:r>
              <a:rPr lang="en-US" altLang="zh-CN" sz="2400"/>
              <a:t>0</a:t>
            </a:r>
            <a:r>
              <a:rPr lang="zh-CN" altLang="en-US" sz="2400"/>
              <a:t>，</a:t>
            </a:r>
            <a:r>
              <a:rPr lang="en-US" altLang="zh-CN" sz="2400"/>
              <a:t>1</a:t>
            </a:r>
            <a:r>
              <a:rPr lang="zh-CN" altLang="en-US" sz="2400"/>
              <a:t>，</a:t>
            </a:r>
            <a:r>
              <a:rPr lang="en-US" altLang="zh-CN" sz="2400"/>
              <a:t>2</a:t>
            </a:r>
            <a:r>
              <a:rPr lang="zh-CN" altLang="en-US" sz="2400"/>
              <a:t>，</a:t>
            </a:r>
            <a:r>
              <a:rPr lang="en-US" altLang="zh-CN" sz="2400"/>
              <a:t>…</a:t>
            </a:r>
            <a:r>
              <a:rPr lang="zh-CN" altLang="en-US" sz="2400"/>
              <a:t>，</a:t>
            </a:r>
            <a:r>
              <a:rPr lang="en-US" altLang="zh-CN" sz="2400"/>
              <a:t>r-1</a:t>
            </a:r>
            <a:r>
              <a:rPr lang="zh-CN" altLang="en-US" sz="2400"/>
              <a:t>。</a:t>
            </a:r>
            <a:endParaRPr lang="zh-CN" altLang="en-US" sz="2400"/>
          </a:p>
          <a:p>
            <a:r>
              <a:rPr lang="zh-CN" altLang="en-US" sz="2400"/>
              <a:t>按数据元素</a:t>
            </a:r>
            <a:r>
              <a:rPr lang="zh-CN" altLang="en-US" sz="2400">
                <a:solidFill>
                  <a:srgbClr val="FF0000"/>
                </a:solidFill>
              </a:rPr>
              <a:t>关键字最低位</a:t>
            </a:r>
            <a:r>
              <a:rPr lang="zh-CN" altLang="en-US" sz="2400"/>
              <a:t>上的数字值依次把</a:t>
            </a:r>
            <a:r>
              <a:rPr lang="en-US" altLang="zh-CN" sz="2400"/>
              <a:t>n</a:t>
            </a:r>
            <a:r>
              <a:rPr lang="zh-CN" altLang="en-US" sz="2400"/>
              <a:t>个数据元素分配到这</a:t>
            </a:r>
            <a:r>
              <a:rPr lang="en-US" altLang="zh-CN" sz="2400"/>
              <a:t>r</a:t>
            </a:r>
            <a:r>
              <a:rPr lang="zh-CN" altLang="en-US" sz="2400"/>
              <a:t>个队列中（入队）。</a:t>
            </a:r>
            <a:endParaRPr lang="zh-CN" altLang="en-US" sz="2400"/>
          </a:p>
          <a:p>
            <a:r>
              <a:rPr lang="zh-CN" altLang="en-US" sz="2400"/>
              <a:t>按照队列编号从小到大的顺序，将队列中的元素</a:t>
            </a:r>
            <a:r>
              <a:rPr lang="zh-CN" altLang="en-US" sz="2400">
                <a:solidFill>
                  <a:srgbClr val="FF0000"/>
                </a:solidFill>
              </a:rPr>
              <a:t>收集起来</a:t>
            </a:r>
            <a:r>
              <a:rPr lang="zh-CN" altLang="en-US" sz="2400"/>
              <a:t>，形成</a:t>
            </a:r>
            <a:r>
              <a:rPr lang="zh-CN" altLang="en-US" sz="2400">
                <a:solidFill>
                  <a:srgbClr val="FF0000"/>
                </a:solidFill>
              </a:rPr>
              <a:t>一个新的元素序列</a:t>
            </a:r>
            <a:r>
              <a:rPr lang="zh-CN" altLang="en-US" sz="2400"/>
              <a:t>，这是第一趟基数排序。</a:t>
            </a:r>
            <a:endParaRPr lang="zh-CN" altLang="en-US" sz="2400"/>
          </a:p>
          <a:p>
            <a:r>
              <a:rPr lang="zh-CN" altLang="en-US" sz="2400"/>
              <a:t>接着对第一趟基数排序后得到的数据元素序列，再按照数据元素关键字的次低位上的数字值依次把各个数据元素再次分配到</a:t>
            </a:r>
            <a:r>
              <a:rPr lang="en-US" altLang="zh-CN" sz="2400"/>
              <a:t>r</a:t>
            </a:r>
            <a:r>
              <a:rPr lang="zh-CN" altLang="en-US" sz="2400"/>
              <a:t>个队列中，然后按照队列编号从小到大的顺序，将队列中的数据元素收集起来。如此反复，经过</a:t>
            </a:r>
            <a:r>
              <a:rPr lang="en-US" altLang="zh-CN" sz="2400"/>
              <a:t>m</a:t>
            </a:r>
            <a:r>
              <a:rPr lang="zh-CN" altLang="en-US" sz="2400"/>
              <a:t>趟基数排序后，就得到了数据元素的有序序列。 </a:t>
            </a:r>
            <a:endParaRPr lang="zh-CN" altLang="en-US" sz="2400"/>
          </a:p>
        </p:txBody>
      </p:sp>
      <p:sp>
        <p:nvSpPr>
          <p:cNvPr id="4" name="灯片编号占位符 3"/>
          <p:cNvSpPr>
            <a:spLocks noGrp="1"/>
          </p:cNvSpPr>
          <p:nvPr>
            <p:ph type="sldNum" sz="quarter" idx="12"/>
          </p:nvPr>
        </p:nvSpPr>
        <p:spPr/>
        <p:txBody>
          <a:bodyPr/>
          <a:lstStyle/>
          <a:p>
            <a:fld id="{5B9422CA-CEA4-4CA0-A1D2-B50869E35C22}" type="slidenum">
              <a:rPr lang="en-US" altLang="zh-CN"/>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5" name="Rectangle 3"/>
          <p:cNvSpPr>
            <a:spLocks noGrp="1" noChangeArrowheads="1"/>
          </p:cNvSpPr>
          <p:nvPr>
            <p:ph sz="quarter" idx="13"/>
          </p:nvPr>
        </p:nvSpPr>
        <p:spPr>
          <a:xfrm>
            <a:off x="689339" y="144745"/>
            <a:ext cx="7765322" cy="3695136"/>
          </a:xfrm>
        </p:spPr>
        <p:txBody>
          <a:bodyPr/>
          <a:lstStyle/>
          <a:p>
            <a:pPr>
              <a:buFont typeface="Wingdings" panose="05000000000000000000" pitchFamily="2" charset="2"/>
              <a:buNone/>
            </a:pPr>
            <a:r>
              <a:rPr lang="en-US" altLang="zh-CN" sz="2400" dirty="0"/>
              <a:t>【</a:t>
            </a:r>
            <a:r>
              <a:rPr lang="zh-CN" altLang="en-US" sz="2400" dirty="0"/>
              <a:t>例</a:t>
            </a:r>
            <a:r>
              <a:rPr lang="en-US" altLang="zh-CN" sz="2400" dirty="0"/>
              <a:t>9-10】</a:t>
            </a:r>
            <a:r>
              <a:rPr lang="zh-CN" altLang="en-US" sz="2400" dirty="0"/>
              <a:t>已知关键字序列</a:t>
            </a:r>
            <a:r>
              <a:rPr lang="en-US" altLang="zh-CN" sz="2400" dirty="0"/>
              <a:t>{983,259,023,173,285,274,011,546</a:t>
            </a:r>
            <a:endParaRPr lang="en-US" altLang="zh-CN" sz="2400" dirty="0"/>
          </a:p>
          <a:p>
            <a:pPr>
              <a:buFont typeface="Wingdings" panose="05000000000000000000" pitchFamily="2" charset="2"/>
              <a:buNone/>
            </a:pPr>
            <a:r>
              <a:rPr lang="en-US" altLang="zh-CN" sz="2400" dirty="0"/>
              <a:t>,744,372}</a:t>
            </a:r>
            <a:r>
              <a:rPr lang="zh-CN" altLang="en-US" sz="2400" dirty="0"/>
              <a:t>，请给出基数排序的每一趟排序结果。</a:t>
            </a:r>
            <a:r>
              <a:rPr lang="zh-CN" altLang="en-US" dirty="0"/>
              <a:t> </a:t>
            </a:r>
            <a:endParaRPr lang="zh-CN" altLang="en-US" dirty="0"/>
          </a:p>
        </p:txBody>
      </p:sp>
      <p:sp>
        <p:nvSpPr>
          <p:cNvPr id="10" name="灯片编号占位符 3"/>
          <p:cNvSpPr>
            <a:spLocks noGrp="1"/>
          </p:cNvSpPr>
          <p:nvPr>
            <p:ph type="sldNum" sz="quarter" idx="12"/>
          </p:nvPr>
        </p:nvSpPr>
        <p:spPr/>
        <p:txBody>
          <a:bodyPr/>
          <a:lstStyle/>
          <a:p>
            <a:fld id="{136D349D-C7EB-4BAD-B605-164E6F856C1A}" type="slidenum">
              <a:rPr lang="en-US" altLang="zh-CN"/>
            </a:fld>
            <a:endParaRPr lang="en-US" altLang="zh-CN"/>
          </a:p>
        </p:txBody>
      </p:sp>
      <p:sp>
        <p:nvSpPr>
          <p:cNvPr id="1231877" name="Rectangle 5"/>
          <p:cNvSpPr>
            <a:spLocks noChangeArrowheads="1"/>
          </p:cNvSpPr>
          <p:nvPr/>
        </p:nvSpPr>
        <p:spPr bwMode="auto">
          <a:xfrm>
            <a:off x="0" y="1893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31876" name="Object 4"/>
          <p:cNvGraphicFramePr>
            <a:graphicFrameLocks noChangeAspect="1"/>
          </p:cNvGraphicFramePr>
          <p:nvPr/>
        </p:nvGraphicFramePr>
        <p:xfrm>
          <a:off x="899592" y="2112395"/>
          <a:ext cx="1844675" cy="4103688"/>
        </p:xfrm>
        <a:graphic>
          <a:graphicData uri="http://schemas.openxmlformats.org/presentationml/2006/ole">
            <mc:AlternateContent xmlns:mc="http://schemas.openxmlformats.org/markup-compatibility/2006">
              <mc:Choice xmlns:v="urn:schemas-microsoft-com:vml" Requires="v">
                <p:oleObj spid="_x0000_s10245" name="Visio" r:id="rId1" imgW="1989455" imgH="4427855" progId="Visio.Drawing.11">
                  <p:embed/>
                </p:oleObj>
              </mc:Choice>
              <mc:Fallback>
                <p:oleObj name="Visio" r:id="rId1" imgW="1989455" imgH="4427855" progId="Visio.Drawing.11">
                  <p:embed/>
                  <p:pic>
                    <p:nvPicPr>
                      <p:cNvPr id="0" name="图片 102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12395"/>
                        <a:ext cx="1844675" cy="410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1879" name="Rectangle 7"/>
          <p:cNvSpPr>
            <a:spLocks noChangeArrowheads="1"/>
          </p:cNvSpPr>
          <p:nvPr/>
        </p:nvSpPr>
        <p:spPr bwMode="auto">
          <a:xfrm>
            <a:off x="0" y="199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31878" name="Object 6"/>
          <p:cNvGraphicFramePr>
            <a:graphicFrameLocks noChangeAspect="1"/>
          </p:cNvGraphicFramePr>
          <p:nvPr/>
        </p:nvGraphicFramePr>
        <p:xfrm>
          <a:off x="3635375" y="2276475"/>
          <a:ext cx="1816100" cy="3959225"/>
        </p:xfrm>
        <a:graphic>
          <a:graphicData uri="http://schemas.openxmlformats.org/presentationml/2006/ole">
            <mc:AlternateContent xmlns:mc="http://schemas.openxmlformats.org/markup-compatibility/2006">
              <mc:Choice xmlns:v="urn:schemas-microsoft-com:vml" Requires="v">
                <p:oleObj spid="_x0000_s10246" name="Visio" r:id="rId3" imgW="1989455" imgH="4339590" progId="Visio.Drawing.11">
                  <p:embed/>
                </p:oleObj>
              </mc:Choice>
              <mc:Fallback>
                <p:oleObj name="Visio" r:id="rId3" imgW="1989455" imgH="4339590" progId="Visio.Drawing.11">
                  <p:embed/>
                  <p:pic>
                    <p:nvPicPr>
                      <p:cNvPr id="0" name="图片 102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2276475"/>
                        <a:ext cx="1816100" cy="395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1881" name="Rectangle 9"/>
          <p:cNvSpPr>
            <a:spLocks noChangeArrowheads="1"/>
          </p:cNvSpPr>
          <p:nvPr/>
        </p:nvSpPr>
        <p:spPr bwMode="auto">
          <a:xfrm>
            <a:off x="0" y="1997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31880" name="Object 8"/>
          <p:cNvGraphicFramePr>
            <a:graphicFrameLocks noChangeAspect="1"/>
          </p:cNvGraphicFramePr>
          <p:nvPr/>
        </p:nvGraphicFramePr>
        <p:xfrm>
          <a:off x="6227763" y="2276475"/>
          <a:ext cx="1831975" cy="3960813"/>
        </p:xfrm>
        <a:graphic>
          <a:graphicData uri="http://schemas.openxmlformats.org/presentationml/2006/ole">
            <mc:AlternateContent xmlns:mc="http://schemas.openxmlformats.org/markup-compatibility/2006">
              <mc:Choice xmlns:v="urn:schemas-microsoft-com:vml" Requires="v">
                <p:oleObj spid="_x0000_s10247" name="Visio" r:id="rId5" imgW="1989455" imgH="4323080" progId="Visio.Drawing.11">
                  <p:embed/>
                </p:oleObj>
              </mc:Choice>
              <mc:Fallback>
                <p:oleObj name="Visio" r:id="rId5" imgW="1989455" imgH="4323080" progId="Visio.Drawing.11">
                  <p:embed/>
                  <p:pic>
                    <p:nvPicPr>
                      <p:cNvPr id="0" name="图片 102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763" y="2276475"/>
                        <a:ext cx="1831975" cy="396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231876"/>
                                        </p:tgtEl>
                                        <p:attrNameLst>
                                          <p:attrName>style.visibility</p:attrName>
                                        </p:attrNameLst>
                                      </p:cBhvr>
                                      <p:to>
                                        <p:strVal val="visible"/>
                                      </p:to>
                                    </p:set>
                                    <p:animEffect transition="in" filter="box(out)">
                                      <p:cBhvr>
                                        <p:cTn id="7" dur="500"/>
                                        <p:tgtEl>
                                          <p:spTgt spid="123187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231878"/>
                                        </p:tgtEl>
                                        <p:attrNameLst>
                                          <p:attrName>style.visibility</p:attrName>
                                        </p:attrNameLst>
                                      </p:cBhvr>
                                      <p:to>
                                        <p:strVal val="visible"/>
                                      </p:to>
                                    </p:set>
                                    <p:animEffect transition="in" filter="box(out)">
                                      <p:cBhvr>
                                        <p:cTn id="12" dur="500"/>
                                        <p:tgtEl>
                                          <p:spTgt spid="123187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231880"/>
                                        </p:tgtEl>
                                        <p:attrNameLst>
                                          <p:attrName>style.visibility</p:attrName>
                                        </p:attrNameLst>
                                      </p:cBhvr>
                                      <p:to>
                                        <p:strVal val="visible"/>
                                      </p:to>
                                    </p:set>
                                    <p:animEffect transition="in" filter="box(out)">
                                      <p:cBhvr>
                                        <p:cTn id="17" dur="500"/>
                                        <p:tgtEl>
                                          <p:spTgt spid="1231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6" name="Rectangle 2"/>
          <p:cNvSpPr>
            <a:spLocks noGrp="1" noChangeArrowheads="1"/>
          </p:cNvSpPr>
          <p:nvPr>
            <p:ph type="title"/>
          </p:nvPr>
        </p:nvSpPr>
        <p:spPr/>
        <p:txBody>
          <a:bodyPr/>
          <a:lstStyle/>
          <a:p>
            <a:r>
              <a:rPr lang="en-US" altLang="zh-CN" sz="4000" b="1"/>
              <a:t>9.7  </a:t>
            </a:r>
            <a:r>
              <a:rPr lang="zh-CN" altLang="en-US" sz="4000" b="1"/>
              <a:t>各种排序方法的比较</a:t>
            </a:r>
            <a:endParaRPr lang="zh-CN" altLang="en-US" sz="4000" b="1"/>
          </a:p>
        </p:txBody>
      </p:sp>
      <p:graphicFrame>
        <p:nvGraphicFramePr>
          <p:cNvPr id="1235300" name="Group 356"/>
          <p:cNvGraphicFramePr>
            <a:graphicFrameLocks noGrp="1"/>
          </p:cNvGraphicFramePr>
          <p:nvPr>
            <p:ph type="tbl" idx="1"/>
          </p:nvPr>
        </p:nvGraphicFramePr>
        <p:xfrm>
          <a:off x="323850" y="1328738"/>
          <a:ext cx="8351838" cy="4551998"/>
        </p:xfrm>
        <a:graphic>
          <a:graphicData uri="http://schemas.openxmlformats.org/drawingml/2006/table">
            <a:tbl>
              <a:tblPr/>
              <a:tblGrid>
                <a:gridCol w="1944688"/>
                <a:gridCol w="1366837"/>
                <a:gridCol w="1657350"/>
                <a:gridCol w="1871663"/>
                <a:gridCol w="1511300"/>
              </a:tblGrid>
              <a:tr h="349250">
                <a:tc rowSpan="2">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排序方法</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时间复杂度</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rowSpan="2">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稳定性</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vMerge="1">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平均情况</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最好情况</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最坏情况</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r>
              <a:tr h="444500">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直接插入排序</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稳定</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折半插入排序</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不稳定</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希尔排序</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O(nlog</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a:spcBef>
                          <a:spcPct val="20000"/>
                        </a:spcBef>
                        <a:defRPr kumimoji="1" sz="2000">
                          <a:solidFill>
                            <a:schemeClr val="tx1"/>
                          </a:solidFill>
                          <a:latin typeface="Times New Roman" panose="02020603050405020304" pitchFamily="18" charset="0"/>
                          <a:ea typeface="楷体_GB2312"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zh-CN"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O(nlog</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不稳定</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冒泡排序</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稳定</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快速排序</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O(nlog</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O(nlog</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不稳定</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直接选择排序</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不稳定</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堆排序</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O(nlog</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O(nlog</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O(nlog</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不稳定</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归并排序</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O(nlog</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O(nlog</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O(nlog</a:t>
                      </a:r>
                      <a:r>
                        <a:rPr kumimoji="1"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稳定</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基数排序</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O(m(n+r))</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O(m(n+r))</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O(m(n+r))</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anose="05000000000000000000" pitchFamily="2" charset="2"/>
                        <a:defRPr kumimoji="1" sz="2400">
                          <a:solidFill>
                            <a:schemeClr val="tx1"/>
                          </a:solidFill>
                          <a:latin typeface="Times New Roman" panose="02020603050405020304" pitchFamily="18" charset="0"/>
                          <a:ea typeface="楷体_GB2312" pitchFamily="49" charset="-122"/>
                        </a:defRPr>
                      </a:lvl1pPr>
                      <a:lvl2pPr marL="742950" indent="-285750">
                        <a:spcBef>
                          <a:spcPct val="20000"/>
                        </a:spcBef>
                        <a:defRPr kumimoji="1" sz="2000">
                          <a:solidFill>
                            <a:schemeClr val="tx1"/>
                          </a:solidFill>
                          <a:latin typeface="Times New Roman" panose="02020603050405020304" pitchFamily="18" charset="0"/>
                          <a:ea typeface="楷体_GB2312" pitchFamily="49"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稳定</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3" name="灯片编号占位符 3"/>
          <p:cNvSpPr>
            <a:spLocks noGrp="1"/>
          </p:cNvSpPr>
          <p:nvPr>
            <p:ph type="sldNum" sz="quarter" idx="10"/>
          </p:nvPr>
        </p:nvSpPr>
        <p:spPr/>
        <p:txBody>
          <a:bodyPr/>
          <a:lstStyle/>
          <a:p>
            <a:fld id="{55252A65-A8A0-4B3A-9345-222CB3CD4A9C}" type="slidenum">
              <a:rPr lang="en-US" altLang="zh-CN"/>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1142976" y="1571612"/>
            <a:ext cx="7477148" cy="5528945"/>
          </a:xfrm>
          <a:prstGeom prst="rect">
            <a:avLst/>
          </a:prstGeom>
          <a:noFill/>
          <a:ln w="9525">
            <a:noFill/>
            <a:miter lim="800000"/>
          </a:ln>
        </p:spPr>
        <p:txBody>
          <a:bodyPr wrap="square">
            <a:spAutoFit/>
          </a:bodyPr>
          <a:lstStyle/>
          <a:p>
            <a:pPr marL="457200" indent="-457200">
              <a:lnSpc>
                <a:spcPts val="32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当</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待排序记录的关键字均不相同时，排序的结果</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是唯一，否则</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排序的结果不一定唯一</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如果</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待排序的表</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中，存在</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有多个关键字相同的</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记录，经过</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排序后这些具有相同关键字的记录之间的相对次序保持</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不变，称</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这种排序方法是稳定的</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反之，若</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具有相同关键字的记录之间的相对次序发生</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变化</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则</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称这种排序方法是不稳定的。</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kumimoji="1" lang="en-US" altLang="zh-CN" sz="2000" u="sng" dirty="0">
                <a:solidFill>
                  <a:schemeClr val="tx1"/>
                </a:solidFill>
                <a:latin typeface="Consolas" panose="020B0609020204030204" pitchFamily="49" charset="0"/>
                <a:ea typeface="楷体" panose="02010609060101010101" pitchFamily="49" charset="-122"/>
                <a:cs typeface="Consolas" panose="020B0609020204030204" pitchFamily="49" charset="0"/>
              </a:rPr>
              <a:t>12</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23 3  5  67  12</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kumimoji="1"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3  5  </a:t>
            </a:r>
            <a:r>
              <a:rPr kumimoji="1" lang="en-US" altLang="zh-CN" sz="2000" u="sng" dirty="0">
                <a:solidFill>
                  <a:srgbClr val="FF0000"/>
                </a:solidFill>
                <a:latin typeface="Consolas" panose="020B0609020204030204" pitchFamily="49" charset="0"/>
                <a:ea typeface="楷体" panose="02010609060101010101" pitchFamily="49" charset="-122"/>
                <a:cs typeface="Consolas" panose="020B0609020204030204" pitchFamily="49" charset="0"/>
              </a:rPr>
              <a:t>12</a:t>
            </a:r>
            <a:r>
              <a:rPr kumimoji="1"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  12  23  67</a:t>
            </a:r>
            <a:endParaRPr kumimoji="1"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3  5  </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12   </a:t>
            </a:r>
            <a:r>
              <a:rPr kumimoji="1" lang="en-US" altLang="zh-CN" sz="2000" u="sng" dirty="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12</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   23  67</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6627" name="Text Box 5"/>
          <p:cNvSpPr txBox="1">
            <a:spLocks noChangeArrowheads="1"/>
          </p:cNvSpPr>
          <p:nvPr/>
        </p:nvSpPr>
        <p:spPr bwMode="auto">
          <a:xfrm>
            <a:off x="1214414" y="642918"/>
            <a:ext cx="2747952" cy="45720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5. </a:t>
            </a:r>
            <a:r>
              <a:rPr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算法的稳定性</a:t>
            </a:r>
            <a:endParaRPr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303234" y="1857364"/>
            <a:ext cx="553998" cy="3214710"/>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9.1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排序的基本概念</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142976" y="1071546"/>
            <a:ext cx="7143800" cy="1785104"/>
          </a:xfrm>
          <a:prstGeom prst="rect">
            <a:avLst/>
          </a:prstGeom>
          <a:noFill/>
          <a:ln w="9525">
            <a:noFill/>
            <a:miter lim="800000"/>
          </a:ln>
        </p:spPr>
        <p:txBody>
          <a:bodyPr wrap="square">
            <a:spAutoFit/>
          </a:bodyPr>
          <a:lstStyle/>
          <a:p>
            <a:pPr marL="457200" indent="-457200">
              <a:lnSpc>
                <a:spcPts val="3000"/>
              </a:lnSpc>
              <a:spcBef>
                <a:spcPts val="12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在</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本章中，以</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顺序表作为排序数据的存储结构</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（除基数排序采用单链表和外排序之外）</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000"/>
              </a:lnSpc>
              <a:spcBef>
                <a:spcPts val="12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为</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简单起见，假设关键字类型为</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int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类型。待排序的顺序表中记录类型定义如下：</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7651" name="Text Box 3"/>
          <p:cNvSpPr txBox="1">
            <a:spLocks noChangeArrowheads="1"/>
          </p:cNvSpPr>
          <p:nvPr/>
        </p:nvSpPr>
        <p:spPr bwMode="auto">
          <a:xfrm>
            <a:off x="1500166" y="3071810"/>
            <a:ext cx="7345362" cy="2225675"/>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lIns="180000" tIns="144000" bIns="144000">
            <a:spAutoFit/>
          </a:bodyPr>
          <a:lstStyle/>
          <a:p>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typedef</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KeyType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typedef</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struct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KeyType</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key</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存放关键字</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KeyType</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为关键字类型</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ElemType</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data</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其他数据</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ElemType</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为其他数据的类型</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SqType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sym typeface="+mn-ea"/>
              </a:rPr>
              <a:t>SqType  aa</a:t>
            </a:r>
            <a:r>
              <a:rPr lang="zh-CN" altLang="en-US" sz="1800" dirty="0" err="1">
                <a:solidFill>
                  <a:schemeClr val="tx1"/>
                </a:solidFill>
                <a:latin typeface="Consolas" panose="020B0609020204030204" pitchFamily="49" charset="0"/>
                <a:ea typeface="仿宋" panose="02010609060101010101" pitchFamily="49" charset="-122"/>
                <a:cs typeface="Consolas" panose="020B0609020204030204" pitchFamily="49" charset="0"/>
                <a:sym typeface="+mn-ea"/>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sym typeface="+mn-ea"/>
              </a:rPr>
              <a:t>  max</a:t>
            </a:r>
            <a:r>
              <a:rPr lang="zh-CN" altLang="en-US" sz="1800" dirty="0" err="1">
                <a:solidFill>
                  <a:schemeClr val="tx1"/>
                </a:solidFill>
                <a:latin typeface="Consolas" panose="020B0609020204030204" pitchFamily="49" charset="0"/>
                <a:ea typeface="仿宋" panose="02010609060101010101" pitchFamily="49" charset="-122"/>
                <a:cs typeface="Consolas" panose="020B0609020204030204" pitchFamily="49" charset="0"/>
                <a:sym typeface="+mn-ea"/>
              </a:rPr>
              <a:t>】</a:t>
            </a:r>
            <a:endParaRPr lang="zh-CN" altLang="en-US" sz="1800" dirty="0" err="1">
              <a:solidFill>
                <a:schemeClr val="tx1"/>
              </a:solidFill>
              <a:latin typeface="Consolas" panose="020B0609020204030204" pitchFamily="49" charset="0"/>
              <a:ea typeface="仿宋" panose="02010609060101010101" pitchFamily="49" charset="-122"/>
              <a:cs typeface="Consolas" panose="020B0609020204030204" pitchFamily="49" charset="0"/>
              <a:sym typeface="+mn-ea"/>
            </a:endParaRPr>
          </a:p>
        </p:txBody>
      </p:sp>
      <p:sp>
        <p:nvSpPr>
          <p:cNvPr id="4" name="TextBox 3"/>
          <p:cNvSpPr txBox="1"/>
          <p:nvPr/>
        </p:nvSpPr>
        <p:spPr>
          <a:xfrm>
            <a:off x="1214414" y="357166"/>
            <a:ext cx="3000396"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altLang="zh-CN"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6. </a:t>
            </a:r>
            <a:r>
              <a:rPr lang="zh-CN" altLang="en-US"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排序数据的组织</a:t>
            </a:r>
            <a:endParaRPr lang="zh-CN" altLang="en-US" dirty="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303234" y="1857364"/>
            <a:ext cx="553998" cy="3214710"/>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9.1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排序的基本概念</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2143108" y="571480"/>
            <a:ext cx="4605340" cy="584775"/>
          </a:xfrm>
          <a:prstGeom prst="rect">
            <a:avLst/>
          </a:prstGeom>
          <a:noFill/>
          <a:ln w="9525">
            <a:noFill/>
            <a:miter lim="800000"/>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9.2  </a:t>
            </a:r>
            <a:r>
              <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插 入 排 序</a:t>
            </a:r>
            <a:endPar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28675" name="Text Box 5"/>
          <p:cNvSpPr txBox="1">
            <a:spLocks noChangeArrowheads="1"/>
          </p:cNvSpPr>
          <p:nvPr/>
        </p:nvSpPr>
        <p:spPr bwMode="auto">
          <a:xfrm>
            <a:off x="1428728" y="1785926"/>
            <a:ext cx="7318397" cy="2298065"/>
          </a:xfrm>
          <a:prstGeom prst="rect">
            <a:avLst/>
          </a:prstGeom>
          <a:noFill/>
          <a:ln w="9525">
            <a:noFill/>
            <a:miter lim="800000"/>
          </a:ln>
        </p:spPr>
        <p:txBody>
          <a:bodyPr wrap="square">
            <a:spAutoFit/>
          </a:bodyPr>
          <a:lstStyle/>
          <a:p>
            <a:pPr marL="457200" indent="-457200">
              <a:lnSpc>
                <a:spcPts val="3200"/>
              </a:lnSpc>
              <a:spcBef>
                <a:spcPts val="1200"/>
              </a:spcBef>
              <a:buBlip>
                <a:blip r:embed="rId1"/>
              </a:buBlip>
            </a:pPr>
            <a:r>
              <a:rPr lang="zh-CN" altLang="en-US" sz="2000" dirty="0" smtClean="0">
                <a:solidFill>
                  <a:schemeClr val="tx1"/>
                </a:solidFill>
                <a:ea typeface="楷体" panose="02010609060101010101" pitchFamily="49" charset="-122"/>
                <a:cs typeface="Times New Roman" panose="02020603050405020304" pitchFamily="18" charset="0"/>
              </a:rPr>
              <a:t>插入排序</a:t>
            </a:r>
            <a:r>
              <a:rPr lang="zh-CN" altLang="en-US" sz="2000" dirty="0">
                <a:solidFill>
                  <a:schemeClr val="tx1"/>
                </a:solidFill>
                <a:ea typeface="楷体" panose="02010609060101010101" pitchFamily="49" charset="-122"/>
                <a:cs typeface="Times New Roman" panose="02020603050405020304" pitchFamily="18" charset="0"/>
              </a:rPr>
              <a:t>的</a:t>
            </a:r>
            <a:r>
              <a:rPr lang="zh-CN" altLang="en-US" sz="200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基本思路</a:t>
            </a:r>
            <a:r>
              <a:rPr lang="zh-CN" altLang="en-US" sz="2000" dirty="0" smtClean="0">
                <a:solidFill>
                  <a:schemeClr val="tx1"/>
                </a:solidFill>
                <a:ea typeface="楷体" panose="02010609060101010101" pitchFamily="49" charset="-122"/>
                <a:cs typeface="Times New Roman" panose="02020603050405020304" pitchFamily="18" charset="0"/>
              </a:rPr>
              <a:t>：</a:t>
            </a:r>
            <a:r>
              <a:rPr lang="zh-CN" altLang="en-US" sz="2000" dirty="0">
                <a:solidFill>
                  <a:schemeClr val="tx1"/>
                </a:solidFill>
                <a:ea typeface="楷体" panose="02010609060101010101" pitchFamily="49" charset="-122"/>
                <a:cs typeface="Times New Roman" panose="02020603050405020304" pitchFamily="18" charset="0"/>
              </a:rPr>
              <a:t>每一趟将一个待排序的记录，按其关键字值的大小插入到已经排序的部分文件中适当位置上，直到全部插入完成。</a:t>
            </a:r>
            <a:endParaRPr lang="zh-CN" altLang="en-US" sz="2000" dirty="0">
              <a:solidFill>
                <a:schemeClr val="tx1"/>
              </a:solidFill>
              <a:ea typeface="楷体" panose="02010609060101010101" pitchFamily="49" charset="-122"/>
              <a:cs typeface="Times New Roman" panose="02020603050405020304" pitchFamily="18" charset="0"/>
            </a:endParaRPr>
          </a:p>
          <a:p>
            <a:pPr marL="457200" indent="-457200">
              <a:lnSpc>
                <a:spcPts val="3200"/>
              </a:lnSpc>
              <a:spcBef>
                <a:spcPts val="1200"/>
              </a:spcBef>
              <a:buBlip>
                <a:blip r:embed="rId1"/>
              </a:buBlip>
            </a:pPr>
            <a:r>
              <a:rPr lang="zh-CN" altLang="en-US" sz="2000" dirty="0" smtClean="0">
                <a:solidFill>
                  <a:schemeClr val="tx1"/>
                </a:solidFill>
                <a:ea typeface="楷体" panose="02010609060101010101" pitchFamily="49" charset="-122"/>
                <a:cs typeface="Times New Roman" panose="02020603050405020304" pitchFamily="18" charset="0"/>
              </a:rPr>
              <a:t>主要的插入排序算法：</a:t>
            </a:r>
            <a:r>
              <a:rPr lang="zh-CN" altLang="en-US" sz="2000" dirty="0" smtClean="0">
                <a:solidFill>
                  <a:srgbClr val="FF0000"/>
                </a:solidFill>
                <a:ea typeface="楷体" panose="02010609060101010101" pitchFamily="49" charset="-122"/>
                <a:cs typeface="Times New Roman" panose="02020603050405020304" pitchFamily="18" charset="0"/>
              </a:rPr>
              <a:t>直接</a:t>
            </a:r>
            <a:r>
              <a:rPr lang="zh-CN" altLang="en-US" sz="2000" dirty="0">
                <a:solidFill>
                  <a:srgbClr val="FF0000"/>
                </a:solidFill>
                <a:ea typeface="楷体" panose="02010609060101010101" pitchFamily="49" charset="-122"/>
                <a:cs typeface="Times New Roman" panose="02020603050405020304" pitchFamily="18" charset="0"/>
              </a:rPr>
              <a:t>插入排序</a:t>
            </a:r>
            <a:r>
              <a:rPr lang="zh-CN" altLang="en-US" sz="2000" dirty="0">
                <a:solidFill>
                  <a:schemeClr val="tx1"/>
                </a:solidFill>
                <a:ea typeface="楷体" panose="02010609060101010101" pitchFamily="49" charset="-122"/>
                <a:cs typeface="Times New Roman" panose="02020603050405020304" pitchFamily="18" charset="0"/>
              </a:rPr>
              <a:t>、</a:t>
            </a:r>
            <a:r>
              <a:rPr lang="zh-CN" altLang="en-US" sz="2000" dirty="0">
                <a:solidFill>
                  <a:srgbClr val="FF0000"/>
                </a:solidFill>
                <a:ea typeface="楷体" panose="02010609060101010101" pitchFamily="49" charset="-122"/>
                <a:cs typeface="Times New Roman" panose="02020603050405020304" pitchFamily="18" charset="0"/>
              </a:rPr>
              <a:t>折半插入排序</a:t>
            </a:r>
            <a:r>
              <a:rPr lang="zh-CN" altLang="en-US" sz="2000" dirty="0">
                <a:solidFill>
                  <a:schemeClr val="tx1"/>
                </a:solidFill>
                <a:ea typeface="楷体" panose="02010609060101010101" pitchFamily="49" charset="-122"/>
                <a:cs typeface="Times New Roman" panose="02020603050405020304" pitchFamily="18" charset="0"/>
              </a:rPr>
              <a:t>和</a:t>
            </a:r>
            <a:r>
              <a:rPr lang="zh-CN" altLang="en-US" sz="2000" dirty="0">
                <a:solidFill>
                  <a:srgbClr val="FF0000"/>
                </a:solidFill>
                <a:ea typeface="楷体" panose="02010609060101010101" pitchFamily="49" charset="-122"/>
                <a:cs typeface="Times New Roman" panose="02020603050405020304" pitchFamily="18" charset="0"/>
              </a:rPr>
              <a:t>希尔排序</a:t>
            </a:r>
            <a:r>
              <a:rPr lang="zh-CN" altLang="en-US" sz="2000" dirty="0">
                <a:solidFill>
                  <a:schemeClr val="tx1"/>
                </a:solidFill>
                <a:ea typeface="楷体" panose="02010609060101010101" pitchFamily="49" charset="-122"/>
                <a:cs typeface="Times New Roman" panose="02020603050405020304" pitchFamily="18" charset="0"/>
              </a:rPr>
              <a:t>。</a:t>
            </a:r>
            <a:endParaRPr lang="zh-CN" altLang="en-US" sz="2000" dirty="0">
              <a:solidFill>
                <a:schemeClr val="tx1"/>
              </a:solidFill>
              <a:ea typeface="楷体" panose="02010609060101010101" pitchFamily="49" charset="-122"/>
              <a:cs typeface="Times New Roman" panose="02020603050405020304" pitchFamily="18" charset="0"/>
            </a:endParaRPr>
          </a:p>
        </p:txBody>
      </p:sp>
      <p:sp>
        <p:nvSpPr>
          <p:cNvPr id="4" name="TextBox 3"/>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NjExOTk1Mjc3ZmJkMjA0ZGRiNmEwOGRjODc0NmU2ODMifQ=="/>
</p:tagLst>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水滴</Template>
  <TotalTime>0</TotalTime>
  <Words>10255</Words>
  <Application>WPS 演示</Application>
  <PresentationFormat>全屏显示(4:3)</PresentationFormat>
  <Paragraphs>1784</Paragraphs>
  <Slides>63</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21</vt:i4>
      </vt:variant>
      <vt:variant>
        <vt:lpstr>幻灯片标题</vt:lpstr>
      </vt:variant>
      <vt:variant>
        <vt:i4>63</vt:i4>
      </vt:variant>
    </vt:vector>
  </HeadingPairs>
  <TitlesOfParts>
    <vt:vector size="101" baseType="lpstr">
      <vt:lpstr>Arial</vt:lpstr>
      <vt:lpstr>宋体</vt:lpstr>
      <vt:lpstr>Wingdings</vt:lpstr>
      <vt:lpstr>Times New Roman</vt:lpstr>
      <vt:lpstr>楷体_GB2312</vt:lpstr>
      <vt:lpstr>新宋体</vt:lpstr>
      <vt:lpstr>Consolas</vt:lpstr>
      <vt:lpstr>隶书</vt:lpstr>
      <vt:lpstr>微软雅黑</vt:lpstr>
      <vt:lpstr>楷体</vt:lpstr>
      <vt:lpstr>仿宋</vt:lpstr>
      <vt:lpstr>Arial Unicode MS</vt:lpstr>
      <vt:lpstr>Tw Cen MT</vt:lpstr>
      <vt:lpstr>Calibri</vt:lpstr>
      <vt:lpstr>黑体</vt:lpstr>
      <vt:lpstr>Symbol</vt:lpstr>
      <vt:lpstr>水滴</vt:lpstr>
      <vt:lpstr>Equation.3</vt:lpstr>
      <vt:lpstr>Visio.Drawing.11</vt:lpstr>
      <vt:lpstr>Visio.Drawing.11</vt:lpstr>
      <vt:lpstr>Visio.Drawing.11</vt:lpstr>
      <vt:lpstr>Visio.Drawing.11</vt:lpstr>
      <vt:lpstr>Visio.Drawing.11</vt:lpstr>
      <vt:lpstr>Visio.Drawing.11</vt:lpstr>
      <vt:lpstr>Visio.Drawing.11</vt:lpstr>
      <vt:lpstr>Visio.Drawing.11</vt:lpstr>
      <vt:lpstr>Equation.3</vt:lpstr>
      <vt:lpstr>Visio.Drawing.11</vt:lpstr>
      <vt:lpstr>Equation.3</vt:lpstr>
      <vt:lpstr>Visio.Drawing.11</vt:lpstr>
      <vt:lpstr>Visio.Drawing.11</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12  3   5  56   67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9.4.2  堆排序 </vt:lpstr>
      <vt:lpstr>PowerPoint 演示文稿</vt:lpstr>
      <vt:lpstr>PowerPoint 演示文稿</vt:lpstr>
      <vt:lpstr>9.4.2  堆排序 </vt:lpstr>
      <vt:lpstr>9.4.2  堆排序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9.6  基数排序</vt:lpstr>
      <vt:lpstr>PowerPoint 演示文稿</vt:lpstr>
      <vt:lpstr>9.7  各种排序方法的比较</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lenovo</cp:lastModifiedBy>
  <cp:revision>258</cp:revision>
  <dcterms:created xsi:type="dcterms:W3CDTF">2012-11-28T00:02:00Z</dcterms:created>
  <dcterms:modified xsi:type="dcterms:W3CDTF">2022-05-30T04:20:57Z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C670E91B7B5D4D3DB6CB821DF1565CCE</vt:lpwstr>
  </property>
  <property fmtid="{D5CDD505-2E9C-101B-9397-08002B2CF9AE}" pid="3" name="KSOProductBuildVer">
    <vt:lpwstr>2052-11.1.0.11744</vt:lpwstr>
  </property>
</Properties>
</file>