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6"/>
  </p:notesMasterIdLst>
  <p:sldIdLst>
    <p:sldId id="365" r:id="rId2"/>
    <p:sldId id="356" r:id="rId3"/>
    <p:sldId id="357" r:id="rId4"/>
    <p:sldId id="258" r:id="rId5"/>
    <p:sldId id="265" r:id="rId6"/>
    <p:sldId id="359" r:id="rId7"/>
    <p:sldId id="329" r:id="rId8"/>
    <p:sldId id="360" r:id="rId9"/>
    <p:sldId id="309" r:id="rId10"/>
    <p:sldId id="361" r:id="rId11"/>
    <p:sldId id="333" r:id="rId12"/>
    <p:sldId id="362" r:id="rId13"/>
    <p:sldId id="328" r:id="rId14"/>
    <p:sldId id="366"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12">
          <p15:clr>
            <a:srgbClr val="A4A3A4"/>
          </p15:clr>
        </p15:guide>
        <p15:guide id="2" pos="415">
          <p15:clr>
            <a:srgbClr val="A4A3A4"/>
          </p15:clr>
        </p15:guide>
        <p15:guide id="3" orient="horz" pos="1457">
          <p15:clr>
            <a:srgbClr val="A4A3A4"/>
          </p15:clr>
        </p15:guide>
        <p15:guide id="4" pos="72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4C89"/>
    <a:srgbClr val="4E81C0"/>
    <a:srgbClr val="313D51"/>
    <a:srgbClr val="433D3C"/>
    <a:srgbClr val="C00000"/>
    <a:srgbClr val="F0F2F4"/>
    <a:srgbClr val="0B2C4F"/>
    <a:srgbClr val="213555"/>
    <a:srgbClr val="26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758" autoAdjust="0"/>
    <p:restoredTop sz="96314" autoAdjust="0"/>
  </p:normalViewPr>
  <p:slideViewPr>
    <p:cSldViewPr snapToGrid="0">
      <p:cViewPr varScale="1">
        <p:scale>
          <a:sx n="83" d="100"/>
          <a:sy n="83" d="100"/>
        </p:scale>
        <p:origin x="192" y="72"/>
      </p:cViewPr>
      <p:guideLst>
        <p:guide pos="4112"/>
        <p:guide pos="415"/>
        <p:guide orient="horz" pos="1457"/>
        <p:guide pos="7219"/>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2022/4/18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a:t>单击编辑标题</a:t>
            </a:r>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800">
              <a:solidFill>
                <a:schemeClr val="bg1"/>
              </a:solidFill>
            </a:endParaRPr>
          </a:p>
        </p:txBody>
      </p:sp>
      <p:sp>
        <p:nvSpPr>
          <p:cNvPr id="6" name="PA_文本框 1"/>
          <p:cNvSpPr txBox="1"/>
          <p:nvPr userDrawn="1">
            <p:custDataLst>
              <p:tags r:id="rId1"/>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GRADUATION DEFENSE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文本框 4"/>
          <p:cNvSpPr txBox="1"/>
          <p:nvPr/>
        </p:nvSpPr>
        <p:spPr>
          <a:xfrm>
            <a:off x="2580121" y="1756614"/>
            <a:ext cx="7031758" cy="523220"/>
          </a:xfrm>
          <a:prstGeom prst="rect">
            <a:avLst/>
          </a:prstGeom>
          <a:noFill/>
        </p:spPr>
        <p:txBody>
          <a:bodyPr wrap="square" rtlCol="0">
            <a:spAutoFit/>
            <a:scene3d>
              <a:camera prst="orthographicFront"/>
              <a:lightRig rig="threePt" dir="t"/>
            </a:scene3d>
            <a:sp3d contourW="12700"/>
          </a:bodyPr>
          <a:lstStyle/>
          <a:p>
            <a:pPr algn="ctr">
              <a:defRPr/>
            </a:pPr>
            <a:r>
              <a:rPr lang="en-US" altLang="zh-CN" sz="2800" b="1" dirty="0">
                <a:solidFill>
                  <a:schemeClr val="bg1"/>
                </a:solidFill>
                <a:latin typeface="思源黑体" panose="020B0500000000000000" pitchFamily="34" charset="-122"/>
                <a:ea typeface="思源黑体" panose="020B0500000000000000" pitchFamily="34" charset="-122"/>
              </a:rPr>
              <a:t>Research Proposal</a:t>
            </a:r>
            <a:endParaRPr lang="zh-CN" altLang="en-US" sz="2800" b="1" dirty="0">
              <a:solidFill>
                <a:schemeClr val="bg1"/>
              </a:solidFill>
              <a:latin typeface="思源黑体" panose="020B0500000000000000" pitchFamily="34" charset="-122"/>
              <a:ea typeface="思源黑体" panose="020B0500000000000000" pitchFamily="34" charset="-122"/>
            </a:endParaRPr>
          </a:p>
        </p:txBody>
      </p:sp>
      <p:sp>
        <p:nvSpPr>
          <p:cNvPr id="6" name="PA_圆角矩形 31"/>
          <p:cNvSpPr/>
          <p:nvPr>
            <p:custDataLst>
              <p:tags r:id="rId1"/>
            </p:custDataLst>
          </p:nvPr>
        </p:nvSpPr>
        <p:spPr>
          <a:xfrm>
            <a:off x="2580121" y="4028437"/>
            <a:ext cx="1705552" cy="64516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223762"/>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topic</a:t>
            </a:r>
            <a:r>
              <a:rPr lang="zh-CN" altLang="en-US" sz="2000" dirty="0">
                <a:solidFill>
                  <a:srgbClr val="223762"/>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a:t>
            </a:r>
          </a:p>
        </p:txBody>
      </p:sp>
      <p:sp>
        <p:nvSpPr>
          <p:cNvPr id="16" name="矩形 259"/>
          <p:cNvSpPr>
            <a:spLocks noChangeArrowheads="1"/>
          </p:cNvSpPr>
          <p:nvPr/>
        </p:nvSpPr>
        <p:spPr bwMode="auto">
          <a:xfrm>
            <a:off x="3346844" y="2525335"/>
            <a:ext cx="5498312" cy="100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en-GB" sz="2800" dirty="0">
                <a:solidFill>
                  <a:schemeClr val="bg1"/>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Intelligent Management of Campus Water Supply System</a:t>
            </a:r>
            <a:endParaRPr lang="en-US" altLang="zh-CN" sz="2800" dirty="0">
              <a:solidFill>
                <a:schemeClr val="bg1"/>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endParaRPr>
          </a:p>
        </p:txBody>
      </p:sp>
      <p:pic>
        <p:nvPicPr>
          <p:cNvPr id="19" name="图片 18">
            <a:extLst>
              <a:ext uri="{FF2B5EF4-FFF2-40B4-BE49-F238E27FC236}">
                <a16:creationId xmlns:a16="http://schemas.microsoft.com/office/drawing/2014/main" id="{7FBAFD4F-C940-4DB1-968C-6A0DF50367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5602" y="483326"/>
            <a:ext cx="4631488" cy="938174"/>
          </a:xfrm>
          <a:prstGeom prst="rect">
            <a:avLst/>
          </a:prstGeom>
        </p:spPr>
      </p:pic>
      <p:sp>
        <p:nvSpPr>
          <p:cNvPr id="7" name="文本框 6">
            <a:extLst>
              <a:ext uri="{FF2B5EF4-FFF2-40B4-BE49-F238E27FC236}">
                <a16:creationId xmlns:a16="http://schemas.microsoft.com/office/drawing/2014/main" id="{6140C324-A22A-41DD-A752-D5BEE3E0FA30}"/>
              </a:ext>
            </a:extLst>
          </p:cNvPr>
          <p:cNvSpPr txBox="1"/>
          <p:nvPr/>
        </p:nvSpPr>
        <p:spPr>
          <a:xfrm>
            <a:off x="4554069" y="4111051"/>
            <a:ext cx="3083861" cy="461665"/>
          </a:xfrm>
          <a:prstGeom prst="rect">
            <a:avLst/>
          </a:prstGeom>
          <a:noFill/>
        </p:spPr>
        <p:txBody>
          <a:bodyPr wrap="square" rtlCol="0">
            <a:spAutoFit/>
          </a:bodyPr>
          <a:lstStyle/>
          <a:p>
            <a:r>
              <a:rPr lang="en-GB" sz="2400" dirty="0">
                <a:solidFill>
                  <a:schemeClr val="bg1"/>
                </a:solidFill>
              </a:rPr>
              <a:t>Water Supply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750"/>
                                        <p:tgtEl>
                                          <p:spTgt spid="4"/>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53" presetClass="entr" presetSubtype="16" fill="hold" grpId="0" nodeType="withEffect">
                                  <p:stCondLst>
                                    <p:cond delay="75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1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2891813" y="2443843"/>
            <a:ext cx="1630576"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04</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899660" y="2804160"/>
            <a:ext cx="4246623" cy="1439884"/>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Research Questions</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67770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t>Research Question</a:t>
            </a:r>
            <a:endParaRPr lang="zh-CN" altLang="en-US" dirty="0"/>
          </a:p>
        </p:txBody>
      </p:sp>
      <p:grpSp>
        <p:nvGrpSpPr>
          <p:cNvPr id="71" name="组合 70">
            <a:extLst>
              <a:ext uri="{FF2B5EF4-FFF2-40B4-BE49-F238E27FC236}">
                <a16:creationId xmlns:a16="http://schemas.microsoft.com/office/drawing/2014/main" id="{0E709602-990F-4D26-B6A6-6ABCDB56512B}"/>
              </a:ext>
            </a:extLst>
          </p:cNvPr>
          <p:cNvGrpSpPr/>
          <p:nvPr/>
        </p:nvGrpSpPr>
        <p:grpSpPr>
          <a:xfrm>
            <a:off x="1527975" y="2213539"/>
            <a:ext cx="9239085" cy="1393779"/>
            <a:chOff x="1007084" y="1225382"/>
            <a:chExt cx="10451386" cy="1686551"/>
          </a:xfrm>
        </p:grpSpPr>
        <p:sp>
          <p:nvSpPr>
            <p:cNvPr id="72" name="Oval 17">
              <a:extLst>
                <a:ext uri="{FF2B5EF4-FFF2-40B4-BE49-F238E27FC236}">
                  <a16:creationId xmlns:a16="http://schemas.microsoft.com/office/drawing/2014/main" id="{CEA7585B-D007-4AC3-809D-265C5A6074AC}"/>
                </a:ext>
              </a:extLst>
            </p:cNvPr>
            <p:cNvSpPr>
              <a:spLocks noChangeArrowheads="1"/>
            </p:cNvSpPr>
            <p:nvPr/>
          </p:nvSpPr>
          <p:spPr bwMode="auto">
            <a:xfrm>
              <a:off x="1007084" y="1372699"/>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1</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73" name="矩形 72">
              <a:extLst>
                <a:ext uri="{FF2B5EF4-FFF2-40B4-BE49-F238E27FC236}">
                  <a16:creationId xmlns:a16="http://schemas.microsoft.com/office/drawing/2014/main" id="{7422D95D-914D-4867-8525-83AE71C84213}"/>
                </a:ext>
              </a:extLst>
            </p:cNvPr>
            <p:cNvSpPr/>
            <p:nvPr/>
          </p:nvSpPr>
          <p:spPr>
            <a:xfrm>
              <a:off x="1808363" y="1225382"/>
              <a:ext cx="9650107" cy="168655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en-GB"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Statistics and analysis of the changes in the data of each water meter, and give the water use characteristics of different functional areas (dormitories, teaching buildings, office buildings, canteens, etc.) on campus.</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74" name="组合 73">
            <a:extLst>
              <a:ext uri="{FF2B5EF4-FFF2-40B4-BE49-F238E27FC236}">
                <a16:creationId xmlns:a16="http://schemas.microsoft.com/office/drawing/2014/main" id="{1610BD41-AE83-490E-AD8F-2CA159E7D6C4}"/>
              </a:ext>
            </a:extLst>
          </p:cNvPr>
          <p:cNvGrpSpPr/>
          <p:nvPr/>
        </p:nvGrpSpPr>
        <p:grpSpPr>
          <a:xfrm>
            <a:off x="1527975" y="4141812"/>
            <a:ext cx="9521025" cy="1292341"/>
            <a:chOff x="1007084" y="2748996"/>
            <a:chExt cx="11520979" cy="1563808"/>
          </a:xfrm>
        </p:grpSpPr>
        <p:sp>
          <p:nvSpPr>
            <p:cNvPr id="75" name="Oval 17">
              <a:extLst>
                <a:ext uri="{FF2B5EF4-FFF2-40B4-BE49-F238E27FC236}">
                  <a16:creationId xmlns:a16="http://schemas.microsoft.com/office/drawing/2014/main" id="{70E7984B-B492-4D79-85A7-82C45E4009ED}"/>
                </a:ext>
              </a:extLst>
            </p:cNvPr>
            <p:cNvSpPr>
              <a:spLocks noChangeArrowheads="1"/>
            </p:cNvSpPr>
            <p:nvPr/>
          </p:nvSpPr>
          <p:spPr bwMode="auto">
            <a:xfrm>
              <a:off x="1007084" y="2925107"/>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2</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76" name="矩形 75">
              <a:extLst>
                <a:ext uri="{FF2B5EF4-FFF2-40B4-BE49-F238E27FC236}">
                  <a16:creationId xmlns:a16="http://schemas.microsoft.com/office/drawing/2014/main" id="{0790F007-EBD0-427F-9482-ECF8B965AC66}"/>
                </a:ext>
              </a:extLst>
            </p:cNvPr>
            <p:cNvSpPr/>
            <p:nvPr/>
          </p:nvSpPr>
          <p:spPr>
            <a:xfrm>
              <a:off x="1808363" y="2748996"/>
              <a:ext cx="10719700" cy="156380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en-GB"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Combine the hierarchical relationship of water meters in the campus, establish a relationship model of water meter data, and use the existing data analysis model errors.</a:t>
              </a:r>
            </a:p>
            <a:p>
              <a:pPr>
                <a:lnSpc>
                  <a:spcPct val="120000"/>
                </a:lnSpc>
              </a:pPr>
              <a:r>
                <a:rPr lang="en-GB" altLang="zh-CN" sz="1200"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question</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0-#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2866967" y="2443843"/>
            <a:ext cx="168026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05</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88229" y="3242022"/>
            <a:ext cx="4238307" cy="769441"/>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Reference</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t>Reference</a:t>
            </a:r>
            <a:endParaRPr lang="zh-CN" altLang="en-US" dirty="0"/>
          </a:p>
        </p:txBody>
      </p:sp>
      <p:grpSp>
        <p:nvGrpSpPr>
          <p:cNvPr id="36" name="组合 35"/>
          <p:cNvGrpSpPr/>
          <p:nvPr/>
        </p:nvGrpSpPr>
        <p:grpSpPr>
          <a:xfrm>
            <a:off x="1324264" y="1882862"/>
            <a:ext cx="469233" cy="469233"/>
            <a:chOff x="3554916" y="2857764"/>
            <a:chExt cx="605676" cy="605676"/>
          </a:xfrm>
        </p:grpSpPr>
        <p:sp>
          <p:nvSpPr>
            <p:cNvPr id="33" name="椭圆 32"/>
            <p:cNvSpPr/>
            <p:nvPr/>
          </p:nvSpPr>
          <p:spPr>
            <a:xfrm>
              <a:off x="3554916" y="2857764"/>
              <a:ext cx="605676" cy="605676"/>
            </a:xfrm>
            <a:prstGeom prst="ellipse">
              <a:avLst/>
            </a:prstGeom>
            <a:solidFill>
              <a:schemeClr val="bg1"/>
            </a:solidFill>
            <a:ln w="28575">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15" name="组合 14"/>
            <p:cNvGrpSpPr/>
            <p:nvPr/>
          </p:nvGrpSpPr>
          <p:grpSpPr>
            <a:xfrm>
              <a:off x="3669345" y="3002908"/>
              <a:ext cx="376818" cy="305864"/>
              <a:chOff x="1998664" y="2974975"/>
              <a:chExt cx="623888" cy="506413"/>
            </a:xfrm>
            <a:solidFill>
              <a:schemeClr val="accent1"/>
            </a:solidFill>
          </p:grpSpPr>
          <p:sp>
            <p:nvSpPr>
              <p:cNvPr id="17" name="Freeform 55"/>
              <p:cNvSpPr/>
              <p:nvPr/>
            </p:nvSpPr>
            <p:spPr bwMode="auto">
              <a:xfrm>
                <a:off x="2079625" y="3178175"/>
                <a:ext cx="206375" cy="41275"/>
              </a:xfrm>
              <a:custGeom>
                <a:avLst/>
                <a:gdLst>
                  <a:gd name="T0" fmla="*/ 107 w 118"/>
                  <a:gd name="T1" fmla="*/ 24 h 24"/>
                  <a:gd name="T2" fmla="*/ 12 w 118"/>
                  <a:gd name="T3" fmla="*/ 24 h 24"/>
                  <a:gd name="T4" fmla="*/ 0 w 118"/>
                  <a:gd name="T5" fmla="*/ 12 h 24"/>
                  <a:gd name="T6" fmla="*/ 12 w 118"/>
                  <a:gd name="T7" fmla="*/ 0 h 24"/>
                  <a:gd name="T8" fmla="*/ 107 w 118"/>
                  <a:gd name="T9" fmla="*/ 0 h 24"/>
                  <a:gd name="T10" fmla="*/ 118 w 118"/>
                  <a:gd name="T11" fmla="*/ 12 h 24"/>
                  <a:gd name="T12" fmla="*/ 107 w 11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18" h="24">
                    <a:moveTo>
                      <a:pt x="107" y="24"/>
                    </a:moveTo>
                    <a:cubicBezTo>
                      <a:pt x="12" y="24"/>
                      <a:pt x="12" y="24"/>
                      <a:pt x="12" y="24"/>
                    </a:cubicBezTo>
                    <a:cubicBezTo>
                      <a:pt x="5" y="24"/>
                      <a:pt x="0" y="18"/>
                      <a:pt x="0" y="12"/>
                    </a:cubicBezTo>
                    <a:cubicBezTo>
                      <a:pt x="0" y="6"/>
                      <a:pt x="5" y="0"/>
                      <a:pt x="12" y="0"/>
                    </a:cubicBezTo>
                    <a:cubicBezTo>
                      <a:pt x="107" y="0"/>
                      <a:pt x="107" y="0"/>
                      <a:pt x="107" y="0"/>
                    </a:cubicBezTo>
                    <a:cubicBezTo>
                      <a:pt x="113" y="0"/>
                      <a:pt x="118" y="6"/>
                      <a:pt x="118" y="12"/>
                    </a:cubicBezTo>
                    <a:cubicBezTo>
                      <a:pt x="118" y="18"/>
                      <a:pt x="113" y="24"/>
                      <a:pt x="107" y="24"/>
                    </a:cubicBezTo>
                    <a:close/>
                  </a:path>
                </a:pathLst>
              </a:cu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p>
            </p:txBody>
          </p:sp>
          <p:sp>
            <p:nvSpPr>
              <p:cNvPr id="18" name="Freeform 56"/>
              <p:cNvSpPr/>
              <p:nvPr/>
            </p:nvSpPr>
            <p:spPr bwMode="auto">
              <a:xfrm>
                <a:off x="2105025" y="3182938"/>
                <a:ext cx="39688" cy="85725"/>
              </a:xfrm>
              <a:custGeom>
                <a:avLst/>
                <a:gdLst>
                  <a:gd name="T0" fmla="*/ 11 w 23"/>
                  <a:gd name="T1" fmla="*/ 49 h 49"/>
                  <a:gd name="T2" fmla="*/ 0 w 23"/>
                  <a:gd name="T3" fmla="*/ 37 h 49"/>
                  <a:gd name="T4" fmla="*/ 0 w 23"/>
                  <a:gd name="T5" fmla="*/ 12 h 49"/>
                  <a:gd name="T6" fmla="*/ 11 w 23"/>
                  <a:gd name="T7" fmla="*/ 0 h 49"/>
                  <a:gd name="T8" fmla="*/ 23 w 23"/>
                  <a:gd name="T9" fmla="*/ 12 h 49"/>
                  <a:gd name="T10" fmla="*/ 23 w 23"/>
                  <a:gd name="T11" fmla="*/ 37 h 49"/>
                  <a:gd name="T12" fmla="*/ 11 w 2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23" h="49">
                    <a:moveTo>
                      <a:pt x="11" y="49"/>
                    </a:moveTo>
                    <a:cubicBezTo>
                      <a:pt x="5" y="49"/>
                      <a:pt x="0" y="43"/>
                      <a:pt x="0" y="37"/>
                    </a:cubicBezTo>
                    <a:cubicBezTo>
                      <a:pt x="0" y="12"/>
                      <a:pt x="0" y="12"/>
                      <a:pt x="0" y="12"/>
                    </a:cubicBezTo>
                    <a:cubicBezTo>
                      <a:pt x="0" y="5"/>
                      <a:pt x="5" y="0"/>
                      <a:pt x="11" y="0"/>
                    </a:cubicBezTo>
                    <a:cubicBezTo>
                      <a:pt x="18" y="0"/>
                      <a:pt x="23" y="5"/>
                      <a:pt x="23" y="12"/>
                    </a:cubicBezTo>
                    <a:cubicBezTo>
                      <a:pt x="23" y="37"/>
                      <a:pt x="23" y="37"/>
                      <a:pt x="23" y="37"/>
                    </a:cubicBezTo>
                    <a:cubicBezTo>
                      <a:pt x="23" y="43"/>
                      <a:pt x="18" y="49"/>
                      <a:pt x="11" y="49"/>
                    </a:cubicBezTo>
                    <a:close/>
                  </a:path>
                </a:pathLst>
              </a:cu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p>
            </p:txBody>
          </p:sp>
          <p:sp>
            <p:nvSpPr>
              <p:cNvPr id="19" name="Freeform 57"/>
              <p:cNvSpPr/>
              <p:nvPr/>
            </p:nvSpPr>
            <p:spPr bwMode="auto">
              <a:xfrm>
                <a:off x="2152650" y="3182938"/>
                <a:ext cx="41275" cy="85725"/>
              </a:xfrm>
              <a:custGeom>
                <a:avLst/>
                <a:gdLst>
                  <a:gd name="T0" fmla="*/ 12 w 23"/>
                  <a:gd name="T1" fmla="*/ 49 h 49"/>
                  <a:gd name="T2" fmla="*/ 0 w 23"/>
                  <a:gd name="T3" fmla="*/ 37 h 49"/>
                  <a:gd name="T4" fmla="*/ 0 w 23"/>
                  <a:gd name="T5" fmla="*/ 12 h 49"/>
                  <a:gd name="T6" fmla="*/ 12 w 23"/>
                  <a:gd name="T7" fmla="*/ 0 h 49"/>
                  <a:gd name="T8" fmla="*/ 23 w 23"/>
                  <a:gd name="T9" fmla="*/ 12 h 49"/>
                  <a:gd name="T10" fmla="*/ 23 w 23"/>
                  <a:gd name="T11" fmla="*/ 37 h 49"/>
                  <a:gd name="T12" fmla="*/ 12 w 2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23" h="49">
                    <a:moveTo>
                      <a:pt x="12" y="49"/>
                    </a:moveTo>
                    <a:cubicBezTo>
                      <a:pt x="5" y="49"/>
                      <a:pt x="0" y="43"/>
                      <a:pt x="0" y="37"/>
                    </a:cubicBezTo>
                    <a:cubicBezTo>
                      <a:pt x="0" y="12"/>
                      <a:pt x="0" y="12"/>
                      <a:pt x="0" y="12"/>
                    </a:cubicBezTo>
                    <a:cubicBezTo>
                      <a:pt x="0" y="5"/>
                      <a:pt x="5" y="0"/>
                      <a:pt x="12" y="0"/>
                    </a:cubicBezTo>
                    <a:cubicBezTo>
                      <a:pt x="18" y="0"/>
                      <a:pt x="23" y="5"/>
                      <a:pt x="23" y="12"/>
                    </a:cubicBezTo>
                    <a:cubicBezTo>
                      <a:pt x="23" y="37"/>
                      <a:pt x="23" y="37"/>
                      <a:pt x="23" y="37"/>
                    </a:cubicBezTo>
                    <a:cubicBezTo>
                      <a:pt x="23" y="43"/>
                      <a:pt x="18" y="49"/>
                      <a:pt x="12" y="49"/>
                    </a:cubicBezTo>
                    <a:close/>
                  </a:path>
                </a:pathLst>
              </a:cu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p>
            </p:txBody>
          </p:sp>
          <p:sp>
            <p:nvSpPr>
              <p:cNvPr id="20" name="Freeform 58"/>
              <p:cNvSpPr>
                <a:spLocks noEditPoints="1"/>
              </p:cNvSpPr>
              <p:nvPr/>
            </p:nvSpPr>
            <p:spPr bwMode="auto">
              <a:xfrm>
                <a:off x="2252663" y="3111500"/>
                <a:ext cx="119063" cy="174625"/>
              </a:xfrm>
              <a:custGeom>
                <a:avLst/>
                <a:gdLst>
                  <a:gd name="T0" fmla="*/ 34 w 68"/>
                  <a:gd name="T1" fmla="*/ 100 h 100"/>
                  <a:gd name="T2" fmla="*/ 0 w 68"/>
                  <a:gd name="T3" fmla="*/ 66 h 100"/>
                  <a:gd name="T4" fmla="*/ 0 w 68"/>
                  <a:gd name="T5" fmla="*/ 34 h 100"/>
                  <a:gd name="T6" fmla="*/ 34 w 68"/>
                  <a:gd name="T7" fmla="*/ 0 h 100"/>
                  <a:gd name="T8" fmla="*/ 68 w 68"/>
                  <a:gd name="T9" fmla="*/ 34 h 100"/>
                  <a:gd name="T10" fmla="*/ 68 w 68"/>
                  <a:gd name="T11" fmla="*/ 66 h 100"/>
                  <a:gd name="T12" fmla="*/ 34 w 68"/>
                  <a:gd name="T13" fmla="*/ 100 h 100"/>
                  <a:gd name="T14" fmla="*/ 34 w 68"/>
                  <a:gd name="T15" fmla="*/ 23 h 100"/>
                  <a:gd name="T16" fmla="*/ 23 w 68"/>
                  <a:gd name="T17" fmla="*/ 34 h 100"/>
                  <a:gd name="T18" fmla="*/ 23 w 68"/>
                  <a:gd name="T19" fmla="*/ 66 h 100"/>
                  <a:gd name="T20" fmla="*/ 34 w 68"/>
                  <a:gd name="T21" fmla="*/ 77 h 100"/>
                  <a:gd name="T22" fmla="*/ 45 w 68"/>
                  <a:gd name="T23" fmla="*/ 66 h 100"/>
                  <a:gd name="T24" fmla="*/ 45 w 68"/>
                  <a:gd name="T25" fmla="*/ 34 h 100"/>
                  <a:gd name="T26" fmla="*/ 34 w 68"/>
                  <a:gd name="T27" fmla="*/ 2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00">
                    <a:moveTo>
                      <a:pt x="34" y="100"/>
                    </a:moveTo>
                    <a:cubicBezTo>
                      <a:pt x="16" y="100"/>
                      <a:pt x="0" y="84"/>
                      <a:pt x="0" y="66"/>
                    </a:cubicBezTo>
                    <a:cubicBezTo>
                      <a:pt x="0" y="34"/>
                      <a:pt x="0" y="34"/>
                      <a:pt x="0" y="34"/>
                    </a:cubicBezTo>
                    <a:cubicBezTo>
                      <a:pt x="0" y="15"/>
                      <a:pt x="16" y="0"/>
                      <a:pt x="34" y="0"/>
                    </a:cubicBezTo>
                    <a:cubicBezTo>
                      <a:pt x="53" y="0"/>
                      <a:pt x="68" y="15"/>
                      <a:pt x="68" y="34"/>
                    </a:cubicBezTo>
                    <a:cubicBezTo>
                      <a:pt x="68" y="66"/>
                      <a:pt x="68" y="66"/>
                      <a:pt x="68" y="66"/>
                    </a:cubicBezTo>
                    <a:cubicBezTo>
                      <a:pt x="68" y="84"/>
                      <a:pt x="53" y="100"/>
                      <a:pt x="34" y="100"/>
                    </a:cubicBezTo>
                    <a:close/>
                    <a:moveTo>
                      <a:pt x="34" y="23"/>
                    </a:moveTo>
                    <a:cubicBezTo>
                      <a:pt x="28" y="23"/>
                      <a:pt x="23" y="28"/>
                      <a:pt x="23" y="34"/>
                    </a:cubicBezTo>
                    <a:cubicBezTo>
                      <a:pt x="23" y="66"/>
                      <a:pt x="23" y="66"/>
                      <a:pt x="23" y="66"/>
                    </a:cubicBezTo>
                    <a:cubicBezTo>
                      <a:pt x="23" y="72"/>
                      <a:pt x="28" y="77"/>
                      <a:pt x="34" y="77"/>
                    </a:cubicBezTo>
                    <a:cubicBezTo>
                      <a:pt x="40" y="77"/>
                      <a:pt x="45" y="72"/>
                      <a:pt x="45" y="66"/>
                    </a:cubicBezTo>
                    <a:cubicBezTo>
                      <a:pt x="45" y="34"/>
                      <a:pt x="45" y="34"/>
                      <a:pt x="45" y="34"/>
                    </a:cubicBezTo>
                    <a:cubicBezTo>
                      <a:pt x="45" y="28"/>
                      <a:pt x="40" y="23"/>
                      <a:pt x="34" y="23"/>
                    </a:cubicBezTo>
                    <a:close/>
                  </a:path>
                </a:pathLst>
              </a:cu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p>
            </p:txBody>
          </p:sp>
          <p:sp>
            <p:nvSpPr>
              <p:cNvPr id="21" name="Freeform 59"/>
              <p:cNvSpPr>
                <a:spLocks noEditPoints="1"/>
              </p:cNvSpPr>
              <p:nvPr/>
            </p:nvSpPr>
            <p:spPr bwMode="auto">
              <a:xfrm>
                <a:off x="1998664" y="2974975"/>
                <a:ext cx="623888" cy="506413"/>
              </a:xfrm>
              <a:custGeom>
                <a:avLst/>
                <a:gdLst>
                  <a:gd name="T0" fmla="*/ 341 w 356"/>
                  <a:gd name="T1" fmla="*/ 240 h 289"/>
                  <a:gd name="T2" fmla="*/ 272 w 356"/>
                  <a:gd name="T3" fmla="*/ 196 h 289"/>
                  <a:gd name="T4" fmla="*/ 252 w 356"/>
                  <a:gd name="T5" fmla="*/ 192 h 289"/>
                  <a:gd name="T6" fmla="*/ 246 w 356"/>
                  <a:gd name="T7" fmla="*/ 195 h 289"/>
                  <a:gd name="T8" fmla="*/ 234 w 356"/>
                  <a:gd name="T9" fmla="*/ 187 h 289"/>
                  <a:gd name="T10" fmla="*/ 246 w 356"/>
                  <a:gd name="T11" fmla="*/ 103 h 289"/>
                  <a:gd name="T12" fmla="*/ 102 w 356"/>
                  <a:gd name="T13" fmla="*/ 16 h 289"/>
                  <a:gd name="T14" fmla="*/ 15 w 356"/>
                  <a:gd name="T15" fmla="*/ 159 h 289"/>
                  <a:gd name="T16" fmla="*/ 158 w 356"/>
                  <a:gd name="T17" fmla="*/ 246 h 289"/>
                  <a:gd name="T18" fmla="*/ 220 w 356"/>
                  <a:gd name="T19" fmla="*/ 208 h 289"/>
                  <a:gd name="T20" fmla="*/ 232 w 356"/>
                  <a:gd name="T21" fmla="*/ 216 h 289"/>
                  <a:gd name="T22" fmla="*/ 244 w 356"/>
                  <a:gd name="T23" fmla="*/ 239 h 289"/>
                  <a:gd name="T24" fmla="*/ 313 w 356"/>
                  <a:gd name="T25" fmla="*/ 284 h 289"/>
                  <a:gd name="T26" fmla="*/ 333 w 356"/>
                  <a:gd name="T27" fmla="*/ 287 h 289"/>
                  <a:gd name="T28" fmla="*/ 349 w 356"/>
                  <a:gd name="T29" fmla="*/ 276 h 289"/>
                  <a:gd name="T30" fmla="*/ 341 w 356"/>
                  <a:gd name="T31" fmla="*/ 240 h 289"/>
                  <a:gd name="T32" fmla="*/ 153 w 356"/>
                  <a:gd name="T33" fmla="*/ 225 h 289"/>
                  <a:gd name="T34" fmla="*/ 37 w 356"/>
                  <a:gd name="T35" fmla="*/ 154 h 289"/>
                  <a:gd name="T36" fmla="*/ 108 w 356"/>
                  <a:gd name="T37" fmla="*/ 37 h 289"/>
                  <a:gd name="T38" fmla="*/ 224 w 356"/>
                  <a:gd name="T39" fmla="*/ 108 h 289"/>
                  <a:gd name="T40" fmla="*/ 153 w 356"/>
                  <a:gd name="T41" fmla="*/ 2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6" h="289">
                    <a:moveTo>
                      <a:pt x="341" y="240"/>
                    </a:moveTo>
                    <a:cubicBezTo>
                      <a:pt x="272" y="196"/>
                      <a:pt x="272" y="196"/>
                      <a:pt x="272" y="196"/>
                    </a:cubicBezTo>
                    <a:cubicBezTo>
                      <a:pt x="266" y="192"/>
                      <a:pt x="259" y="191"/>
                      <a:pt x="252" y="192"/>
                    </a:cubicBezTo>
                    <a:cubicBezTo>
                      <a:pt x="250" y="193"/>
                      <a:pt x="248" y="194"/>
                      <a:pt x="246" y="195"/>
                    </a:cubicBezTo>
                    <a:cubicBezTo>
                      <a:pt x="234" y="187"/>
                      <a:pt x="234" y="187"/>
                      <a:pt x="234" y="187"/>
                    </a:cubicBezTo>
                    <a:cubicBezTo>
                      <a:pt x="248" y="163"/>
                      <a:pt x="253" y="133"/>
                      <a:pt x="246" y="103"/>
                    </a:cubicBezTo>
                    <a:cubicBezTo>
                      <a:pt x="230" y="40"/>
                      <a:pt x="166" y="0"/>
                      <a:pt x="102" y="16"/>
                    </a:cubicBezTo>
                    <a:cubicBezTo>
                      <a:pt x="39" y="31"/>
                      <a:pt x="0" y="96"/>
                      <a:pt x="15" y="159"/>
                    </a:cubicBezTo>
                    <a:cubicBezTo>
                      <a:pt x="31" y="223"/>
                      <a:pt x="95" y="262"/>
                      <a:pt x="158" y="246"/>
                    </a:cubicBezTo>
                    <a:cubicBezTo>
                      <a:pt x="183" y="240"/>
                      <a:pt x="205" y="226"/>
                      <a:pt x="220" y="208"/>
                    </a:cubicBezTo>
                    <a:cubicBezTo>
                      <a:pt x="232" y="216"/>
                      <a:pt x="232" y="216"/>
                      <a:pt x="232" y="216"/>
                    </a:cubicBezTo>
                    <a:cubicBezTo>
                      <a:pt x="232" y="225"/>
                      <a:pt x="235" y="234"/>
                      <a:pt x="244" y="239"/>
                    </a:cubicBezTo>
                    <a:cubicBezTo>
                      <a:pt x="313" y="284"/>
                      <a:pt x="313" y="284"/>
                      <a:pt x="313" y="284"/>
                    </a:cubicBezTo>
                    <a:cubicBezTo>
                      <a:pt x="319" y="288"/>
                      <a:pt x="326" y="289"/>
                      <a:pt x="333" y="287"/>
                    </a:cubicBezTo>
                    <a:cubicBezTo>
                      <a:pt x="339" y="286"/>
                      <a:pt x="345" y="282"/>
                      <a:pt x="349" y="276"/>
                    </a:cubicBezTo>
                    <a:cubicBezTo>
                      <a:pt x="356" y="264"/>
                      <a:pt x="353" y="248"/>
                      <a:pt x="341" y="240"/>
                    </a:cubicBezTo>
                    <a:close/>
                    <a:moveTo>
                      <a:pt x="153" y="225"/>
                    </a:moveTo>
                    <a:cubicBezTo>
                      <a:pt x="101" y="238"/>
                      <a:pt x="49" y="206"/>
                      <a:pt x="37" y="154"/>
                    </a:cubicBezTo>
                    <a:cubicBezTo>
                      <a:pt x="24" y="102"/>
                      <a:pt x="56" y="50"/>
                      <a:pt x="108" y="37"/>
                    </a:cubicBezTo>
                    <a:cubicBezTo>
                      <a:pt x="159" y="25"/>
                      <a:pt x="212" y="56"/>
                      <a:pt x="224" y="108"/>
                    </a:cubicBezTo>
                    <a:cubicBezTo>
                      <a:pt x="237" y="160"/>
                      <a:pt x="205" y="212"/>
                      <a:pt x="153" y="225"/>
                    </a:cubicBezTo>
                    <a:close/>
                  </a:path>
                </a:pathLst>
              </a:cu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p>
            </p:txBody>
          </p:sp>
        </p:grpSp>
      </p:grpSp>
      <p:sp>
        <p:nvSpPr>
          <p:cNvPr id="42" name="TextBox 7"/>
          <p:cNvSpPr txBox="1"/>
          <p:nvPr/>
        </p:nvSpPr>
        <p:spPr>
          <a:xfrm>
            <a:off x="1311974" y="2634142"/>
            <a:ext cx="5135880" cy="2278765"/>
          </a:xfrm>
          <a:prstGeom prst="rect">
            <a:avLst/>
          </a:prstGeom>
          <a:noFill/>
        </p:spPr>
        <p:txBody>
          <a:bodyPr wrap="square" rtlCol="0">
            <a:spAutoFit/>
          </a:bodyPr>
          <a:lstStyle/>
          <a:p>
            <a:pPr algn="just">
              <a:lnSpc>
                <a:spcPct val="120000"/>
              </a:lnSpc>
            </a:pPr>
            <a:r>
              <a:rPr lang="en-GB" altLang="zh-CN" sz="2400" dirty="0"/>
              <a:t>The hierarchical relationship of water meters on a campus and the readings of all water meters for four quarters (at intervals of time, such as 15 minutes) and the corresponding water use data.</a:t>
            </a:r>
          </a:p>
        </p:txBody>
      </p:sp>
      <p:grpSp>
        <p:nvGrpSpPr>
          <p:cNvPr id="43" name="组合 42"/>
          <p:cNvGrpSpPr/>
          <p:nvPr/>
        </p:nvGrpSpPr>
        <p:grpSpPr>
          <a:xfrm>
            <a:off x="1311974" y="1867660"/>
            <a:ext cx="4029646" cy="578956"/>
            <a:chOff x="469900" y="1045127"/>
            <a:chExt cx="3299884" cy="474110"/>
          </a:xfrm>
        </p:grpSpPr>
        <p:sp>
          <p:nvSpPr>
            <p:cNvPr id="44" name="TextBox 6"/>
            <p:cNvSpPr txBox="1"/>
            <p:nvPr/>
          </p:nvSpPr>
          <p:spPr>
            <a:xfrm>
              <a:off x="957970" y="1045127"/>
              <a:ext cx="2248501" cy="407780"/>
            </a:xfrm>
            <a:prstGeom prst="rect">
              <a:avLst/>
            </a:prstGeom>
            <a:noFill/>
          </p:spPr>
          <p:txBody>
            <a:bodyPr wrap="none" rtlCol="0">
              <a:spAutoFit/>
            </a:bodyPr>
            <a:lstStyle/>
            <a:p>
              <a:pPr>
                <a:lnSpc>
                  <a:spcPct val="120000"/>
                </a:lnSpc>
              </a:pPr>
              <a:r>
                <a:rPr lang="en-US" altLang="zh-CN" sz="2400" b="1" dirty="0">
                  <a:solidFill>
                    <a:srgbClr val="313D51"/>
                  </a:solidFill>
                  <a:latin typeface="思源黑体" panose="020B0500000000000000" pitchFamily="34" charset="-122"/>
                  <a:ea typeface="思源黑体" panose="020B0500000000000000" pitchFamily="34" charset="-122"/>
                </a:rPr>
                <a:t>Data Set(partial)</a:t>
              </a:r>
              <a:endParaRPr lang="zh-CN" altLang="en-US" sz="2400" b="1" dirty="0">
                <a:solidFill>
                  <a:srgbClr val="313D51"/>
                </a:solidFill>
                <a:latin typeface="思源黑体" panose="020B0500000000000000" pitchFamily="34" charset="-122"/>
                <a:ea typeface="思源黑体" panose="020B0500000000000000" pitchFamily="34" charset="-122"/>
              </a:endParaRPr>
            </a:p>
          </p:txBody>
        </p:sp>
        <p:cxnSp>
          <p:nvCxnSpPr>
            <p:cNvPr id="45" name="直接连接符 44"/>
            <p:cNvCxnSpPr/>
            <p:nvPr/>
          </p:nvCxnSpPr>
          <p:spPr>
            <a:xfrm>
              <a:off x="469900" y="1519237"/>
              <a:ext cx="3299884" cy="0"/>
            </a:xfrm>
            <a:prstGeom prst="line">
              <a:avLst/>
            </a:prstGeom>
            <a:noFill/>
            <a:ln>
              <a:solidFill>
                <a:srgbClr val="414455"/>
              </a:solidFill>
              <a:prstDash val="sysDot"/>
            </a:ln>
          </p:spPr>
          <p:style>
            <a:lnRef idx="2">
              <a:schemeClr val="accent1">
                <a:shade val="50000"/>
              </a:schemeClr>
            </a:lnRef>
            <a:fillRef idx="1">
              <a:schemeClr val="accent1"/>
            </a:fillRef>
            <a:effectRef idx="0">
              <a:schemeClr val="accent1"/>
            </a:effectRef>
            <a:fontRef idx="minor">
              <a:schemeClr val="lt1"/>
            </a:fontRef>
          </p:style>
        </p:cxnSp>
      </p:grpSp>
      <p:pic>
        <p:nvPicPr>
          <p:cNvPr id="4" name="图片 3">
            <a:extLst>
              <a:ext uri="{FF2B5EF4-FFF2-40B4-BE49-F238E27FC236}">
                <a16:creationId xmlns:a16="http://schemas.microsoft.com/office/drawing/2014/main" id="{DCF04B89-8FEA-47BB-8C1C-08F0548DBEDF}"/>
              </a:ext>
            </a:extLst>
          </p:cNvPr>
          <p:cNvPicPr>
            <a:picLocks noChangeAspect="1"/>
          </p:cNvPicPr>
          <p:nvPr/>
        </p:nvPicPr>
        <p:blipFill>
          <a:blip r:embed="rId3"/>
          <a:stretch>
            <a:fillRect/>
          </a:stretch>
        </p:blipFill>
        <p:spPr>
          <a:xfrm>
            <a:off x="6648271" y="1208930"/>
            <a:ext cx="4527411" cy="345852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ppt_x"/>
                                          </p:val>
                                        </p:tav>
                                        <p:tav tm="100000">
                                          <p:val>
                                            <p:strVal val="#ppt_x"/>
                                          </p:val>
                                        </p:tav>
                                      </p:tavLst>
                                    </p:anim>
                                    <p:anim calcmode="lin" valueType="num">
                                      <p:cBhvr additive="base">
                                        <p:cTn id="12" dur="500" fill="hold"/>
                                        <p:tgtEl>
                                          <p:spTgt spid="4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3"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1+#ppt_w/2"/>
                                          </p:val>
                                        </p:tav>
                                        <p:tav tm="100000">
                                          <p:val>
                                            <p:strVal val="#ppt_x"/>
                                          </p:val>
                                        </p:tav>
                                      </p:tavLst>
                                    </p:anim>
                                    <p:anim calcmode="lin" valueType="num">
                                      <p:cBhvr additive="base">
                                        <p:cTn id="2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259"/>
          <p:cNvSpPr>
            <a:spLocks noChangeArrowheads="1"/>
          </p:cNvSpPr>
          <p:nvPr/>
        </p:nvSpPr>
        <p:spPr bwMode="auto">
          <a:xfrm>
            <a:off x="2816341" y="2135569"/>
            <a:ext cx="6265035" cy="258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en-US" altLang="zh-CN" sz="7200" dirty="0">
                <a:solidFill>
                  <a:schemeClr val="bg1"/>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Thanks For Watching</a:t>
            </a:r>
          </a:p>
        </p:txBody>
      </p:sp>
      <p:pic>
        <p:nvPicPr>
          <p:cNvPr id="19" name="图片 18">
            <a:extLst>
              <a:ext uri="{FF2B5EF4-FFF2-40B4-BE49-F238E27FC236}">
                <a16:creationId xmlns:a16="http://schemas.microsoft.com/office/drawing/2014/main" id="{7FBAFD4F-C940-4DB1-968C-6A0DF5036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02" y="299250"/>
            <a:ext cx="4631488" cy="938174"/>
          </a:xfrm>
          <a:prstGeom prst="rect">
            <a:avLst/>
          </a:prstGeom>
        </p:spPr>
      </p:pic>
    </p:spTree>
    <p:extLst>
      <p:ext uri="{BB962C8B-B14F-4D97-AF65-F5344CB8AC3E}">
        <p14:creationId xmlns:p14="http://schemas.microsoft.com/office/powerpoint/2010/main" val="203189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750"/>
                                        <p:tgtEl>
                                          <p:spTgt spid="4"/>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54" name="矩形 53"/>
          <p:cNvSpPr/>
          <p:nvPr/>
        </p:nvSpPr>
        <p:spPr>
          <a:xfrm>
            <a:off x="2997200" y="423263"/>
            <a:ext cx="8780616" cy="6017293"/>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6" name="组合 25"/>
          <p:cNvGrpSpPr/>
          <p:nvPr/>
        </p:nvGrpSpPr>
        <p:grpSpPr>
          <a:xfrm>
            <a:off x="1216905" y="1228068"/>
            <a:ext cx="2958679" cy="1575682"/>
            <a:chOff x="1029796" y="632414"/>
            <a:chExt cx="2895639" cy="1542110"/>
          </a:xfrm>
        </p:grpSpPr>
        <p:sp>
          <p:nvSpPr>
            <p:cNvPr id="24" name="矩形 23"/>
            <p:cNvSpPr/>
            <p:nvPr/>
          </p:nvSpPr>
          <p:spPr>
            <a:xfrm>
              <a:off x="1065396" y="632414"/>
              <a:ext cx="2860039" cy="1542110"/>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p:cNvSpPr txBox="1"/>
            <p:nvPr/>
          </p:nvSpPr>
          <p:spPr>
            <a:xfrm>
              <a:off x="1029796" y="1059584"/>
              <a:ext cx="2792383" cy="692804"/>
            </a:xfrm>
            <a:prstGeom prst="rect">
              <a:avLst/>
            </a:prstGeom>
            <a:noFill/>
          </p:spPr>
          <p:txBody>
            <a:bodyPr wrap="square" rtlCol="0">
              <a:spAutoFit/>
              <a:scene3d>
                <a:camera prst="orthographicFront"/>
                <a:lightRig rig="threePt" dir="t"/>
              </a:scene3d>
              <a:sp3d contourW="12700"/>
            </a:bodyPr>
            <a:lstStyle/>
            <a:p>
              <a:pPr algn="r">
                <a:defRPr/>
              </a:pPr>
              <a:r>
                <a:rPr lang="en-US" altLang="zh-CN" sz="4000" dirty="0">
                  <a:solidFill>
                    <a:schemeClr val="bg1"/>
                  </a:solidFill>
                  <a:latin typeface="思源黑体" panose="020B0500000000000000" pitchFamily="34" charset="-122"/>
                  <a:ea typeface="思源黑体" panose="020B0500000000000000" pitchFamily="34" charset="-122"/>
                </a:rPr>
                <a:t>CONTENT</a:t>
              </a:r>
              <a:endParaRPr lang="zh-CN" altLang="en-US" sz="4000" dirty="0">
                <a:solidFill>
                  <a:schemeClr val="bg1"/>
                </a:solidFill>
                <a:latin typeface="思源黑体" panose="020B0500000000000000" pitchFamily="34" charset="-122"/>
                <a:ea typeface="思源黑体" panose="020B0500000000000000" pitchFamily="34" charset="-122"/>
              </a:endParaRPr>
            </a:p>
          </p:txBody>
        </p:sp>
      </p:grpSp>
      <p:grpSp>
        <p:nvGrpSpPr>
          <p:cNvPr id="30" name="组合 29"/>
          <p:cNvGrpSpPr/>
          <p:nvPr/>
        </p:nvGrpSpPr>
        <p:grpSpPr>
          <a:xfrm>
            <a:off x="5714354" y="1664538"/>
            <a:ext cx="5703696" cy="576262"/>
            <a:chOff x="5714354" y="1664538"/>
            <a:chExt cx="5703696" cy="576262"/>
          </a:xfrm>
        </p:grpSpPr>
        <p:grpSp>
          <p:nvGrpSpPr>
            <p:cNvPr id="37" name="组合 36"/>
            <p:cNvGrpSpPr/>
            <p:nvPr/>
          </p:nvGrpSpPr>
          <p:grpSpPr>
            <a:xfrm>
              <a:off x="5714354" y="1664538"/>
              <a:ext cx="5703696" cy="576262"/>
              <a:chOff x="4753236" y="2069839"/>
              <a:chExt cx="5703696" cy="576262"/>
            </a:xfrm>
          </p:grpSpPr>
          <p:grpSp>
            <p:nvGrpSpPr>
              <p:cNvPr id="52" name="组合 21"/>
              <p:cNvGrpSpPr/>
              <p:nvPr/>
            </p:nvGrpSpPr>
            <p:grpSpPr bwMode="auto">
              <a:xfrm>
                <a:off x="4753236" y="2069839"/>
                <a:ext cx="576262" cy="576262"/>
                <a:chOff x="6170389" y="2579551"/>
                <a:chExt cx="576064" cy="576064"/>
              </a:xfrm>
            </p:grpSpPr>
            <p:sp>
              <p:nvSpPr>
                <p:cNvPr id="57" name="圆角矩形 10"/>
                <p:cNvSpPr>
                  <a:spLocks noChangeArrowheads="1"/>
                </p:cNvSpPr>
                <p:nvPr/>
              </p:nvSpPr>
              <p:spPr bwMode="auto">
                <a:xfrm>
                  <a:off x="6170389" y="2579551"/>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58" name="Freeform 27"/>
                <p:cNvSpPr>
                  <a:spLocks noEditPoints="1"/>
                </p:cNvSpPr>
                <p:nvPr/>
              </p:nvSpPr>
              <p:spPr bwMode="auto">
                <a:xfrm>
                  <a:off x="6344742" y="2711328"/>
                  <a:ext cx="312142" cy="334857"/>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55" name="Rectangle 14"/>
              <p:cNvSpPr>
                <a:spLocks noChangeArrowheads="1"/>
              </p:cNvSpPr>
              <p:nvPr/>
            </p:nvSpPr>
            <p:spPr bwMode="auto">
              <a:xfrm>
                <a:off x="5581874" y="22349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1</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56" name="TextBox 59"/>
              <p:cNvSpPr txBox="1">
                <a:spLocks noChangeArrowheads="1"/>
              </p:cNvSpPr>
              <p:nvPr/>
            </p:nvSpPr>
            <p:spPr bwMode="auto">
              <a:xfrm>
                <a:off x="6543038" y="2161871"/>
                <a:ext cx="3913894"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GB" altLang="zh-CN" b="1" dirty="0">
                    <a:solidFill>
                      <a:srgbClr val="313D51"/>
                    </a:solidFill>
                    <a:latin typeface="思源黑体" panose="020B0500000000000000" pitchFamily="34" charset="-122"/>
                    <a:ea typeface="思源黑体" panose="020B0500000000000000" pitchFamily="34" charset="-122"/>
                  </a:rPr>
                  <a:t>Background and Significance</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38" name="组合 37"/>
            <p:cNvGrpSpPr/>
            <p:nvPr/>
          </p:nvGrpSpPr>
          <p:grpSpPr>
            <a:xfrm flipH="1">
              <a:off x="6433491" y="2147214"/>
              <a:ext cx="4171535" cy="80892"/>
              <a:chOff x="2272062" y="2596259"/>
              <a:chExt cx="4173708" cy="80934"/>
            </a:xfrm>
          </p:grpSpPr>
          <p:cxnSp>
            <p:nvCxnSpPr>
              <p:cNvPr id="39" name="直接连接符 38"/>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51" name="矩形 50"/>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grpSp>
        <p:nvGrpSpPr>
          <p:cNvPr id="59" name="组合 58"/>
          <p:cNvGrpSpPr/>
          <p:nvPr/>
        </p:nvGrpSpPr>
        <p:grpSpPr>
          <a:xfrm>
            <a:off x="5714354" y="2522443"/>
            <a:ext cx="5143048" cy="576263"/>
            <a:chOff x="5714354" y="2522443"/>
            <a:chExt cx="5143048" cy="576263"/>
          </a:xfrm>
        </p:grpSpPr>
        <p:grpSp>
          <p:nvGrpSpPr>
            <p:cNvPr id="60" name="组合 59"/>
            <p:cNvGrpSpPr/>
            <p:nvPr/>
          </p:nvGrpSpPr>
          <p:grpSpPr>
            <a:xfrm>
              <a:off x="5714354" y="2522443"/>
              <a:ext cx="5143048" cy="576263"/>
              <a:chOff x="4753236" y="2862001"/>
              <a:chExt cx="5143048" cy="576263"/>
            </a:xfrm>
          </p:grpSpPr>
          <p:grpSp>
            <p:nvGrpSpPr>
              <p:cNvPr id="64" name="组合 22"/>
              <p:cNvGrpSpPr/>
              <p:nvPr/>
            </p:nvGrpSpPr>
            <p:grpSpPr bwMode="auto">
              <a:xfrm>
                <a:off x="4753236" y="2862001"/>
                <a:ext cx="576262" cy="576263"/>
                <a:chOff x="6170389" y="3371639"/>
                <a:chExt cx="576064" cy="576064"/>
              </a:xfrm>
            </p:grpSpPr>
            <p:sp>
              <p:nvSpPr>
                <p:cNvPr id="67"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68"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65" name="Rectangle 14"/>
              <p:cNvSpPr>
                <a:spLocks noChangeArrowheads="1"/>
              </p:cNvSpPr>
              <p:nvPr/>
            </p:nvSpPr>
            <p:spPr bwMode="auto">
              <a:xfrm>
                <a:off x="5581874" y="3017576"/>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2</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66" name="TextBox 59"/>
              <p:cNvSpPr txBox="1">
                <a:spLocks noChangeArrowheads="1"/>
              </p:cNvSpPr>
              <p:nvPr/>
            </p:nvSpPr>
            <p:spPr bwMode="auto">
              <a:xfrm>
                <a:off x="6566161" y="2941376"/>
                <a:ext cx="3330123"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b="1" dirty="0">
                    <a:solidFill>
                      <a:srgbClr val="313D51"/>
                    </a:solidFill>
                    <a:latin typeface="思源黑体" panose="020B0500000000000000" pitchFamily="34" charset="-122"/>
                    <a:ea typeface="思源黑体" panose="020B0500000000000000" pitchFamily="34" charset="-122"/>
                  </a:rPr>
                  <a:t>Research Methodology</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61" name="组合 60"/>
            <p:cNvGrpSpPr/>
            <p:nvPr/>
          </p:nvGrpSpPr>
          <p:grpSpPr>
            <a:xfrm flipH="1">
              <a:off x="6433491" y="3012031"/>
              <a:ext cx="4171535" cy="80892"/>
              <a:chOff x="2272062" y="2596259"/>
              <a:chExt cx="4173708" cy="80934"/>
            </a:xfrm>
          </p:grpSpPr>
          <p:cxnSp>
            <p:nvCxnSpPr>
              <p:cNvPr id="62" name="直接连接符 6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63" name="矩形 6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grpSp>
        <p:nvGrpSpPr>
          <p:cNvPr id="69" name="组合 68"/>
          <p:cNvGrpSpPr/>
          <p:nvPr/>
        </p:nvGrpSpPr>
        <p:grpSpPr>
          <a:xfrm>
            <a:off x="5714354" y="3382138"/>
            <a:ext cx="4968875" cy="576262"/>
            <a:chOff x="5714354" y="3382138"/>
            <a:chExt cx="4968875" cy="576262"/>
          </a:xfrm>
        </p:grpSpPr>
        <p:grpSp>
          <p:nvGrpSpPr>
            <p:cNvPr id="70" name="组合 69"/>
            <p:cNvGrpSpPr/>
            <p:nvPr/>
          </p:nvGrpSpPr>
          <p:grpSpPr>
            <a:xfrm>
              <a:off x="5714354" y="3382138"/>
              <a:ext cx="4968875" cy="576262"/>
              <a:chOff x="4753236" y="3654164"/>
              <a:chExt cx="4968875" cy="576262"/>
            </a:xfrm>
          </p:grpSpPr>
          <p:grpSp>
            <p:nvGrpSpPr>
              <p:cNvPr id="74" name="组合 23"/>
              <p:cNvGrpSpPr/>
              <p:nvPr/>
            </p:nvGrpSpPr>
            <p:grpSpPr bwMode="auto">
              <a:xfrm>
                <a:off x="4753236" y="3654164"/>
                <a:ext cx="576262" cy="576262"/>
                <a:chOff x="6170389" y="4163727"/>
                <a:chExt cx="576064" cy="576064"/>
              </a:xfrm>
            </p:grpSpPr>
            <p:sp>
              <p:nvSpPr>
                <p:cNvPr id="77" name="圆角矩形 12"/>
                <p:cNvSpPr>
                  <a:spLocks noChangeArrowheads="1"/>
                </p:cNvSpPr>
                <p:nvPr/>
              </p:nvSpPr>
              <p:spPr bwMode="auto">
                <a:xfrm>
                  <a:off x="6170389" y="4163727"/>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78" name="Freeform 12"/>
                <p:cNvSpPr>
                  <a:spLocks noEditPoints="1"/>
                </p:cNvSpPr>
                <p:nvPr/>
              </p:nvSpPr>
              <p:spPr bwMode="auto">
                <a:xfrm>
                  <a:off x="6278404" y="4253861"/>
                  <a:ext cx="378197" cy="364816"/>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75" name="Rectangle 14"/>
              <p:cNvSpPr>
                <a:spLocks noChangeArrowheads="1"/>
              </p:cNvSpPr>
              <p:nvPr/>
            </p:nvSpPr>
            <p:spPr bwMode="auto">
              <a:xfrm>
                <a:off x="5581874" y="38097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3</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76" name="TextBox 59"/>
              <p:cNvSpPr txBox="1">
                <a:spLocks noChangeArrowheads="1"/>
              </p:cNvSpPr>
              <p:nvPr/>
            </p:nvSpPr>
            <p:spPr bwMode="auto">
              <a:xfrm>
                <a:off x="6566161" y="3744651"/>
                <a:ext cx="31559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GB" altLang="zh-CN" b="1" dirty="0">
                    <a:solidFill>
                      <a:srgbClr val="313D51"/>
                    </a:solidFill>
                    <a:latin typeface="思源黑体" panose="020B0500000000000000" pitchFamily="34" charset="-122"/>
                    <a:ea typeface="思源黑体" panose="020B0500000000000000" pitchFamily="34" charset="-122"/>
                  </a:rPr>
                  <a:t>R</a:t>
                </a:r>
                <a:r>
                  <a:rPr lang="en-US" altLang="zh-CN" b="1" dirty="0" err="1">
                    <a:solidFill>
                      <a:srgbClr val="313D51"/>
                    </a:solidFill>
                    <a:latin typeface="思源黑体" panose="020B0500000000000000" pitchFamily="34" charset="-122"/>
                    <a:ea typeface="思源黑体" panose="020B0500000000000000" pitchFamily="34" charset="-122"/>
                  </a:rPr>
                  <a:t>elevant</a:t>
                </a:r>
                <a:r>
                  <a:rPr lang="en-US" altLang="zh-CN" b="1" dirty="0">
                    <a:solidFill>
                      <a:srgbClr val="313D51"/>
                    </a:solidFill>
                    <a:latin typeface="思源黑体" panose="020B0500000000000000" pitchFamily="34" charset="-122"/>
                    <a:ea typeface="思源黑体" panose="020B0500000000000000" pitchFamily="34" charset="-122"/>
                  </a:rPr>
                  <a:t> Literature</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71" name="组合 70"/>
            <p:cNvGrpSpPr/>
            <p:nvPr/>
          </p:nvGrpSpPr>
          <p:grpSpPr>
            <a:xfrm flipH="1">
              <a:off x="6433491" y="3876848"/>
              <a:ext cx="4171535" cy="80892"/>
              <a:chOff x="2272062" y="2596259"/>
              <a:chExt cx="4173708" cy="80934"/>
            </a:xfrm>
          </p:grpSpPr>
          <p:cxnSp>
            <p:nvCxnSpPr>
              <p:cNvPr id="72" name="直接连接符 7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73" name="矩形 7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grpSp>
        <p:nvGrpSpPr>
          <p:cNvPr id="79" name="组合 78"/>
          <p:cNvGrpSpPr/>
          <p:nvPr/>
        </p:nvGrpSpPr>
        <p:grpSpPr>
          <a:xfrm>
            <a:off x="5714354" y="4244369"/>
            <a:ext cx="4890672" cy="578188"/>
            <a:chOff x="5714354" y="4244369"/>
            <a:chExt cx="4890672" cy="578188"/>
          </a:xfrm>
        </p:grpSpPr>
        <p:grpSp>
          <p:nvGrpSpPr>
            <p:cNvPr id="80" name="组合 79"/>
            <p:cNvGrpSpPr/>
            <p:nvPr/>
          </p:nvGrpSpPr>
          <p:grpSpPr>
            <a:xfrm>
              <a:off x="5714354" y="4244369"/>
              <a:ext cx="4752973" cy="576263"/>
              <a:chOff x="4753236" y="4446326"/>
              <a:chExt cx="4752973" cy="576263"/>
            </a:xfrm>
          </p:grpSpPr>
          <p:grpSp>
            <p:nvGrpSpPr>
              <p:cNvPr id="84" name="组合 24"/>
              <p:cNvGrpSpPr/>
              <p:nvPr/>
            </p:nvGrpSpPr>
            <p:grpSpPr bwMode="auto">
              <a:xfrm>
                <a:off x="4753236" y="4446326"/>
                <a:ext cx="576262" cy="576263"/>
                <a:chOff x="6170389" y="4955815"/>
                <a:chExt cx="576064" cy="576064"/>
              </a:xfrm>
            </p:grpSpPr>
            <p:sp>
              <p:nvSpPr>
                <p:cNvPr id="87" name="圆角矩形 13"/>
                <p:cNvSpPr>
                  <a:spLocks noChangeArrowheads="1"/>
                </p:cNvSpPr>
                <p:nvPr/>
              </p:nvSpPr>
              <p:spPr bwMode="auto">
                <a:xfrm>
                  <a:off x="6170389" y="4955815"/>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88" name="Freeform 11"/>
                <p:cNvSpPr>
                  <a:spLocks noEditPoints="1"/>
                </p:cNvSpPr>
                <p:nvPr/>
              </p:nvSpPr>
              <p:spPr bwMode="auto">
                <a:xfrm>
                  <a:off x="6298628" y="5092507"/>
                  <a:ext cx="315884" cy="273385"/>
                </a:xfrm>
                <a:custGeom>
                  <a:avLst/>
                  <a:gdLst>
                    <a:gd name="T0" fmla="*/ 2147483646 w 948"/>
                    <a:gd name="T1" fmla="*/ 2147483646 h 810"/>
                    <a:gd name="T2" fmla="*/ 2147483646 w 948"/>
                    <a:gd name="T3" fmla="*/ 2147483646 h 810"/>
                    <a:gd name="T4" fmla="*/ 2147483646 w 948"/>
                    <a:gd name="T5" fmla="*/ 2147483646 h 810"/>
                    <a:gd name="T6" fmla="*/ 2147483646 w 948"/>
                    <a:gd name="T7" fmla="*/ 2147483646 h 810"/>
                    <a:gd name="T8" fmla="*/ 2147483646 w 948"/>
                    <a:gd name="T9" fmla="*/ 2147483646 h 810"/>
                    <a:gd name="T10" fmla="*/ 2147483646 w 948"/>
                    <a:gd name="T11" fmla="*/ 2147483646 h 810"/>
                    <a:gd name="T12" fmla="*/ 2147483646 w 948"/>
                    <a:gd name="T13" fmla="*/ 2147483646 h 810"/>
                    <a:gd name="T14" fmla="*/ 2147483646 w 948"/>
                    <a:gd name="T15" fmla="*/ 2147483646 h 810"/>
                    <a:gd name="T16" fmla="*/ 2147483646 w 948"/>
                    <a:gd name="T17" fmla="*/ 2147483646 h 810"/>
                    <a:gd name="T18" fmla="*/ 2147483646 w 948"/>
                    <a:gd name="T19" fmla="*/ 2147483646 h 810"/>
                    <a:gd name="T20" fmla="*/ 2147483646 w 948"/>
                    <a:gd name="T21" fmla="*/ 2147483646 h 810"/>
                    <a:gd name="T22" fmla="*/ 2147483646 w 948"/>
                    <a:gd name="T23" fmla="*/ 2147483646 h 810"/>
                    <a:gd name="T24" fmla="*/ 2147483646 w 948"/>
                    <a:gd name="T25" fmla="*/ 2147483646 h 810"/>
                    <a:gd name="T26" fmla="*/ 2147483646 w 948"/>
                    <a:gd name="T27" fmla="*/ 2147483646 h 810"/>
                    <a:gd name="T28" fmla="*/ 2147483646 w 948"/>
                    <a:gd name="T29" fmla="*/ 2147483646 h 810"/>
                    <a:gd name="T30" fmla="*/ 2147483646 w 948"/>
                    <a:gd name="T31" fmla="*/ 2147483646 h 810"/>
                    <a:gd name="T32" fmla="*/ 2147483646 w 948"/>
                    <a:gd name="T33" fmla="*/ 2147483646 h 810"/>
                    <a:gd name="T34" fmla="*/ 2147483646 w 948"/>
                    <a:gd name="T35" fmla="*/ 2147483646 h 810"/>
                    <a:gd name="T36" fmla="*/ 2147483646 w 948"/>
                    <a:gd name="T37" fmla="*/ 2147483646 h 810"/>
                    <a:gd name="T38" fmla="*/ 2147483646 w 948"/>
                    <a:gd name="T39" fmla="*/ 2147483646 h 810"/>
                    <a:gd name="T40" fmla="*/ 2147483646 w 948"/>
                    <a:gd name="T41" fmla="*/ 2147483646 h 810"/>
                    <a:gd name="T42" fmla="*/ 2147483646 w 948"/>
                    <a:gd name="T43" fmla="*/ 2147483646 h 810"/>
                    <a:gd name="T44" fmla="*/ 2147483646 w 948"/>
                    <a:gd name="T45" fmla="*/ 2147483646 h 810"/>
                    <a:gd name="T46" fmla="*/ 2147483646 w 948"/>
                    <a:gd name="T47" fmla="*/ 2147483646 h 810"/>
                    <a:gd name="T48" fmla="*/ 2147483646 w 948"/>
                    <a:gd name="T49" fmla="*/ 2147483646 h 810"/>
                    <a:gd name="T50" fmla="*/ 2147483646 w 948"/>
                    <a:gd name="T51" fmla="*/ 2147483646 h 810"/>
                    <a:gd name="T52" fmla="*/ 2147483646 w 948"/>
                    <a:gd name="T53" fmla="*/ 2147483646 h 810"/>
                    <a:gd name="T54" fmla="*/ 2147483646 w 948"/>
                    <a:gd name="T55" fmla="*/ 2147483646 h 810"/>
                    <a:gd name="T56" fmla="*/ 2147483646 w 948"/>
                    <a:gd name="T57" fmla="*/ 2147483646 h 810"/>
                    <a:gd name="T58" fmla="*/ 2147483646 w 948"/>
                    <a:gd name="T59" fmla="*/ 2147483646 h 810"/>
                    <a:gd name="T60" fmla="*/ 2147483646 w 948"/>
                    <a:gd name="T61" fmla="*/ 2147483646 h 810"/>
                    <a:gd name="T62" fmla="*/ 2147483646 w 948"/>
                    <a:gd name="T63" fmla="*/ 2147483646 h 810"/>
                    <a:gd name="T64" fmla="*/ 2147483646 w 948"/>
                    <a:gd name="T65" fmla="*/ 2147483646 h 810"/>
                    <a:gd name="T66" fmla="*/ 2147483646 w 948"/>
                    <a:gd name="T67" fmla="*/ 2147483646 h 810"/>
                    <a:gd name="T68" fmla="*/ 2147483646 w 948"/>
                    <a:gd name="T69" fmla="*/ 2147483646 h 810"/>
                    <a:gd name="T70" fmla="*/ 2147483646 w 948"/>
                    <a:gd name="T71" fmla="*/ 2147483646 h 810"/>
                    <a:gd name="T72" fmla="*/ 2147483646 w 948"/>
                    <a:gd name="T73" fmla="*/ 2147483646 h 810"/>
                    <a:gd name="T74" fmla="*/ 2147483646 w 948"/>
                    <a:gd name="T75" fmla="*/ 2147483646 h 810"/>
                    <a:gd name="T76" fmla="*/ 2147483646 w 948"/>
                    <a:gd name="T77" fmla="*/ 2147483646 h 810"/>
                    <a:gd name="T78" fmla="*/ 2147483646 w 948"/>
                    <a:gd name="T79" fmla="*/ 2147483646 h 810"/>
                    <a:gd name="T80" fmla="*/ 2147483646 w 948"/>
                    <a:gd name="T81" fmla="*/ 2147483646 h 810"/>
                    <a:gd name="T82" fmla="*/ 2147483646 w 948"/>
                    <a:gd name="T83" fmla="*/ 2147483646 h 810"/>
                    <a:gd name="T84" fmla="*/ 2147483646 w 948"/>
                    <a:gd name="T85" fmla="*/ 2147483646 h 810"/>
                    <a:gd name="T86" fmla="*/ 2147483646 w 948"/>
                    <a:gd name="T87" fmla="*/ 2147483646 h 810"/>
                    <a:gd name="T88" fmla="*/ 2147483646 w 948"/>
                    <a:gd name="T89" fmla="*/ 2147483646 h 810"/>
                    <a:gd name="T90" fmla="*/ 2147483646 w 948"/>
                    <a:gd name="T91" fmla="*/ 2147483646 h 810"/>
                    <a:gd name="T92" fmla="*/ 2147483646 w 948"/>
                    <a:gd name="T93" fmla="*/ 2147483646 h 810"/>
                    <a:gd name="T94" fmla="*/ 2147483646 w 948"/>
                    <a:gd name="T95" fmla="*/ 2147483646 h 810"/>
                    <a:gd name="T96" fmla="*/ 2147483646 w 948"/>
                    <a:gd name="T97" fmla="*/ 2147483646 h 810"/>
                    <a:gd name="T98" fmla="*/ 2147483646 w 948"/>
                    <a:gd name="T99" fmla="*/ 2147483646 h 810"/>
                    <a:gd name="T100" fmla="*/ 2147483646 w 948"/>
                    <a:gd name="T101" fmla="*/ 2147483646 h 810"/>
                    <a:gd name="T102" fmla="*/ 2147483646 w 948"/>
                    <a:gd name="T103" fmla="*/ 2147483646 h 810"/>
                    <a:gd name="T104" fmla="*/ 2147483646 w 948"/>
                    <a:gd name="T105" fmla="*/ 2147483646 h 810"/>
                    <a:gd name="T106" fmla="*/ 2147483646 w 948"/>
                    <a:gd name="T107" fmla="*/ 2147483646 h 810"/>
                    <a:gd name="T108" fmla="*/ 2147483646 w 948"/>
                    <a:gd name="T109" fmla="*/ 2147483646 h 810"/>
                    <a:gd name="T110" fmla="*/ 2147483646 w 948"/>
                    <a:gd name="T111" fmla="*/ 2147483646 h 810"/>
                    <a:gd name="T112" fmla="*/ 2147483646 w 948"/>
                    <a:gd name="T113" fmla="*/ 2147483646 h 810"/>
                    <a:gd name="T114" fmla="*/ 2147483646 w 948"/>
                    <a:gd name="T115" fmla="*/ 2147483646 h 810"/>
                    <a:gd name="T116" fmla="*/ 2147483646 w 948"/>
                    <a:gd name="T117" fmla="*/ 2147483646 h 810"/>
                    <a:gd name="T118" fmla="*/ 2147483646 w 948"/>
                    <a:gd name="T119" fmla="*/ 2147483646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85" name="Rectangle 14"/>
              <p:cNvSpPr>
                <a:spLocks noChangeArrowheads="1"/>
              </p:cNvSpPr>
              <p:nvPr/>
            </p:nvSpPr>
            <p:spPr bwMode="auto">
              <a:xfrm>
                <a:off x="5581874" y="4613014"/>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4</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86" name="TextBox 59"/>
              <p:cNvSpPr txBox="1">
                <a:spLocks noChangeArrowheads="1"/>
              </p:cNvSpPr>
              <p:nvPr/>
            </p:nvSpPr>
            <p:spPr bwMode="auto">
              <a:xfrm>
                <a:off x="6566160" y="4535226"/>
                <a:ext cx="2940049"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b="1" dirty="0">
                    <a:solidFill>
                      <a:srgbClr val="313D51"/>
                    </a:solidFill>
                    <a:latin typeface="思源黑体" panose="020B0500000000000000" pitchFamily="34" charset="-122"/>
                    <a:ea typeface="思源黑体" panose="020B0500000000000000" pitchFamily="34" charset="-122"/>
                  </a:rPr>
                  <a:t>Research Questions</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81" name="组合 80"/>
            <p:cNvGrpSpPr/>
            <p:nvPr/>
          </p:nvGrpSpPr>
          <p:grpSpPr>
            <a:xfrm flipH="1">
              <a:off x="6433491" y="4741665"/>
              <a:ext cx="4171535" cy="80892"/>
              <a:chOff x="2272062" y="2596259"/>
              <a:chExt cx="4173708" cy="80934"/>
            </a:xfrm>
          </p:grpSpPr>
          <p:cxnSp>
            <p:nvCxnSpPr>
              <p:cNvPr id="82" name="直接连接符 8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83" name="矩形 8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grpSp>
        <p:nvGrpSpPr>
          <p:cNvPr id="89" name="组合 88"/>
          <p:cNvGrpSpPr/>
          <p:nvPr/>
        </p:nvGrpSpPr>
        <p:grpSpPr>
          <a:xfrm>
            <a:off x="5714354" y="5108509"/>
            <a:ext cx="4890672" cy="578865"/>
            <a:chOff x="5714354" y="5108509"/>
            <a:chExt cx="4890672" cy="578865"/>
          </a:xfrm>
        </p:grpSpPr>
        <p:grpSp>
          <p:nvGrpSpPr>
            <p:cNvPr id="90" name="组合 89"/>
            <p:cNvGrpSpPr/>
            <p:nvPr/>
          </p:nvGrpSpPr>
          <p:grpSpPr>
            <a:xfrm>
              <a:off x="5714354" y="5108509"/>
              <a:ext cx="4763135" cy="576262"/>
              <a:chOff x="4753236" y="5238489"/>
              <a:chExt cx="4763135" cy="576262"/>
            </a:xfrm>
          </p:grpSpPr>
          <p:grpSp>
            <p:nvGrpSpPr>
              <p:cNvPr id="94" name="组合 25"/>
              <p:cNvGrpSpPr/>
              <p:nvPr/>
            </p:nvGrpSpPr>
            <p:grpSpPr bwMode="auto">
              <a:xfrm>
                <a:off x="4753236" y="5238489"/>
                <a:ext cx="576262" cy="576262"/>
                <a:chOff x="6170389" y="5747903"/>
                <a:chExt cx="576064" cy="576064"/>
              </a:xfrm>
            </p:grpSpPr>
            <p:sp>
              <p:nvSpPr>
                <p:cNvPr id="97" name="圆角矩形 14"/>
                <p:cNvSpPr>
                  <a:spLocks noChangeArrowheads="1"/>
                </p:cNvSpPr>
                <p:nvPr/>
              </p:nvSpPr>
              <p:spPr bwMode="auto">
                <a:xfrm>
                  <a:off x="6170389" y="5747903"/>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98" name="Freeform 28"/>
                <p:cNvSpPr>
                  <a:spLocks noEditPoints="1"/>
                </p:cNvSpPr>
                <p:nvPr/>
              </p:nvSpPr>
              <p:spPr bwMode="auto">
                <a:xfrm>
                  <a:off x="6293383" y="5910861"/>
                  <a:ext cx="295907" cy="250148"/>
                </a:xfrm>
                <a:custGeom>
                  <a:avLst/>
                  <a:gdLst>
                    <a:gd name="T0" fmla="*/ 2147483646 w 923"/>
                    <a:gd name="T1" fmla="*/ 0 h 771"/>
                    <a:gd name="T2" fmla="*/ 2147483646 w 923"/>
                    <a:gd name="T3" fmla="*/ 2147483646 h 771"/>
                    <a:gd name="T4" fmla="*/ 2147483646 w 923"/>
                    <a:gd name="T5" fmla="*/ 2147483646 h 771"/>
                    <a:gd name="T6" fmla="*/ 2147483646 w 923"/>
                    <a:gd name="T7" fmla="*/ 2147483646 h 771"/>
                    <a:gd name="T8" fmla="*/ 2147483646 w 923"/>
                    <a:gd name="T9" fmla="*/ 2147483646 h 771"/>
                    <a:gd name="T10" fmla="*/ 2147483646 w 923"/>
                    <a:gd name="T11" fmla="*/ 2147483646 h 771"/>
                    <a:gd name="T12" fmla="*/ 2147483646 w 923"/>
                    <a:gd name="T13" fmla="*/ 2147483646 h 771"/>
                    <a:gd name="T14" fmla="*/ 2147483646 w 923"/>
                    <a:gd name="T15" fmla="*/ 2147483646 h 771"/>
                    <a:gd name="T16" fmla="*/ 2147483646 w 923"/>
                    <a:gd name="T17" fmla="*/ 2147483646 h 771"/>
                    <a:gd name="T18" fmla="*/ 2147483646 w 923"/>
                    <a:gd name="T19" fmla="*/ 2147483646 h 771"/>
                    <a:gd name="T20" fmla="*/ 2147483646 w 923"/>
                    <a:gd name="T21" fmla="*/ 2147483646 h 771"/>
                    <a:gd name="T22" fmla="*/ 2147483646 w 923"/>
                    <a:gd name="T23" fmla="*/ 2147483646 h 771"/>
                    <a:gd name="T24" fmla="*/ 2147483646 w 923"/>
                    <a:gd name="T25" fmla="*/ 2147483646 h 771"/>
                    <a:gd name="T26" fmla="*/ 2147483646 w 923"/>
                    <a:gd name="T27" fmla="*/ 2147483646 h 771"/>
                    <a:gd name="T28" fmla="*/ 2147483646 w 923"/>
                    <a:gd name="T29" fmla="*/ 2147483646 h 771"/>
                    <a:gd name="T30" fmla="*/ 2147483646 w 923"/>
                    <a:gd name="T31" fmla="*/ 2147483646 h 771"/>
                    <a:gd name="T32" fmla="*/ 2147483646 w 923"/>
                    <a:gd name="T33" fmla="*/ 2147483646 h 771"/>
                    <a:gd name="T34" fmla="*/ 2147483646 w 923"/>
                    <a:gd name="T35" fmla="*/ 2147483646 h 771"/>
                    <a:gd name="T36" fmla="*/ 2147483646 w 923"/>
                    <a:gd name="T37" fmla="*/ 2147483646 h 771"/>
                    <a:gd name="T38" fmla="*/ 2147483646 w 923"/>
                    <a:gd name="T39" fmla="*/ 2147483646 h 771"/>
                    <a:gd name="T40" fmla="*/ 2147483646 w 923"/>
                    <a:gd name="T41" fmla="*/ 2147483646 h 771"/>
                    <a:gd name="T42" fmla="*/ 2147483646 w 923"/>
                    <a:gd name="T43" fmla="*/ 2147483646 h 771"/>
                    <a:gd name="T44" fmla="*/ 2147483646 w 923"/>
                    <a:gd name="T45" fmla="*/ 2147483646 h 771"/>
                    <a:gd name="T46" fmla="*/ 2147483646 w 923"/>
                    <a:gd name="T47" fmla="*/ 2147483646 h 771"/>
                    <a:gd name="T48" fmla="*/ 2147483646 w 923"/>
                    <a:gd name="T49" fmla="*/ 2147483646 h 771"/>
                    <a:gd name="T50" fmla="*/ 2147483646 w 923"/>
                    <a:gd name="T51" fmla="*/ 2147483646 h 771"/>
                    <a:gd name="T52" fmla="*/ 2147483646 w 923"/>
                    <a:gd name="T53" fmla="*/ 2147483646 h 771"/>
                    <a:gd name="T54" fmla="*/ 2147483646 w 923"/>
                    <a:gd name="T55" fmla="*/ 2147483646 h 771"/>
                    <a:gd name="T56" fmla="*/ 2147483646 w 923"/>
                    <a:gd name="T57" fmla="*/ 2147483646 h 771"/>
                    <a:gd name="T58" fmla="*/ 2147483646 w 923"/>
                    <a:gd name="T59" fmla="*/ 2147483646 h 771"/>
                    <a:gd name="T60" fmla="*/ 2147483646 w 923"/>
                    <a:gd name="T61" fmla="*/ 2147483646 h 771"/>
                    <a:gd name="T62" fmla="*/ 2147483646 w 923"/>
                    <a:gd name="T63" fmla="*/ 2147483646 h 771"/>
                    <a:gd name="T64" fmla="*/ 2147483646 w 923"/>
                    <a:gd name="T65" fmla="*/ 2147483646 h 771"/>
                    <a:gd name="T66" fmla="*/ 2147483646 w 923"/>
                    <a:gd name="T67" fmla="*/ 2147483646 h 771"/>
                    <a:gd name="T68" fmla="*/ 2147483646 w 923"/>
                    <a:gd name="T69" fmla="*/ 2147483646 h 771"/>
                    <a:gd name="T70" fmla="*/ 2147483646 w 923"/>
                    <a:gd name="T71" fmla="*/ 2147483646 h 771"/>
                    <a:gd name="T72" fmla="*/ 2147483646 w 923"/>
                    <a:gd name="T73" fmla="*/ 2147483646 h 771"/>
                    <a:gd name="T74" fmla="*/ 2147483646 w 923"/>
                    <a:gd name="T75" fmla="*/ 2147483646 h 771"/>
                    <a:gd name="T76" fmla="*/ 0 w 923"/>
                    <a:gd name="T77" fmla="*/ 2147483646 h 771"/>
                    <a:gd name="T78" fmla="*/ 2147483646 w 923"/>
                    <a:gd name="T79" fmla="*/ 2147483646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95" name="Rectangle 14"/>
              <p:cNvSpPr>
                <a:spLocks noChangeArrowheads="1"/>
              </p:cNvSpPr>
              <p:nvPr/>
            </p:nvSpPr>
            <p:spPr bwMode="auto">
              <a:xfrm>
                <a:off x="5581874" y="5405176"/>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5</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96" name="TextBox 59"/>
              <p:cNvSpPr txBox="1">
                <a:spLocks noChangeArrowheads="1"/>
              </p:cNvSpPr>
              <p:nvPr/>
            </p:nvSpPr>
            <p:spPr bwMode="auto">
              <a:xfrm>
                <a:off x="6576321" y="5309926"/>
                <a:ext cx="2940050" cy="430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GB" altLang="zh-CN" b="1" dirty="0">
                    <a:solidFill>
                      <a:srgbClr val="313D51"/>
                    </a:solidFill>
                    <a:latin typeface="思源黑体" panose="020B0500000000000000" pitchFamily="34" charset="-122"/>
                    <a:ea typeface="思源黑体" panose="020B0500000000000000" pitchFamily="34" charset="-122"/>
                  </a:rPr>
                  <a:t>References</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91" name="组合 90"/>
            <p:cNvGrpSpPr/>
            <p:nvPr/>
          </p:nvGrpSpPr>
          <p:grpSpPr>
            <a:xfrm flipH="1">
              <a:off x="6433491" y="5606482"/>
              <a:ext cx="4171535" cy="80892"/>
              <a:chOff x="2272062" y="2596259"/>
              <a:chExt cx="4173708" cy="80934"/>
            </a:xfrm>
          </p:grpSpPr>
          <p:cxnSp>
            <p:nvCxnSpPr>
              <p:cNvPr id="92" name="直接连接符 9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93" name="矩形 9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sp>
        <p:nvSpPr>
          <p:cNvPr id="2" name="文本框 1"/>
          <p:cNvSpPr txBox="1"/>
          <p:nvPr/>
        </p:nvSpPr>
        <p:spPr>
          <a:xfrm>
            <a:off x="7384026" y="827314"/>
            <a:ext cx="3144637"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10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14:bounceEnd="40000">
                                          <p:cBhvr additive="base">
                                            <p:cTn id="11" dur="10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1+#ppt_w/2"/>
                                              </p:val>
                                            </p:tav>
                                            <p:tav tm="100000">
                                              <p:val>
                                                <p:strVal val="#ppt_x"/>
                                              </p:val>
                                            </p:tav>
                                          </p:tavLst>
                                        </p:anim>
                                        <p:anim calcmode="lin" valueType="num">
                                          <p:cBhvr additive="base">
                                            <p:cTn id="22" dur="500" fill="hold"/>
                                            <p:tgtEl>
                                              <p:spTgt spid="5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500" fill="hold"/>
                                            <p:tgtEl>
                                              <p:spTgt spid="69"/>
                                            </p:tgtEl>
                                            <p:attrNameLst>
                                              <p:attrName>ppt_x</p:attrName>
                                            </p:attrNameLst>
                                          </p:cBhvr>
                                          <p:tavLst>
                                            <p:tav tm="0">
                                              <p:val>
                                                <p:strVal val="1+#ppt_w/2"/>
                                              </p:val>
                                            </p:tav>
                                            <p:tav tm="100000">
                                              <p:val>
                                                <p:strVal val="#ppt_x"/>
                                              </p:val>
                                            </p:tav>
                                          </p:tavLst>
                                        </p:anim>
                                        <p:anim calcmode="lin" valueType="num">
                                          <p:cBhvr additive="base">
                                            <p:cTn id="27" dur="500" fill="hold"/>
                                            <p:tgtEl>
                                              <p:spTgt spid="69"/>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additive="base">
                                            <p:cTn id="31" dur="500" fill="hold"/>
                                            <p:tgtEl>
                                              <p:spTgt spid="79"/>
                                            </p:tgtEl>
                                            <p:attrNameLst>
                                              <p:attrName>ppt_x</p:attrName>
                                            </p:attrNameLst>
                                          </p:cBhvr>
                                          <p:tavLst>
                                            <p:tav tm="0">
                                              <p:val>
                                                <p:strVal val="1+#ppt_w/2"/>
                                              </p:val>
                                            </p:tav>
                                            <p:tav tm="100000">
                                              <p:val>
                                                <p:strVal val="#ppt_x"/>
                                              </p:val>
                                            </p:tav>
                                          </p:tavLst>
                                        </p:anim>
                                        <p:anim calcmode="lin" valueType="num">
                                          <p:cBhvr additive="base">
                                            <p:cTn id="32" dur="500" fill="hold"/>
                                            <p:tgtEl>
                                              <p:spTgt spid="79"/>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89"/>
                                            </p:tgtEl>
                                            <p:attrNameLst>
                                              <p:attrName>style.visibility</p:attrName>
                                            </p:attrNameLst>
                                          </p:cBhvr>
                                          <p:to>
                                            <p:strVal val="visible"/>
                                          </p:to>
                                        </p:set>
                                        <p:anim calcmode="lin" valueType="num">
                                          <p:cBhvr additive="base">
                                            <p:cTn id="36" dur="500" fill="hold"/>
                                            <p:tgtEl>
                                              <p:spTgt spid="89"/>
                                            </p:tgtEl>
                                            <p:attrNameLst>
                                              <p:attrName>ppt_x</p:attrName>
                                            </p:attrNameLst>
                                          </p:cBhvr>
                                          <p:tavLst>
                                            <p:tav tm="0">
                                              <p:val>
                                                <p:strVal val="1+#ppt_w/2"/>
                                              </p:val>
                                            </p:tav>
                                            <p:tav tm="100000">
                                              <p:val>
                                                <p:strVal val="#ppt_x"/>
                                              </p:val>
                                            </p:tav>
                                          </p:tavLst>
                                        </p:anim>
                                        <p:anim calcmode="lin" valueType="num">
                                          <p:cBhvr additive="base">
                                            <p:cTn id="37"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1+#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1+#ppt_w/2"/>
                                              </p:val>
                                            </p:tav>
                                            <p:tav tm="100000">
                                              <p:val>
                                                <p:strVal val="#ppt_x"/>
                                              </p:val>
                                            </p:tav>
                                          </p:tavLst>
                                        </p:anim>
                                        <p:anim calcmode="lin" valueType="num">
                                          <p:cBhvr additive="base">
                                            <p:cTn id="22" dur="500" fill="hold"/>
                                            <p:tgtEl>
                                              <p:spTgt spid="5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500" fill="hold"/>
                                            <p:tgtEl>
                                              <p:spTgt spid="69"/>
                                            </p:tgtEl>
                                            <p:attrNameLst>
                                              <p:attrName>ppt_x</p:attrName>
                                            </p:attrNameLst>
                                          </p:cBhvr>
                                          <p:tavLst>
                                            <p:tav tm="0">
                                              <p:val>
                                                <p:strVal val="1+#ppt_w/2"/>
                                              </p:val>
                                            </p:tav>
                                            <p:tav tm="100000">
                                              <p:val>
                                                <p:strVal val="#ppt_x"/>
                                              </p:val>
                                            </p:tav>
                                          </p:tavLst>
                                        </p:anim>
                                        <p:anim calcmode="lin" valueType="num">
                                          <p:cBhvr additive="base">
                                            <p:cTn id="27" dur="500" fill="hold"/>
                                            <p:tgtEl>
                                              <p:spTgt spid="69"/>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additive="base">
                                            <p:cTn id="31" dur="500" fill="hold"/>
                                            <p:tgtEl>
                                              <p:spTgt spid="79"/>
                                            </p:tgtEl>
                                            <p:attrNameLst>
                                              <p:attrName>ppt_x</p:attrName>
                                            </p:attrNameLst>
                                          </p:cBhvr>
                                          <p:tavLst>
                                            <p:tav tm="0">
                                              <p:val>
                                                <p:strVal val="1+#ppt_w/2"/>
                                              </p:val>
                                            </p:tav>
                                            <p:tav tm="100000">
                                              <p:val>
                                                <p:strVal val="#ppt_x"/>
                                              </p:val>
                                            </p:tav>
                                          </p:tavLst>
                                        </p:anim>
                                        <p:anim calcmode="lin" valueType="num">
                                          <p:cBhvr additive="base">
                                            <p:cTn id="32" dur="500" fill="hold"/>
                                            <p:tgtEl>
                                              <p:spTgt spid="79"/>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89"/>
                                            </p:tgtEl>
                                            <p:attrNameLst>
                                              <p:attrName>style.visibility</p:attrName>
                                            </p:attrNameLst>
                                          </p:cBhvr>
                                          <p:to>
                                            <p:strVal val="visible"/>
                                          </p:to>
                                        </p:set>
                                        <p:anim calcmode="lin" valueType="num">
                                          <p:cBhvr additive="base">
                                            <p:cTn id="36" dur="500" fill="hold"/>
                                            <p:tgtEl>
                                              <p:spTgt spid="89"/>
                                            </p:tgtEl>
                                            <p:attrNameLst>
                                              <p:attrName>ppt_x</p:attrName>
                                            </p:attrNameLst>
                                          </p:cBhvr>
                                          <p:tavLst>
                                            <p:tav tm="0">
                                              <p:val>
                                                <p:strVal val="1+#ppt_w/2"/>
                                              </p:val>
                                            </p:tav>
                                            <p:tav tm="100000">
                                              <p:val>
                                                <p:strVal val="#ppt_x"/>
                                              </p:val>
                                            </p:tav>
                                          </p:tavLst>
                                        </p:anim>
                                        <p:anim calcmode="lin" valueType="num">
                                          <p:cBhvr additive="base">
                                            <p:cTn id="37"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3051312" y="2443843"/>
            <a:ext cx="131157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01</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734210" y="2832100"/>
            <a:ext cx="6112117" cy="2123658"/>
          </a:xfrm>
          <a:prstGeom prst="rect">
            <a:avLst/>
          </a:prstGeom>
          <a:noFill/>
        </p:spPr>
        <p:txBody>
          <a:bodyPr wrap="square" rtlCol="0">
            <a:spAutoFit/>
            <a:scene3d>
              <a:camera prst="orthographicFront"/>
              <a:lightRig rig="threePt" dir="t"/>
            </a:scene3d>
            <a:sp3d contourW="12700"/>
          </a:bodyPr>
          <a:lstStyle/>
          <a:p>
            <a:r>
              <a:rPr lang="en-GB" altLang="zh-CN" sz="4400" b="1" dirty="0">
                <a:solidFill>
                  <a:schemeClr val="bg1"/>
                </a:solidFill>
                <a:latin typeface="思源黑体" panose="020B0500000000000000" pitchFamily="34" charset="-122"/>
                <a:ea typeface="思源黑体" panose="020B0500000000000000" pitchFamily="34" charset="-122"/>
              </a:rPr>
              <a:t>Background and Significance</a:t>
            </a:r>
            <a:endParaRPr lang="zh-CN" altLang="en-US" sz="4400" b="1" dirty="0">
              <a:solidFill>
                <a:schemeClr val="bg1"/>
              </a:solidFill>
              <a:latin typeface="思源黑体" panose="020B0500000000000000" pitchFamily="34" charset="-122"/>
              <a:ea typeface="思源黑体" panose="020B0500000000000000" pitchFamily="34" charset="-122"/>
            </a:endParaRPr>
          </a:p>
          <a:p>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en-US" altLang="zh-CN" dirty="0"/>
              <a:t>Background</a:t>
            </a:r>
            <a:endParaRPr lang="zh-CN" altLang="en-US" dirty="0"/>
          </a:p>
        </p:txBody>
      </p:sp>
      <p:sp>
        <p:nvSpPr>
          <p:cNvPr id="10" name="TextBox 28"/>
          <p:cNvSpPr txBox="1"/>
          <p:nvPr/>
        </p:nvSpPr>
        <p:spPr>
          <a:xfrm>
            <a:off x="4211038" y="2124382"/>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a:solidFill>
                  <a:srgbClr val="313D51"/>
                </a:solidFill>
                <a:latin typeface="思源黑体" panose="020B0500000000000000" pitchFamily="34" charset="-122"/>
                <a:ea typeface="思源黑体" panose="020B0500000000000000" pitchFamily="34" charset="-122"/>
              </a:rPr>
              <a:t>No.1</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1" name="矩形 10"/>
          <p:cNvSpPr/>
          <p:nvPr/>
        </p:nvSpPr>
        <p:spPr>
          <a:xfrm>
            <a:off x="4211037" y="2637683"/>
            <a:ext cx="6279850" cy="1156855"/>
          </a:xfrm>
          <a:prstGeom prst="rect">
            <a:avLst/>
          </a:prstGeom>
        </p:spPr>
        <p:txBody>
          <a:bodyPr wrap="square" lIns="0" tIns="0" rIns="0" bIns="0">
            <a:spAutoFit/>
          </a:bodyPr>
          <a:lstStyle/>
          <a:p>
            <a:pPr algn="just">
              <a:lnSpc>
                <a:spcPct val="120000"/>
              </a:lnSpc>
            </a:pPr>
            <a:r>
              <a:rPr lang="en-GB" altLang="zh-CN" sz="1600" dirty="0">
                <a:solidFill>
                  <a:schemeClr val="tx1">
                    <a:lumMod val="65000"/>
                    <a:lumOff val="35000"/>
                  </a:schemeClr>
                </a:solidFill>
                <a:latin typeface="+mj-ea"/>
                <a:ea typeface="+mj-ea"/>
              </a:rPr>
              <a:t>The campus water supply system is an important part of the campus public facilities, and the school needs to invest a lot of man power, material and financial resources in order to ensure the normal operation of the campus water supply system.</a:t>
            </a:r>
            <a:endParaRPr lang="en-US" altLang="zh-CN" sz="1600" dirty="0">
              <a:solidFill>
                <a:schemeClr val="tx1">
                  <a:lumMod val="65000"/>
                  <a:lumOff val="35000"/>
                </a:schemeClr>
              </a:solidFill>
              <a:latin typeface="+mj-ea"/>
              <a:ea typeface="+mj-ea"/>
            </a:endParaRPr>
          </a:p>
        </p:txBody>
      </p:sp>
      <p:sp>
        <p:nvSpPr>
          <p:cNvPr id="4" name="矩形 3"/>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6" name="组合 5"/>
          <p:cNvGrpSpPr/>
          <p:nvPr/>
        </p:nvGrpSpPr>
        <p:grpSpPr>
          <a:xfrm>
            <a:off x="1825094" y="1853021"/>
            <a:ext cx="1767016" cy="1767016"/>
            <a:chOff x="1615030" y="2271527"/>
            <a:chExt cx="1767016" cy="1767016"/>
          </a:xfrm>
        </p:grpSpPr>
        <p:sp>
          <p:nvSpPr>
            <p:cNvPr id="5" name="矩形 4"/>
            <p:cNvSpPr/>
            <p:nvPr/>
          </p:nvSpPr>
          <p:spPr>
            <a:xfrm>
              <a:off x="1615030" y="2271527"/>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5" name="矩形 14"/>
            <p:cNvSpPr/>
            <p:nvPr/>
          </p:nvSpPr>
          <p:spPr>
            <a:xfrm>
              <a:off x="1699675" y="2356172"/>
              <a:ext cx="1597727" cy="1597727"/>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sp>
        <p:nvSpPr>
          <p:cNvPr id="16" name="TextBox 28"/>
          <p:cNvSpPr txBox="1"/>
          <p:nvPr/>
        </p:nvSpPr>
        <p:spPr>
          <a:xfrm>
            <a:off x="1825095" y="4467730"/>
            <a:ext cx="2253331" cy="30437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a:solidFill>
                  <a:srgbClr val="313D51"/>
                </a:solidFill>
                <a:latin typeface="思源黑体" panose="020B0500000000000000" pitchFamily="34" charset="-122"/>
                <a:ea typeface="思源黑体" panose="020B0500000000000000" pitchFamily="34" charset="-122"/>
              </a:rPr>
              <a:t>No.2</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7" name="矩形 16"/>
          <p:cNvSpPr/>
          <p:nvPr/>
        </p:nvSpPr>
        <p:spPr>
          <a:xfrm>
            <a:off x="1825094" y="4954331"/>
            <a:ext cx="6279850" cy="1418465"/>
          </a:xfrm>
          <a:prstGeom prst="rect">
            <a:avLst/>
          </a:prstGeom>
        </p:spPr>
        <p:txBody>
          <a:bodyPr wrap="square" lIns="0" tIns="0" rIns="0" bIns="0">
            <a:spAutoFit/>
          </a:bodyPr>
          <a:lstStyle/>
          <a:p>
            <a:pPr algn="just">
              <a:lnSpc>
                <a:spcPct val="120000"/>
              </a:lnSpc>
            </a:pPr>
            <a:r>
              <a:rPr lang="en-GB" altLang="zh-CN" sz="1600" dirty="0">
                <a:solidFill>
                  <a:schemeClr val="tx1">
                    <a:lumMod val="65000"/>
                    <a:lumOff val="35000"/>
                  </a:schemeClr>
                </a:solidFill>
                <a:latin typeface="+mj-ea"/>
                <a:ea typeface="+mj-ea"/>
              </a:rPr>
              <a:t>With the development of science and technology, smart water meters have been widely used on campus, so that a large amount of real-time water supply system operation data can be obtained. </a:t>
            </a:r>
            <a:endParaRPr lang="en-US" altLang="zh-CN" sz="1600" dirty="0">
              <a:solidFill>
                <a:schemeClr val="tx1">
                  <a:lumMod val="65000"/>
                  <a:lumOff val="35000"/>
                </a:schemeClr>
              </a:solidFill>
              <a:latin typeface="+mj-ea"/>
              <a:ea typeface="+mj-ea"/>
            </a:endParaRPr>
          </a:p>
          <a:p>
            <a:pPr algn="just">
              <a:lnSpc>
                <a:spcPct val="120000"/>
              </a:lnSpc>
            </a:pP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8" name="矩形 17"/>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19" name="组合 18"/>
          <p:cNvGrpSpPr/>
          <p:nvPr/>
        </p:nvGrpSpPr>
        <p:grpSpPr>
          <a:xfrm>
            <a:off x="8723871" y="4196369"/>
            <a:ext cx="1767016" cy="1767016"/>
            <a:chOff x="1615030" y="2271527"/>
            <a:chExt cx="1767016" cy="1767016"/>
          </a:xfrm>
        </p:grpSpPr>
        <p:sp>
          <p:nvSpPr>
            <p:cNvPr id="20" name="矩形 19"/>
            <p:cNvSpPr/>
            <p:nvPr/>
          </p:nvSpPr>
          <p:spPr>
            <a:xfrm>
              <a:off x="1615030" y="2271527"/>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1" name="矩形 20"/>
            <p:cNvSpPr/>
            <p:nvPr/>
          </p:nvSpPr>
          <p:spPr>
            <a:xfrm>
              <a:off x="1699675" y="2356172"/>
              <a:ext cx="1597727" cy="1597727"/>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cxnSp>
        <p:nvCxnSpPr>
          <p:cNvPr id="8" name="直接连接符 7"/>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16" presetClass="entr" presetSubtype="21"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par>
                          <p:cTn id="18" fill="hold">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53" presetClass="entr" presetSubtype="16" fill="hold" grpId="0" nodeType="afterEffect">
                                  <p:stCondLst>
                                    <p:cond delay="0"/>
                                  </p:stCondLst>
                                  <p:iterate type="lt">
                                    <p:tmPct val="10000"/>
                                  </p:iterate>
                                  <p:childTnLst>
                                    <p:set>
                                      <p:cBhvr>
                                        <p:cTn id="29" dur="1" fill="hold">
                                          <p:stCondLst>
                                            <p:cond delay="0"/>
                                          </p:stCondLst>
                                        </p:cTn>
                                        <p:tgtEl>
                                          <p:spTgt spid="11"/>
                                        </p:tgtEl>
                                        <p:attrNameLst>
                                          <p:attrName>style.visibility</p:attrName>
                                        </p:attrNameLst>
                                      </p:cBhvr>
                                      <p:to>
                                        <p:strVal val="visible"/>
                                      </p:to>
                                    </p:set>
                                    <p:anim calcmode="lin" valueType="num">
                                      <p:cBhvr>
                                        <p:cTn id="30" dur="250" fill="hold"/>
                                        <p:tgtEl>
                                          <p:spTgt spid="11"/>
                                        </p:tgtEl>
                                        <p:attrNameLst>
                                          <p:attrName>ppt_w</p:attrName>
                                        </p:attrNameLst>
                                      </p:cBhvr>
                                      <p:tavLst>
                                        <p:tav tm="0">
                                          <p:val>
                                            <p:fltVal val="0"/>
                                          </p:val>
                                        </p:tav>
                                        <p:tav tm="100000">
                                          <p:val>
                                            <p:strVal val="#ppt_w"/>
                                          </p:val>
                                        </p:tav>
                                      </p:tavLst>
                                    </p:anim>
                                    <p:anim calcmode="lin" valueType="num">
                                      <p:cBhvr>
                                        <p:cTn id="31" dur="250" fill="hold"/>
                                        <p:tgtEl>
                                          <p:spTgt spid="11"/>
                                        </p:tgtEl>
                                        <p:attrNameLst>
                                          <p:attrName>ppt_h</p:attrName>
                                        </p:attrNameLst>
                                      </p:cBhvr>
                                      <p:tavLst>
                                        <p:tav tm="0">
                                          <p:val>
                                            <p:fltVal val="0"/>
                                          </p:val>
                                        </p:tav>
                                        <p:tav tm="100000">
                                          <p:val>
                                            <p:strVal val="#ppt_h"/>
                                          </p:val>
                                        </p:tav>
                                      </p:tavLst>
                                    </p:anim>
                                    <p:animEffect transition="in" filter="fade">
                                      <p:cBhvr>
                                        <p:cTn id="32" dur="250"/>
                                        <p:tgtEl>
                                          <p:spTgt spid="11"/>
                                        </p:tgtEl>
                                      </p:cBhvr>
                                    </p:animEffect>
                                  </p:childTnLst>
                                </p:cTn>
                              </p:par>
                            </p:childTnLst>
                          </p:cTn>
                        </p:par>
                        <p:par>
                          <p:cTn id="33" fill="hold">
                            <p:stCondLst>
                              <p:cond delay="6275"/>
                            </p:stCondLst>
                            <p:childTnLst>
                              <p:par>
                                <p:cTn id="34" presetID="2" presetClass="entr" presetSubtype="2"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1+#ppt_w/2"/>
                                          </p:val>
                                        </p:tav>
                                        <p:tav tm="100000">
                                          <p:val>
                                            <p:strVal val="#ppt_x"/>
                                          </p:val>
                                        </p:tav>
                                      </p:tavLst>
                                    </p:anim>
                                    <p:anim calcmode="lin" valueType="num">
                                      <p:cBhvr additive="base">
                                        <p:cTn id="37" dur="500" fill="hold"/>
                                        <p:tgtEl>
                                          <p:spTgt spid="16"/>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childTnLst>
                          </p:cTn>
                        </p:par>
                        <p:par>
                          <p:cTn id="42" fill="hold">
                            <p:stCondLst>
                              <p:cond delay="6775"/>
                            </p:stCondLst>
                            <p:childTnLst>
                              <p:par>
                                <p:cTn id="43" presetID="53" presetClass="entr" presetSubtype="16" fill="hold" grpId="0" nodeType="afterEffect">
                                  <p:stCondLst>
                                    <p:cond delay="0"/>
                                  </p:stCondLst>
                                  <p:iterate type="lt">
                                    <p:tmPct val="10000"/>
                                  </p:iterate>
                                  <p:childTnLst>
                                    <p:set>
                                      <p:cBhvr>
                                        <p:cTn id="44" dur="1" fill="hold">
                                          <p:stCondLst>
                                            <p:cond delay="0"/>
                                          </p:stCondLst>
                                        </p:cTn>
                                        <p:tgtEl>
                                          <p:spTgt spid="17"/>
                                        </p:tgtEl>
                                        <p:attrNameLst>
                                          <p:attrName>style.visibility</p:attrName>
                                        </p:attrNameLst>
                                      </p:cBhvr>
                                      <p:to>
                                        <p:strVal val="visible"/>
                                      </p:to>
                                    </p:set>
                                    <p:anim calcmode="lin" valueType="num">
                                      <p:cBhvr>
                                        <p:cTn id="45" dur="250" fill="hold"/>
                                        <p:tgtEl>
                                          <p:spTgt spid="17"/>
                                        </p:tgtEl>
                                        <p:attrNameLst>
                                          <p:attrName>ppt_w</p:attrName>
                                        </p:attrNameLst>
                                      </p:cBhvr>
                                      <p:tavLst>
                                        <p:tav tm="0">
                                          <p:val>
                                            <p:fltVal val="0"/>
                                          </p:val>
                                        </p:tav>
                                        <p:tav tm="100000">
                                          <p:val>
                                            <p:strVal val="#ppt_w"/>
                                          </p:val>
                                        </p:tav>
                                      </p:tavLst>
                                    </p:anim>
                                    <p:anim calcmode="lin" valueType="num">
                                      <p:cBhvr>
                                        <p:cTn id="46" dur="250" fill="hold"/>
                                        <p:tgtEl>
                                          <p:spTgt spid="17"/>
                                        </p:tgtEl>
                                        <p:attrNameLst>
                                          <p:attrName>ppt_h</p:attrName>
                                        </p:attrNameLst>
                                      </p:cBhvr>
                                      <p:tavLst>
                                        <p:tav tm="0">
                                          <p:val>
                                            <p:fltVal val="0"/>
                                          </p:val>
                                        </p:tav>
                                        <p:tav tm="100000">
                                          <p:val>
                                            <p:strVal val="#ppt_h"/>
                                          </p:val>
                                        </p:tav>
                                      </p:tavLst>
                                    </p:anim>
                                    <p:animEffect transition="in" filter="fade">
                                      <p:cBhvr>
                                        <p:cTn id="47"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 grpId="0" animBg="1"/>
      <p:bldP spid="16" grpId="0"/>
      <p:bldP spid="17"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GB" altLang="zh-CN" dirty="0" err="1"/>
              <a:t>Signifiancere</a:t>
            </a:r>
            <a:endParaRPr lang="zh-CN" altLang="en-US" dirty="0"/>
          </a:p>
        </p:txBody>
      </p:sp>
      <p:grpSp>
        <p:nvGrpSpPr>
          <p:cNvPr id="7" name="组合 6"/>
          <p:cNvGrpSpPr/>
          <p:nvPr/>
        </p:nvGrpSpPr>
        <p:grpSpPr>
          <a:xfrm>
            <a:off x="1006198" y="2007310"/>
            <a:ext cx="3392170" cy="2843379"/>
            <a:chOff x="523961" y="2512168"/>
            <a:chExt cx="4155082" cy="3482867"/>
          </a:xfrm>
        </p:grpSpPr>
        <p:sp>
          <p:nvSpPr>
            <p:cNvPr id="22" name="椭圆 21"/>
            <p:cNvSpPr/>
            <p:nvPr/>
          </p:nvSpPr>
          <p:spPr>
            <a:xfrm>
              <a:off x="1870979" y="2829835"/>
              <a:ext cx="2535390" cy="2439942"/>
            </a:xfrm>
            <a:prstGeom prst="ellipse">
              <a:avLst/>
            </a:prstGeom>
            <a:noFill/>
            <a:ln w="19050">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2400" b="1" dirty="0">
                  <a:solidFill>
                    <a:srgbClr val="006699"/>
                  </a:solidFill>
                  <a:latin typeface="Segoe UI" panose="020B0502040204020203" pitchFamily="34" charset="0"/>
                </a:rPr>
                <a:t>M</a:t>
              </a:r>
              <a:r>
                <a:rPr lang="en-GB" sz="2400" b="1" dirty="0" err="1">
                  <a:solidFill>
                    <a:srgbClr val="006699"/>
                  </a:solidFill>
                  <a:latin typeface="Segoe UI" panose="020B0502040204020203" pitchFamily="34" charset="0"/>
                </a:rPr>
                <a:t>eaning</a:t>
              </a:r>
              <a:endParaRPr lang="zh-CN" altLang="en-US" sz="2400" b="1" dirty="0">
                <a:solidFill>
                  <a:srgbClr val="244C89"/>
                </a:solidFill>
                <a:latin typeface="思源黑体" panose="020B0500000000000000" pitchFamily="34" charset="-122"/>
                <a:ea typeface="思源黑体" panose="020B0500000000000000" pitchFamily="34" charset="-122"/>
              </a:endParaRPr>
            </a:p>
          </p:txBody>
        </p:sp>
        <p:sp>
          <p:nvSpPr>
            <p:cNvPr id="23" name="椭圆 4"/>
            <p:cNvSpPr/>
            <p:nvPr/>
          </p:nvSpPr>
          <p:spPr>
            <a:xfrm>
              <a:off x="1596918" y="2512168"/>
              <a:ext cx="3082125" cy="3082122"/>
            </a:xfrm>
            <a:prstGeom prst="donut">
              <a:avLst>
                <a:gd name="adj" fmla="val 7853"/>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6" name="任意多边形 25"/>
            <p:cNvSpPr/>
            <p:nvPr/>
          </p:nvSpPr>
          <p:spPr>
            <a:xfrm rot="2700000">
              <a:off x="1196175" y="4777057"/>
              <a:ext cx="545764" cy="1890191"/>
            </a:xfrm>
            <a:custGeom>
              <a:avLst/>
              <a:gdLst>
                <a:gd name="connsiteX0" fmla="*/ 0 w 545764"/>
                <a:gd name="connsiteY0" fmla="*/ 474744 h 1890191"/>
                <a:gd name="connsiteX1" fmla="*/ 545764 w 545764"/>
                <a:gd name="connsiteY1" fmla="*/ 474744 h 1890191"/>
                <a:gd name="connsiteX2" fmla="*/ 545764 w 545764"/>
                <a:gd name="connsiteY2" fmla="*/ 1617309 h 1890191"/>
                <a:gd name="connsiteX3" fmla="*/ 272882 w 545764"/>
                <a:gd name="connsiteY3" fmla="*/ 1890191 h 1890191"/>
                <a:gd name="connsiteX4" fmla="*/ 0 w 545764"/>
                <a:gd name="connsiteY4" fmla="*/ 1617309 h 1890191"/>
                <a:gd name="connsiteX5" fmla="*/ 79925 w 545764"/>
                <a:gd name="connsiteY5" fmla="*/ 79925 h 1890191"/>
                <a:gd name="connsiteX6" fmla="*/ 272882 w 545764"/>
                <a:gd name="connsiteY6" fmla="*/ 0 h 1890191"/>
                <a:gd name="connsiteX7" fmla="*/ 545764 w 545764"/>
                <a:gd name="connsiteY7" fmla="*/ 272882 h 1890191"/>
                <a:gd name="connsiteX8" fmla="*/ 545764 w 545764"/>
                <a:gd name="connsiteY8" fmla="*/ 409430 h 1890191"/>
                <a:gd name="connsiteX9" fmla="*/ 0 w 545764"/>
                <a:gd name="connsiteY9" fmla="*/ 409430 h 1890191"/>
                <a:gd name="connsiteX10" fmla="*/ 0 w 545764"/>
                <a:gd name="connsiteY10" fmla="*/ 272882 h 1890191"/>
                <a:gd name="connsiteX11" fmla="*/ 79925 w 545764"/>
                <a:gd name="connsiteY11" fmla="*/ 79925 h 189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764" h="1890191">
                  <a:moveTo>
                    <a:pt x="0" y="474744"/>
                  </a:moveTo>
                  <a:lnTo>
                    <a:pt x="545764" y="474744"/>
                  </a:lnTo>
                  <a:lnTo>
                    <a:pt x="545764" y="1617309"/>
                  </a:lnTo>
                  <a:cubicBezTo>
                    <a:pt x="545764" y="1768018"/>
                    <a:pt x="423591" y="1890191"/>
                    <a:pt x="272882" y="1890191"/>
                  </a:cubicBezTo>
                  <a:cubicBezTo>
                    <a:pt x="122173" y="1890191"/>
                    <a:pt x="0" y="1768018"/>
                    <a:pt x="0" y="1617309"/>
                  </a:cubicBezTo>
                  <a:close/>
                  <a:moveTo>
                    <a:pt x="79925" y="79925"/>
                  </a:moveTo>
                  <a:cubicBezTo>
                    <a:pt x="129307" y="30543"/>
                    <a:pt x="197528" y="0"/>
                    <a:pt x="272882" y="0"/>
                  </a:cubicBezTo>
                  <a:cubicBezTo>
                    <a:pt x="423591" y="0"/>
                    <a:pt x="545764" y="122173"/>
                    <a:pt x="545764" y="272882"/>
                  </a:cubicBezTo>
                  <a:lnTo>
                    <a:pt x="545764" y="409430"/>
                  </a:lnTo>
                  <a:lnTo>
                    <a:pt x="0" y="409430"/>
                  </a:lnTo>
                  <a:lnTo>
                    <a:pt x="0" y="272882"/>
                  </a:lnTo>
                  <a:cubicBezTo>
                    <a:pt x="0" y="197528"/>
                    <a:pt x="30543" y="129307"/>
                    <a:pt x="79925" y="79925"/>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p>
          </p:txBody>
        </p:sp>
        <p:sp>
          <p:nvSpPr>
            <p:cNvPr id="5" name="圆角矩形 4"/>
            <p:cNvSpPr/>
            <p:nvPr/>
          </p:nvSpPr>
          <p:spPr>
            <a:xfrm rot="2700000">
              <a:off x="1717862" y="4927522"/>
              <a:ext cx="726640" cy="358129"/>
            </a:xfrm>
            <a:prstGeom prst="round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sp>
        <p:nvSpPr>
          <p:cNvPr id="32" name="矩形 31"/>
          <p:cNvSpPr/>
          <p:nvPr/>
        </p:nvSpPr>
        <p:spPr>
          <a:xfrm>
            <a:off x="4906922" y="2842133"/>
            <a:ext cx="6149340" cy="1599733"/>
          </a:xfrm>
          <a:prstGeom prst="rect">
            <a:avLst/>
          </a:prstGeom>
        </p:spPr>
        <p:txBody>
          <a:bodyPr wrap="square">
            <a:spAutoFit/>
          </a:bodyPr>
          <a:lstStyle/>
          <a:p>
            <a:pPr algn="just">
              <a:lnSpc>
                <a:spcPct val="120000"/>
              </a:lnSpc>
            </a:pPr>
            <a:r>
              <a:rPr lang="en-GB" sz="2800" dirty="0">
                <a:solidFill>
                  <a:schemeClr val="tx1">
                    <a:lumMod val="65000"/>
                    <a:lumOff val="35000"/>
                  </a:schemeClr>
                </a:solidFill>
                <a:latin typeface="思源黑体" panose="020B0500000000000000" pitchFamily="34" charset="-122"/>
                <a:ea typeface="思源黑体" panose="020B0500000000000000" pitchFamily="34" charset="-122"/>
              </a:rPr>
              <a:t>Effective</a:t>
            </a:r>
            <a:r>
              <a:rPr lang="en-US" altLang="zh-CN" sz="2800" dirty="0" err="1">
                <a:solidFill>
                  <a:schemeClr val="tx1">
                    <a:lumMod val="65000"/>
                    <a:lumOff val="35000"/>
                  </a:schemeClr>
                </a:solidFill>
                <a:latin typeface="思源黑体" panose="020B0500000000000000" pitchFamily="34" charset="-122"/>
                <a:ea typeface="思源黑体" panose="020B0500000000000000" pitchFamily="34" charset="-122"/>
              </a:rPr>
              <a:t>ly</a:t>
            </a:r>
            <a:r>
              <a:rPr lang="en-GB" sz="2800" dirty="0">
                <a:solidFill>
                  <a:schemeClr val="tx1">
                    <a:lumMod val="65000"/>
                    <a:lumOff val="35000"/>
                  </a:schemeClr>
                </a:solidFill>
                <a:latin typeface="思源黑体" panose="020B0500000000000000" pitchFamily="34" charset="-122"/>
                <a:ea typeface="思源黑体" panose="020B0500000000000000" pitchFamily="34" charset="-122"/>
              </a:rPr>
              <a:t> </a:t>
            </a:r>
            <a:r>
              <a:rPr lang="en-GB" altLang="zh-CN" sz="2800" dirty="0">
                <a:solidFill>
                  <a:schemeClr val="tx1">
                    <a:lumMod val="65000"/>
                    <a:lumOff val="35000"/>
                  </a:schemeClr>
                </a:solidFill>
                <a:latin typeface="思源黑体" panose="020B0500000000000000" pitchFamily="34" charset="-122"/>
                <a:ea typeface="思源黑体" panose="020B0500000000000000" pitchFamily="34" charset="-122"/>
              </a:rPr>
              <a:t>improve the level of campus services and management about the </a:t>
            </a:r>
            <a:r>
              <a:rPr lang="en-GB" altLang="zh-CN" sz="2800" dirty="0">
                <a:solidFill>
                  <a:schemeClr val="tx1">
                    <a:lumMod val="65000"/>
                    <a:lumOff val="35000"/>
                  </a:schemeClr>
                </a:solidFill>
                <a:latin typeface="+mj-ea"/>
              </a:rPr>
              <a:t>water supply system</a:t>
            </a:r>
            <a:r>
              <a:rPr lang="en-GB" altLang="zh-CN" sz="2800" dirty="0">
                <a:solidFill>
                  <a:schemeClr val="tx1">
                    <a:lumMod val="65000"/>
                    <a:lumOff val="35000"/>
                  </a:schemeClr>
                </a:solidFill>
                <a:latin typeface="思源黑体" panose="020B0500000000000000" pitchFamily="34" charset="-122"/>
                <a:ea typeface="思源黑体" panose="020B0500000000000000" pitchFamily="34" charset="-122"/>
              </a:rPr>
              <a:t>.</a:t>
            </a:r>
            <a:endParaRPr lang="en-US" altLang="zh-CN" sz="28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1.25E-6 4.81481E-6 L -0.34544 0.59375 " pathEditMode="relative" rAng="0" ptsTypes="AA">
                                      <p:cBhvr>
                                        <p:cTn id="8" dur="1000" spd="-100000" fill="hold"/>
                                        <p:tgtEl>
                                          <p:spTgt spid="7"/>
                                        </p:tgtEl>
                                        <p:attrNameLst>
                                          <p:attrName>ppt_x</p:attrName>
                                          <p:attrName>ppt_y</p:attrName>
                                        </p:attrNameLst>
                                      </p:cBhvr>
                                      <p:rCtr x="-17279" y="29676"/>
                                    </p:animMotion>
                                  </p:childTnLst>
                                </p:cTn>
                              </p:par>
                            </p:childTnLst>
                          </p:cTn>
                        </p:par>
                        <p:par>
                          <p:cTn id="9" fill="hold">
                            <p:stCondLst>
                              <p:cond delay="100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32"/>
                                        </p:tgtEl>
                                        <p:attrNameLst>
                                          <p:attrName>style.visibility</p:attrName>
                                        </p:attrNameLst>
                                      </p:cBhvr>
                                      <p:to>
                                        <p:strVal val="visible"/>
                                      </p:to>
                                    </p:set>
                                    <p:anim calcmode="lin" valueType="num">
                                      <p:cBhvr>
                                        <p:cTn id="12" dur="250" fill="hold"/>
                                        <p:tgtEl>
                                          <p:spTgt spid="32"/>
                                        </p:tgtEl>
                                        <p:attrNameLst>
                                          <p:attrName>ppt_w</p:attrName>
                                        </p:attrNameLst>
                                      </p:cBhvr>
                                      <p:tavLst>
                                        <p:tav tm="0">
                                          <p:val>
                                            <p:fltVal val="0"/>
                                          </p:val>
                                        </p:tav>
                                        <p:tav tm="100000">
                                          <p:val>
                                            <p:strVal val="#ppt_w"/>
                                          </p:val>
                                        </p:tav>
                                      </p:tavLst>
                                    </p:anim>
                                    <p:anim calcmode="lin" valueType="num">
                                      <p:cBhvr>
                                        <p:cTn id="13" dur="250" fill="hold"/>
                                        <p:tgtEl>
                                          <p:spTgt spid="32"/>
                                        </p:tgtEl>
                                        <p:attrNameLst>
                                          <p:attrName>ppt_h</p:attrName>
                                        </p:attrNameLst>
                                      </p:cBhvr>
                                      <p:tavLst>
                                        <p:tav tm="0">
                                          <p:val>
                                            <p:fltVal val="0"/>
                                          </p:val>
                                        </p:tav>
                                        <p:tav tm="100000">
                                          <p:val>
                                            <p:strVal val="#ppt_h"/>
                                          </p:val>
                                        </p:tav>
                                      </p:tavLst>
                                    </p:anim>
                                    <p:animEffect transition="in" filter="fade">
                                      <p:cBhvr>
                                        <p:cTn id="14" dur="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2885401" y="2443843"/>
            <a:ext cx="1643400"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02</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814272" y="2797494"/>
            <a:ext cx="4238307" cy="1446550"/>
          </a:xfrm>
          <a:prstGeom prst="rect">
            <a:avLst/>
          </a:prstGeom>
          <a:noFill/>
        </p:spPr>
        <p:txBody>
          <a:bodyPr wrap="square" rtlCol="0">
            <a:spAutoFit/>
            <a:scene3d>
              <a:camera prst="orthographicFront"/>
              <a:lightRig rig="threePt" dir="t"/>
            </a:scene3d>
            <a:sp3d contourW="12700"/>
          </a:bodyPr>
          <a:lstStyle/>
          <a:p>
            <a:r>
              <a:rPr lang="en-US" altLang="zh-CN" sz="4400" b="1" dirty="0">
                <a:solidFill>
                  <a:schemeClr val="bg1"/>
                </a:solidFill>
                <a:latin typeface="思源黑体" panose="020B0500000000000000" pitchFamily="34" charset="-122"/>
                <a:ea typeface="思源黑体" panose="020B0500000000000000" pitchFamily="34" charset="-122"/>
              </a:rPr>
              <a:t>Research Methodology</a:t>
            </a:r>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t>Research Methodology</a:t>
            </a:r>
            <a:endParaRPr lang="zh-CN" altLang="en-US" dirty="0"/>
          </a:p>
        </p:txBody>
      </p:sp>
      <p:grpSp>
        <p:nvGrpSpPr>
          <p:cNvPr id="21" name="组合 20"/>
          <p:cNvGrpSpPr/>
          <p:nvPr/>
        </p:nvGrpSpPr>
        <p:grpSpPr>
          <a:xfrm>
            <a:off x="2039845" y="1893215"/>
            <a:ext cx="7730818" cy="4119258"/>
            <a:chOff x="1138238" y="995645"/>
            <a:chExt cx="9732202" cy="5185669"/>
          </a:xfrm>
        </p:grpSpPr>
        <p:sp>
          <p:nvSpPr>
            <p:cNvPr id="22" name="Freeform 6"/>
            <p:cNvSpPr/>
            <p:nvPr/>
          </p:nvSpPr>
          <p:spPr bwMode="auto">
            <a:xfrm>
              <a:off x="1138238" y="2667283"/>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3" name="Line 7"/>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4" name="Line 8"/>
            <p:cNvSpPr>
              <a:spLocks noChangeShapeType="1"/>
            </p:cNvSpPr>
            <p:nvPr/>
          </p:nvSpPr>
          <p:spPr bwMode="auto">
            <a:xfrm flipV="1">
              <a:off x="3201987" y="3564220"/>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5" name="Line 13"/>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grpSp>
          <p:nvGrpSpPr>
            <p:cNvPr id="28" name="组合 27"/>
            <p:cNvGrpSpPr/>
            <p:nvPr/>
          </p:nvGrpSpPr>
          <p:grpSpPr>
            <a:xfrm>
              <a:off x="3751263" y="995645"/>
              <a:ext cx="7119177" cy="1686820"/>
              <a:chOff x="3751263" y="995645"/>
              <a:chExt cx="7119177" cy="1686820"/>
            </a:xfrm>
          </p:grpSpPr>
          <p:sp>
            <p:nvSpPr>
              <p:cNvPr id="44" name="Rectangle 9"/>
              <p:cNvSpPr>
                <a:spLocks noChangeArrowheads="1"/>
              </p:cNvSpPr>
              <p:nvPr/>
            </p:nvSpPr>
            <p:spPr bwMode="auto">
              <a:xfrm>
                <a:off x="3751263" y="1333579"/>
                <a:ext cx="7119177" cy="1348886"/>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5" name="Rectangle 10"/>
              <p:cNvSpPr>
                <a:spLocks noChangeArrowheads="1"/>
              </p:cNvSpPr>
              <p:nvPr/>
            </p:nvSpPr>
            <p:spPr bwMode="auto">
              <a:xfrm>
                <a:off x="5540009" y="995645"/>
                <a:ext cx="3581400" cy="582090"/>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6" name="TextBox 16"/>
              <p:cNvSpPr txBox="1"/>
              <p:nvPr/>
            </p:nvSpPr>
            <p:spPr>
              <a:xfrm>
                <a:off x="5776685" y="995645"/>
                <a:ext cx="3108046" cy="544294"/>
              </a:xfrm>
              <a:prstGeom prst="rect">
                <a:avLst/>
              </a:prstGeom>
              <a:noFill/>
            </p:spPr>
            <p:txBody>
              <a:bodyPr wrap="square" rtlCol="0">
                <a:spAutoFit/>
              </a:bodyPr>
              <a:lstStyle/>
              <a:p>
                <a:pPr algn="ctr">
                  <a:lnSpc>
                    <a:spcPct val="120000"/>
                  </a:lnSpc>
                </a:pPr>
                <a:r>
                  <a:rPr lang="en-GB" altLang="zh-CN" sz="2000" b="1" dirty="0">
                    <a:solidFill>
                      <a:schemeClr val="bg1"/>
                    </a:solidFill>
                    <a:latin typeface="+mn-ea"/>
                  </a:rPr>
                  <a:t>N</a:t>
                </a:r>
                <a:r>
                  <a:rPr lang="en-US" altLang="zh-CN" sz="2000" b="1" dirty="0">
                    <a:solidFill>
                      <a:schemeClr val="bg1"/>
                    </a:solidFill>
                    <a:latin typeface="+mn-ea"/>
                  </a:rPr>
                  <a:t>o.1</a:t>
                </a:r>
                <a:endParaRPr lang="en-US" altLang="zh-CN" sz="2000" b="1" dirty="0">
                  <a:solidFill>
                    <a:schemeClr val="bg1"/>
                  </a:solidFill>
                  <a:latin typeface="+mn-ea"/>
                  <a:ea typeface="+mn-ea"/>
                </a:endParaRPr>
              </a:p>
            </p:txBody>
          </p:sp>
          <p:sp>
            <p:nvSpPr>
              <p:cNvPr id="47" name="TextBox 17"/>
              <p:cNvSpPr txBox="1"/>
              <p:nvPr/>
            </p:nvSpPr>
            <p:spPr>
              <a:xfrm>
                <a:off x="3938139" y="1776693"/>
                <a:ext cx="6807854" cy="749484"/>
              </a:xfrm>
              <a:prstGeom prst="rect">
                <a:avLst/>
              </a:prstGeom>
              <a:noFill/>
            </p:spPr>
            <p:txBody>
              <a:bodyPr wrap="square" rtlCol="0">
                <a:spAutoFit/>
              </a:bodyPr>
              <a:lstStyle/>
              <a:p>
                <a:pPr algn="just">
                  <a:lnSpc>
                    <a:spcPct val="120000"/>
                  </a:lnSpc>
                </a:pPr>
                <a:r>
                  <a:rPr lang="en-GB" altLang="zh-CN" sz="1400" dirty="0">
                    <a:solidFill>
                      <a:schemeClr val="tx1">
                        <a:lumMod val="65000"/>
                        <a:lumOff val="35000"/>
                      </a:schemeClr>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From a statistical point of view, </a:t>
                </a:r>
                <a:r>
                  <a:rPr lang="en-GB" altLang="zh-CN" sz="1400" dirty="0" err="1">
                    <a:solidFill>
                      <a:schemeClr val="tx1">
                        <a:lumMod val="65000"/>
                        <a:lumOff val="35000"/>
                      </a:schemeClr>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analyze</a:t>
                </a:r>
                <a:r>
                  <a:rPr lang="en-GB" altLang="zh-CN" sz="1400" dirty="0">
                    <a:solidFill>
                      <a:schemeClr val="tx1">
                        <a:lumMod val="65000"/>
                        <a:lumOff val="35000"/>
                      </a:schemeClr>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 the statistical characteristics of the data.</a:t>
                </a:r>
                <a:endParaRPr lang="zh-CN" altLang="en-US" sz="1400" dirty="0">
                  <a:solidFill>
                    <a:schemeClr val="tx1">
                      <a:lumMod val="65000"/>
                      <a:lumOff val="35000"/>
                    </a:schemeClr>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endParaRPr>
              </a:p>
            </p:txBody>
          </p:sp>
        </p:grpSp>
        <p:grpSp>
          <p:nvGrpSpPr>
            <p:cNvPr id="31" name="组合 30"/>
            <p:cNvGrpSpPr/>
            <p:nvPr/>
          </p:nvGrpSpPr>
          <p:grpSpPr>
            <a:xfrm>
              <a:off x="3751263" y="2741895"/>
              <a:ext cx="7119177" cy="1719673"/>
              <a:chOff x="3751263" y="2741895"/>
              <a:chExt cx="7119177" cy="1719673"/>
            </a:xfrm>
          </p:grpSpPr>
          <p:sp>
            <p:nvSpPr>
              <p:cNvPr id="38" name="Rectangle 11"/>
              <p:cNvSpPr>
                <a:spLocks noChangeArrowheads="1"/>
              </p:cNvSpPr>
              <p:nvPr/>
            </p:nvSpPr>
            <p:spPr bwMode="auto">
              <a:xfrm>
                <a:off x="3751263" y="3081414"/>
                <a:ext cx="7119177" cy="1347229"/>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0" name="Rectangle 12"/>
              <p:cNvSpPr>
                <a:spLocks noChangeArrowheads="1"/>
              </p:cNvSpPr>
              <p:nvPr/>
            </p:nvSpPr>
            <p:spPr bwMode="auto">
              <a:xfrm>
                <a:off x="5540009" y="2741895"/>
                <a:ext cx="3581400" cy="584278"/>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1" name="TextBox 18"/>
              <p:cNvSpPr txBox="1"/>
              <p:nvPr/>
            </p:nvSpPr>
            <p:spPr>
              <a:xfrm>
                <a:off x="5776685" y="2750677"/>
                <a:ext cx="3108046" cy="544294"/>
              </a:xfrm>
              <a:prstGeom prst="rect">
                <a:avLst/>
              </a:prstGeom>
              <a:noFill/>
            </p:spPr>
            <p:txBody>
              <a:bodyPr wrap="square" rtlCol="0">
                <a:spAutoFit/>
              </a:bodyPr>
              <a:lstStyle/>
              <a:p>
                <a:pPr algn="ctr">
                  <a:lnSpc>
                    <a:spcPct val="120000"/>
                  </a:lnSpc>
                </a:pPr>
                <a:r>
                  <a:rPr lang="en-GB" altLang="zh-CN" sz="2000" b="1" dirty="0">
                    <a:solidFill>
                      <a:schemeClr val="bg1"/>
                    </a:solidFill>
                    <a:latin typeface="+mn-ea"/>
                  </a:rPr>
                  <a:t>N</a:t>
                </a:r>
                <a:r>
                  <a:rPr lang="en-US" altLang="zh-CN" sz="2000" b="1" dirty="0">
                    <a:solidFill>
                      <a:schemeClr val="bg1"/>
                    </a:solidFill>
                    <a:latin typeface="+mn-ea"/>
                  </a:rPr>
                  <a:t>o.2</a:t>
                </a:r>
                <a:endParaRPr lang="en-US" altLang="zh-CN" sz="2000" b="1" dirty="0">
                  <a:solidFill>
                    <a:schemeClr val="bg1"/>
                  </a:solidFill>
                  <a:latin typeface="+mn-ea"/>
                  <a:ea typeface="+mn-ea"/>
                </a:endParaRPr>
              </a:p>
            </p:txBody>
          </p:sp>
          <p:sp>
            <p:nvSpPr>
              <p:cNvPr id="43" name="TextBox 19"/>
              <p:cNvSpPr txBox="1"/>
              <p:nvPr/>
            </p:nvSpPr>
            <p:spPr>
              <a:xfrm>
                <a:off x="3938139" y="3396550"/>
                <a:ext cx="6807854" cy="1065018"/>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en-GB" altLang="zh-CN" sz="1400" dirty="0">
                    <a:solidFill>
                      <a:schemeClr val="tx1">
                        <a:lumMod val="65000"/>
                        <a:lumOff val="35000"/>
                      </a:schemeClr>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Establish a multivariate linear regression model, and find the optimal model through least squares method and error analysis.</a:t>
                </a:r>
                <a:endParaRPr lang="zh-CN" altLang="en-US" sz="1400" dirty="0">
                  <a:solidFill>
                    <a:schemeClr val="tx1">
                      <a:lumMod val="65000"/>
                      <a:lumOff val="35000"/>
                    </a:schemeClr>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endParaRPr>
              </a:p>
            </p:txBody>
          </p:sp>
        </p:grpSp>
        <p:grpSp>
          <p:nvGrpSpPr>
            <p:cNvPr id="32" name="组合 31"/>
            <p:cNvGrpSpPr/>
            <p:nvPr/>
          </p:nvGrpSpPr>
          <p:grpSpPr>
            <a:xfrm>
              <a:off x="3751263" y="4494495"/>
              <a:ext cx="7119177" cy="1686819"/>
              <a:chOff x="3751263" y="4494495"/>
              <a:chExt cx="7119177" cy="1686819"/>
            </a:xfrm>
          </p:grpSpPr>
          <p:sp>
            <p:nvSpPr>
              <p:cNvPr id="34" name="Rectangle 14"/>
              <p:cNvSpPr>
                <a:spLocks noChangeArrowheads="1"/>
              </p:cNvSpPr>
              <p:nvPr/>
            </p:nvSpPr>
            <p:spPr bwMode="auto">
              <a:xfrm>
                <a:off x="3751263" y="4832429"/>
                <a:ext cx="7119177" cy="1348885"/>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35" name="Rectangle 15"/>
              <p:cNvSpPr>
                <a:spLocks noChangeArrowheads="1"/>
              </p:cNvSpPr>
              <p:nvPr/>
            </p:nvSpPr>
            <p:spPr bwMode="auto">
              <a:xfrm>
                <a:off x="5540009" y="4494495"/>
                <a:ext cx="3581400" cy="584278"/>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36" name="TextBox 20"/>
              <p:cNvSpPr txBox="1"/>
              <p:nvPr/>
            </p:nvSpPr>
            <p:spPr>
              <a:xfrm>
                <a:off x="5776685" y="4497591"/>
                <a:ext cx="3108046" cy="629937"/>
              </a:xfrm>
              <a:prstGeom prst="rect">
                <a:avLst/>
              </a:prstGeom>
              <a:noFill/>
            </p:spPr>
            <p:txBody>
              <a:bodyPr wrap="square" rtlCol="0">
                <a:spAutoFit/>
              </a:bodyPr>
              <a:lstStyle/>
              <a:p>
                <a:pPr algn="ctr">
                  <a:lnSpc>
                    <a:spcPct val="120000"/>
                  </a:lnSpc>
                </a:pPr>
                <a:r>
                  <a:rPr lang="en-GB" altLang="zh-CN" sz="2400" b="1" dirty="0">
                    <a:solidFill>
                      <a:schemeClr val="bg1"/>
                    </a:solidFill>
                    <a:latin typeface="+mn-ea"/>
                  </a:rPr>
                  <a:t>N</a:t>
                </a:r>
                <a:r>
                  <a:rPr lang="en-US" altLang="zh-CN" sz="2400" b="1" dirty="0">
                    <a:solidFill>
                      <a:schemeClr val="bg1"/>
                    </a:solidFill>
                    <a:latin typeface="+mn-ea"/>
                  </a:rPr>
                  <a:t>o.3</a:t>
                </a:r>
                <a:endParaRPr lang="en-US" altLang="zh-CN" sz="2400" b="1" dirty="0">
                  <a:solidFill>
                    <a:schemeClr val="bg1"/>
                  </a:solidFill>
                  <a:latin typeface="+mn-ea"/>
                  <a:ea typeface="+mn-ea"/>
                </a:endParaRPr>
              </a:p>
            </p:txBody>
          </p:sp>
          <p:sp>
            <p:nvSpPr>
              <p:cNvPr id="37" name="TextBox 21"/>
              <p:cNvSpPr txBox="1"/>
              <p:nvPr/>
            </p:nvSpPr>
            <p:spPr>
              <a:xfrm>
                <a:off x="3938139" y="5256871"/>
                <a:ext cx="6807854" cy="749484"/>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en-GB" altLang="zh-CN" sz="1400" dirty="0">
                    <a:solidFill>
                      <a:schemeClr val="tx1">
                        <a:lumMod val="65000"/>
                        <a:lumOff val="35000"/>
                      </a:schemeClr>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Establish  2</a:t>
                </a:r>
                <a:r>
                  <a:rPr lang="el-GR" sz="1400" b="0" i="0" dirty="0">
                    <a:solidFill>
                      <a:srgbClr val="333333"/>
                    </a:solidFill>
                    <a:effectLst/>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σ</a:t>
                </a:r>
                <a:r>
                  <a:rPr lang="en-GB" sz="1400" b="0" i="0" dirty="0">
                    <a:solidFill>
                      <a:schemeClr val="tx1">
                        <a:lumMod val="65000"/>
                        <a:lumOff val="35000"/>
                      </a:schemeClr>
                    </a:solidFill>
                    <a:effectLst/>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  </a:t>
                </a:r>
                <a:r>
                  <a:rPr lang="en-GB" altLang="zh-CN" sz="1400" dirty="0">
                    <a:solidFill>
                      <a:schemeClr val="tx1">
                        <a:lumMod val="65000"/>
                        <a:lumOff val="35000"/>
                      </a:schemeClr>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standard deviation extraction exception data model.</a:t>
                </a:r>
                <a:endParaRPr lang="zh-CN" altLang="en-US" sz="1400" dirty="0">
                  <a:solidFill>
                    <a:schemeClr val="tx1">
                      <a:lumMod val="65000"/>
                      <a:lumOff val="35000"/>
                    </a:schemeClr>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endParaRPr>
              </a:p>
            </p:txBody>
          </p:sp>
        </p:grpSp>
        <p:sp>
          <p:nvSpPr>
            <p:cNvPr id="33" name="TextBox 22"/>
            <p:cNvSpPr txBox="1"/>
            <p:nvPr/>
          </p:nvSpPr>
          <p:spPr>
            <a:xfrm>
              <a:off x="1182752" y="3279695"/>
              <a:ext cx="1923415" cy="629937"/>
            </a:xfrm>
            <a:prstGeom prst="rect">
              <a:avLst/>
            </a:prstGeom>
            <a:noFill/>
          </p:spPr>
          <p:txBody>
            <a:bodyPr wrap="square" rtlCol="0">
              <a:spAutoFit/>
            </a:bodyPr>
            <a:lstStyle/>
            <a:p>
              <a:pPr algn="ctr">
                <a:lnSpc>
                  <a:spcPct val="120000"/>
                </a:lnSpc>
              </a:pPr>
              <a:r>
                <a:rPr lang="en-US" altLang="zh-CN" sz="2400" b="1" dirty="0">
                  <a:solidFill>
                    <a:schemeClr val="bg1"/>
                  </a:solidFill>
                  <a:latin typeface="+mn-ea"/>
                </a:rPr>
                <a:t>method</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2857349" y="2443843"/>
            <a:ext cx="1699504"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03</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88229" y="2775060"/>
            <a:ext cx="4238307" cy="2123658"/>
          </a:xfrm>
          <a:prstGeom prst="rect">
            <a:avLst/>
          </a:prstGeom>
          <a:noFill/>
        </p:spPr>
        <p:txBody>
          <a:bodyPr wrap="square" rtlCol="0">
            <a:spAutoFit/>
            <a:scene3d>
              <a:camera prst="orthographicFront"/>
              <a:lightRig rig="threePt" dir="t"/>
            </a:scene3d>
            <a:sp3d contourW="12700"/>
          </a:bodyPr>
          <a:lstStyle/>
          <a:p>
            <a:r>
              <a:rPr lang="en-GB" altLang="zh-CN" sz="4400" b="1" dirty="0">
                <a:solidFill>
                  <a:schemeClr val="bg1"/>
                </a:solidFill>
                <a:latin typeface="思源黑体" panose="020B0500000000000000" pitchFamily="34" charset="-122"/>
                <a:ea typeface="思源黑体" panose="020B0500000000000000" pitchFamily="34" charset="-122"/>
              </a:rPr>
              <a:t>R</a:t>
            </a:r>
            <a:r>
              <a:rPr lang="en-US" altLang="zh-CN" sz="4400" b="1" dirty="0" err="1">
                <a:solidFill>
                  <a:schemeClr val="bg1"/>
                </a:solidFill>
                <a:latin typeface="思源黑体" panose="020B0500000000000000" pitchFamily="34" charset="-122"/>
                <a:ea typeface="思源黑体" panose="020B0500000000000000" pitchFamily="34" charset="-122"/>
              </a:rPr>
              <a:t>elevant</a:t>
            </a:r>
            <a:r>
              <a:rPr lang="en-US" altLang="zh-CN" sz="4400" b="1" dirty="0">
                <a:solidFill>
                  <a:schemeClr val="bg1"/>
                </a:solidFill>
                <a:latin typeface="思源黑体" panose="020B0500000000000000" pitchFamily="34" charset="-122"/>
                <a:ea typeface="思源黑体" panose="020B0500000000000000" pitchFamily="34" charset="-122"/>
              </a:rPr>
              <a:t> Literature</a:t>
            </a:r>
            <a:endParaRPr lang="zh-CN" altLang="en-US" sz="4400" b="1" dirty="0">
              <a:solidFill>
                <a:schemeClr val="bg1"/>
              </a:solidFill>
              <a:latin typeface="思源黑体" panose="020B0500000000000000" pitchFamily="34" charset="-122"/>
              <a:ea typeface="思源黑体" panose="020B0500000000000000" pitchFamily="34" charset="-122"/>
            </a:endParaRPr>
          </a:p>
          <a:p>
            <a:endParaRPr lang="zh-CN" altLang="en-US" sz="4400" b="1" dirty="0">
              <a:solidFill>
                <a:schemeClr val="bg1"/>
              </a:solidFill>
              <a:latin typeface="思源黑体" panose="020B0500000000000000" pitchFamily="34" charset="-122"/>
              <a:ea typeface="思源黑体" panose="020B0500000000000000" pitchFamily="34"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GB" altLang="zh-CN" dirty="0"/>
              <a:t>Relevant</a:t>
            </a:r>
            <a:r>
              <a:rPr lang="zh-CN" altLang="en-US" dirty="0"/>
              <a:t> </a:t>
            </a:r>
            <a:r>
              <a:rPr lang="en-GB" altLang="zh-CN" dirty="0"/>
              <a:t>Literature</a:t>
            </a:r>
            <a:endParaRPr lang="zh-CN" altLang="en-US" dirty="0"/>
          </a:p>
        </p:txBody>
      </p:sp>
      <p:grpSp>
        <p:nvGrpSpPr>
          <p:cNvPr id="57" name="组合 56"/>
          <p:cNvGrpSpPr/>
          <p:nvPr/>
        </p:nvGrpSpPr>
        <p:grpSpPr>
          <a:xfrm>
            <a:off x="1668364" y="1839078"/>
            <a:ext cx="7948076" cy="4072901"/>
            <a:chOff x="1823648" y="2061912"/>
            <a:chExt cx="3951653" cy="4072901"/>
          </a:xfrm>
        </p:grpSpPr>
        <p:sp>
          <p:nvSpPr>
            <p:cNvPr id="58" name="矩形 57"/>
            <p:cNvSpPr/>
            <p:nvPr/>
          </p:nvSpPr>
          <p:spPr bwMode="auto">
            <a:xfrm>
              <a:off x="1823648" y="2190078"/>
              <a:ext cx="3951653" cy="3615186"/>
            </a:xfrm>
            <a:prstGeom prst="rect">
              <a:avLst/>
            </a:prstGeom>
            <a:solidFill>
              <a:schemeClr val="bg1">
                <a:lumMod val="95000"/>
              </a:schemeClr>
            </a:solidFill>
            <a:ln>
              <a:solidFill>
                <a:schemeClr val="bg2">
                  <a:lumMod val="85000"/>
                </a:schemeClr>
              </a:solidFill>
            </a:ln>
          </p:spPr>
          <p:txBody>
            <a:bodyPr vert="horz" wrap="square" lIns="91440" tIns="45720" rIns="91440" bIns="45720" numCol="1" anchor="t" anchorCtr="0" compatLnSpc="1"/>
            <a:lstStyle/>
            <a:p>
              <a:pPr>
                <a:lnSpc>
                  <a:spcPct val="120000"/>
                </a:lnSpc>
              </a:pPr>
              <a:endParaRPr lang="zh-CN" altLang="en-US" sz="1200">
                <a:solidFill>
                  <a:schemeClr val="bg1"/>
                </a:solidFill>
              </a:endParaRPr>
            </a:p>
          </p:txBody>
        </p:sp>
        <p:sp>
          <p:nvSpPr>
            <p:cNvPr id="59"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zh-CN" altLang="en-US" sz="1200">
                <a:solidFill>
                  <a:schemeClr val="bg2"/>
                </a:solidFill>
              </a:endParaRPr>
            </a:p>
          </p:txBody>
        </p:sp>
        <p:sp>
          <p:nvSpPr>
            <p:cNvPr id="95"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200"/>
            </a:p>
          </p:txBody>
        </p:sp>
        <p:sp>
          <p:nvSpPr>
            <p:cNvPr id="96" name="矩形 95"/>
            <p:cNvSpPr/>
            <p:nvPr/>
          </p:nvSpPr>
          <p:spPr>
            <a:xfrm>
              <a:off x="3706155" y="2232199"/>
              <a:ext cx="91845" cy="497957"/>
            </a:xfrm>
            <a:prstGeom prst="rect">
              <a:avLst/>
            </a:prstGeom>
          </p:spPr>
          <p:txBody>
            <a:bodyPr wrap="none">
              <a:spAutoFit/>
            </a:bodyPr>
            <a:lstStyle/>
            <a:p>
              <a:pPr algn="just">
                <a:lnSpc>
                  <a:spcPct val="120000"/>
                </a:lnSpc>
              </a:pPr>
              <a:endParaRPr lang="zh-CN" altLang="en-US" sz="2400" b="1" spc="300" dirty="0">
                <a:solidFill>
                  <a:schemeClr val="bg2"/>
                </a:solidFill>
                <a:latin typeface="思源黑体" panose="020B0500000000000000" pitchFamily="34" charset="-122"/>
                <a:ea typeface="思源黑体" panose="020B0500000000000000" pitchFamily="34" charset="-122"/>
              </a:endParaRPr>
            </a:p>
          </p:txBody>
        </p:sp>
        <p:sp>
          <p:nvSpPr>
            <p:cNvPr id="97" name="TextBox 10"/>
            <p:cNvSpPr txBox="1"/>
            <p:nvPr/>
          </p:nvSpPr>
          <p:spPr>
            <a:xfrm>
              <a:off x="2066322" y="2857441"/>
              <a:ext cx="3580169" cy="3277372"/>
            </a:xfrm>
            <a:prstGeom prst="rect">
              <a:avLst/>
            </a:prstGeom>
            <a:noFill/>
          </p:spPr>
          <p:txBody>
            <a:bodyPr wrap="square" rtlCol="0">
              <a:spAutoFit/>
            </a:bodyPr>
            <a:lstStyle/>
            <a:p>
              <a:pPr algn="l" latinLnBrk="1">
                <a:buFont typeface="Arial" panose="020B0604020202020204" pitchFamily="34" charset="0"/>
                <a:buChar char="•"/>
              </a:pPr>
              <a:r>
                <a:rPr lang="en-US" altLang="zh-CN" b="0" dirty="0">
                  <a:solidFill>
                    <a:srgbClr val="333333"/>
                  </a:solidFill>
                  <a:effectLst/>
                  <a:latin typeface="Arial Rounded MT Bold" panose="020F0704030504030204" pitchFamily="34" charset="0"/>
                  <a:cs typeface="Arial" panose="020B0604020202020204" pitchFamily="34" charset="0"/>
                </a:rPr>
                <a:t>[1]</a:t>
              </a:r>
              <a:r>
                <a:rPr lang="zh-CN" altLang="en-US" b="0" dirty="0">
                  <a:solidFill>
                    <a:srgbClr val="333333"/>
                  </a:solidFill>
                  <a:effectLst/>
                  <a:latin typeface="Arial Rounded MT Bold" panose="020F0704030504030204" pitchFamily="34" charset="0"/>
                  <a:cs typeface="Arial" panose="020B0604020202020204" pitchFamily="34" charset="0"/>
                </a:rPr>
                <a:t>朱乃富</a:t>
              </a:r>
              <a:r>
                <a:rPr lang="en-US" altLang="zh-CN" b="0" dirty="0">
                  <a:solidFill>
                    <a:srgbClr val="333333"/>
                  </a:solidFill>
                  <a:effectLst/>
                  <a:latin typeface="Arial Rounded MT Bold" panose="020F0704030504030204" pitchFamily="34" charset="0"/>
                  <a:cs typeface="Arial" panose="020B0604020202020204" pitchFamily="34" charset="0"/>
                </a:rPr>
                <a:t>.</a:t>
              </a:r>
              <a:r>
                <a:rPr lang="zh-CN" altLang="en-US" b="0" dirty="0">
                  <a:solidFill>
                    <a:srgbClr val="333333"/>
                  </a:solidFill>
                  <a:effectLst/>
                  <a:latin typeface="Arial Rounded MT Bold" panose="020F0704030504030204" pitchFamily="34" charset="0"/>
                  <a:cs typeface="Arial" panose="020B0604020202020204" pitchFamily="34" charset="0"/>
                </a:rPr>
                <a:t>基于数据驱动的供水管网独立计量分区漏损检测和定位方法研究</a:t>
              </a:r>
              <a:r>
                <a:rPr lang="en-US" altLang="zh-CN" b="0" dirty="0">
                  <a:solidFill>
                    <a:srgbClr val="333333"/>
                  </a:solidFill>
                  <a:effectLst/>
                  <a:latin typeface="Arial Rounded MT Bold" panose="020F0704030504030204" pitchFamily="34" charset="0"/>
                  <a:cs typeface="Arial" panose="020B0604020202020204" pitchFamily="34" charset="0"/>
                </a:rPr>
                <a:t>.2019.</a:t>
              </a:r>
              <a:r>
                <a:rPr lang="zh-CN" altLang="en-US" b="0" dirty="0">
                  <a:solidFill>
                    <a:srgbClr val="333333"/>
                  </a:solidFill>
                  <a:effectLst/>
                  <a:latin typeface="Arial Rounded MT Bold" panose="020F0704030504030204" pitchFamily="34" charset="0"/>
                  <a:cs typeface="Arial" panose="020B0604020202020204" pitchFamily="34" charset="0"/>
                </a:rPr>
                <a:t>浙江大学</a:t>
              </a:r>
              <a:r>
                <a:rPr lang="en-US" altLang="zh-CN" b="0" dirty="0">
                  <a:solidFill>
                    <a:srgbClr val="333333"/>
                  </a:solidFill>
                  <a:effectLst/>
                  <a:latin typeface="Arial Rounded MT Bold" panose="020F0704030504030204" pitchFamily="34" charset="0"/>
                  <a:cs typeface="Arial" panose="020B0604020202020204" pitchFamily="34" charset="0"/>
                </a:rPr>
                <a:t>,MA thesis.</a:t>
              </a:r>
            </a:p>
            <a:p>
              <a:pPr algn="l" latinLnBrk="1">
                <a:buFont typeface="Arial" panose="020B0604020202020204" pitchFamily="34" charset="0"/>
                <a:buChar char="•"/>
              </a:pPr>
              <a:endParaRPr lang="en-US" altLang="zh-CN" b="0" dirty="0">
                <a:solidFill>
                  <a:srgbClr val="333333"/>
                </a:solidFill>
                <a:effectLst/>
                <a:latin typeface="Arial Rounded MT Bold" panose="020F0704030504030204" pitchFamily="34" charset="0"/>
                <a:cs typeface="Arial" panose="020B0604020202020204" pitchFamily="34" charset="0"/>
              </a:endParaRPr>
            </a:p>
            <a:p>
              <a:pPr algn="l" latinLnBrk="1">
                <a:buFont typeface="Arial" panose="020B0604020202020204" pitchFamily="34" charset="0"/>
                <a:buChar char="•"/>
              </a:pPr>
              <a:r>
                <a:rPr lang="en-US" altLang="zh-CN" b="0" dirty="0">
                  <a:solidFill>
                    <a:srgbClr val="333333"/>
                  </a:solidFill>
                  <a:effectLst/>
                  <a:latin typeface="Arial Rounded MT Bold" panose="020F0704030504030204" pitchFamily="34" charset="0"/>
                  <a:cs typeface="Arial" panose="020B0604020202020204" pitchFamily="34" charset="0"/>
                </a:rPr>
                <a:t>[2]</a:t>
              </a:r>
              <a:r>
                <a:rPr lang="zh-CN" altLang="en-US" b="0" dirty="0">
                  <a:solidFill>
                    <a:srgbClr val="333333"/>
                  </a:solidFill>
                  <a:effectLst/>
                  <a:latin typeface="Arial Rounded MT Bold" panose="020F0704030504030204" pitchFamily="34" charset="0"/>
                  <a:cs typeface="Arial" panose="020B0604020202020204" pitchFamily="34" charset="0"/>
                </a:rPr>
                <a:t>卓严报</a:t>
              </a:r>
              <a:r>
                <a:rPr lang="en-US" altLang="zh-CN" b="0" dirty="0">
                  <a:solidFill>
                    <a:srgbClr val="333333"/>
                  </a:solidFill>
                  <a:effectLst/>
                  <a:latin typeface="Arial Rounded MT Bold" panose="020F0704030504030204" pitchFamily="34" charset="0"/>
                  <a:cs typeface="Arial" panose="020B0604020202020204" pitchFamily="34" charset="0"/>
                </a:rPr>
                <a:t>.</a:t>
              </a:r>
              <a:r>
                <a:rPr lang="zh-CN" altLang="en-US" b="0" dirty="0">
                  <a:solidFill>
                    <a:srgbClr val="333333"/>
                  </a:solidFill>
                  <a:effectLst/>
                  <a:latin typeface="Arial Rounded MT Bold" panose="020F0704030504030204" pitchFamily="34" charset="0"/>
                  <a:cs typeface="Arial" panose="020B0604020202020204" pitchFamily="34" charset="0"/>
                </a:rPr>
                <a:t>基于支持向量机的城市给水管网故障诊断研究</a:t>
              </a:r>
              <a:r>
                <a:rPr lang="en-US" altLang="zh-CN" b="0" dirty="0">
                  <a:solidFill>
                    <a:srgbClr val="333333"/>
                  </a:solidFill>
                  <a:effectLst/>
                  <a:latin typeface="Arial Rounded MT Bold" panose="020F0704030504030204" pitchFamily="34" charset="0"/>
                  <a:cs typeface="Arial" panose="020B0604020202020204" pitchFamily="34" charset="0"/>
                </a:rPr>
                <a:t>.2013.</a:t>
              </a:r>
              <a:r>
                <a:rPr lang="zh-CN" altLang="en-US" b="0" dirty="0">
                  <a:solidFill>
                    <a:srgbClr val="333333"/>
                  </a:solidFill>
                  <a:effectLst/>
                  <a:latin typeface="Arial Rounded MT Bold" panose="020F0704030504030204" pitchFamily="34" charset="0"/>
                  <a:cs typeface="Arial" panose="020B0604020202020204" pitchFamily="34" charset="0"/>
                </a:rPr>
                <a:t>重庆大学</a:t>
              </a:r>
              <a:r>
                <a:rPr lang="en-US" altLang="zh-CN" b="0" dirty="0">
                  <a:solidFill>
                    <a:srgbClr val="333333"/>
                  </a:solidFill>
                  <a:effectLst/>
                  <a:latin typeface="Arial Rounded MT Bold" panose="020F0704030504030204" pitchFamily="34" charset="0"/>
                  <a:cs typeface="Arial" panose="020B0604020202020204" pitchFamily="34" charset="0"/>
                </a:rPr>
                <a:t>,MA thesis.</a:t>
              </a:r>
            </a:p>
            <a:p>
              <a:pPr algn="l" latinLnBrk="1">
                <a:buFont typeface="Arial" panose="020B0604020202020204" pitchFamily="34" charset="0"/>
                <a:buChar char="•"/>
              </a:pPr>
              <a:endParaRPr lang="en-US" altLang="zh-CN" b="0" dirty="0">
                <a:solidFill>
                  <a:srgbClr val="333333"/>
                </a:solidFill>
                <a:effectLst/>
                <a:latin typeface="Arial Rounded MT Bold" panose="020F0704030504030204" pitchFamily="34" charset="0"/>
                <a:cs typeface="Arial" panose="020B0604020202020204" pitchFamily="34" charset="0"/>
              </a:endParaRPr>
            </a:p>
            <a:p>
              <a:pPr algn="l" latinLnBrk="1">
                <a:buFont typeface="Arial" panose="020B0604020202020204" pitchFamily="34" charset="0"/>
                <a:buChar char="•"/>
              </a:pPr>
              <a:r>
                <a:rPr lang="en-US" altLang="zh-CN" b="0" dirty="0">
                  <a:solidFill>
                    <a:srgbClr val="333333"/>
                  </a:solidFill>
                  <a:effectLst/>
                  <a:latin typeface="Arial Rounded MT Bold" panose="020F0704030504030204" pitchFamily="34" charset="0"/>
                  <a:cs typeface="Arial" panose="020B0604020202020204" pitchFamily="34" charset="0"/>
                </a:rPr>
                <a:t>[3]</a:t>
              </a:r>
              <a:r>
                <a:rPr lang="zh-CN" altLang="en-US" b="0" dirty="0">
                  <a:solidFill>
                    <a:srgbClr val="333333"/>
                  </a:solidFill>
                  <a:effectLst/>
                  <a:latin typeface="Arial Rounded MT Bold" panose="020F0704030504030204" pitchFamily="34" charset="0"/>
                  <a:cs typeface="Arial" panose="020B0604020202020204" pitchFamily="34" charset="0"/>
                </a:rPr>
                <a:t>王凌</a:t>
              </a:r>
              <a:r>
                <a:rPr lang="en-US" altLang="zh-CN" b="0" dirty="0">
                  <a:solidFill>
                    <a:srgbClr val="333333"/>
                  </a:solidFill>
                  <a:effectLst/>
                  <a:latin typeface="Arial Rounded MT Bold" panose="020F0704030504030204" pitchFamily="34" charset="0"/>
                  <a:cs typeface="Arial" panose="020B0604020202020204" pitchFamily="34" charset="0"/>
                </a:rPr>
                <a:t>.</a:t>
              </a:r>
              <a:r>
                <a:rPr lang="zh-CN" altLang="en-US" b="0" dirty="0">
                  <a:solidFill>
                    <a:srgbClr val="333333"/>
                  </a:solidFill>
                  <a:effectLst/>
                  <a:latin typeface="Arial Rounded MT Bold" panose="020F0704030504030204" pitchFamily="34" charset="0"/>
                  <a:cs typeface="Arial" panose="020B0604020202020204" pitchFamily="34" charset="0"/>
                </a:rPr>
                <a:t>维修决策模型和方法的理论与应用研究</a:t>
              </a:r>
              <a:r>
                <a:rPr lang="en-US" altLang="zh-CN" b="0" dirty="0">
                  <a:solidFill>
                    <a:srgbClr val="333333"/>
                  </a:solidFill>
                  <a:effectLst/>
                  <a:latin typeface="Arial Rounded MT Bold" panose="020F0704030504030204" pitchFamily="34" charset="0"/>
                  <a:cs typeface="Arial" panose="020B0604020202020204" pitchFamily="34" charset="0"/>
                </a:rPr>
                <a:t>.2007.</a:t>
              </a:r>
              <a:r>
                <a:rPr lang="zh-CN" altLang="en-US" b="0" dirty="0">
                  <a:solidFill>
                    <a:srgbClr val="333333"/>
                  </a:solidFill>
                  <a:effectLst/>
                  <a:latin typeface="Arial Rounded MT Bold" panose="020F0704030504030204" pitchFamily="34" charset="0"/>
                  <a:cs typeface="Arial" panose="020B0604020202020204" pitchFamily="34" charset="0"/>
                </a:rPr>
                <a:t>浙江大学</a:t>
              </a:r>
              <a:r>
                <a:rPr lang="en-US" altLang="zh-CN" b="0" dirty="0">
                  <a:solidFill>
                    <a:srgbClr val="333333"/>
                  </a:solidFill>
                  <a:effectLst/>
                  <a:latin typeface="Arial Rounded MT Bold" panose="020F0704030504030204" pitchFamily="34" charset="0"/>
                  <a:cs typeface="Arial" panose="020B0604020202020204" pitchFamily="34" charset="0"/>
                </a:rPr>
                <a:t>,PhD dissertation.</a:t>
              </a:r>
            </a:p>
            <a:p>
              <a:pPr algn="just">
                <a:lnSpc>
                  <a:spcPct val="120000"/>
                </a:lnSpc>
              </a:pPr>
              <a:endParaRPr lang="en-US" altLang="zh-CN" dirty="0">
                <a:solidFill>
                  <a:schemeClr val="tx1">
                    <a:lumMod val="65000"/>
                    <a:lumOff val="35000"/>
                  </a:schemeClr>
                </a:solidFill>
                <a:latin typeface="Arial Rounded MT Bold" panose="020F0704030504030204" pitchFamily="34" charset="0"/>
                <a:ea typeface="思源黑体" panose="020B0500000000000000" pitchFamily="34" charset="-122"/>
                <a:cs typeface="Arial" panose="020B0604020202020204" pitchFamily="34" charset="0"/>
              </a:endParaRPr>
            </a:p>
            <a:p>
              <a:pPr algn="just">
                <a:lnSpc>
                  <a:spcPct val="120000"/>
                </a:lnSpc>
              </a:pPr>
              <a:endParaRPr lang="en-US" altLang="zh-CN" dirty="0">
                <a:solidFill>
                  <a:schemeClr val="tx1">
                    <a:lumMod val="65000"/>
                    <a:lumOff val="35000"/>
                  </a:schemeClr>
                </a:solidFill>
                <a:latin typeface="Arial Rounded MT Bold" panose="020F0704030504030204" pitchFamily="34" charset="0"/>
                <a:ea typeface="思源黑体" panose="020B0500000000000000" pitchFamily="34" charset="-122"/>
                <a:cs typeface="Arial" panose="020B0604020202020204" pitchFamily="34" charset="0"/>
              </a:endParaRPr>
            </a:p>
            <a:p>
              <a:pPr algn="just">
                <a:lnSpc>
                  <a:spcPct val="120000"/>
                </a:lnSpc>
              </a:pPr>
              <a:endParaRPr lang="en-US" altLang="zh-CN" dirty="0">
                <a:solidFill>
                  <a:schemeClr val="tx1">
                    <a:lumMod val="65000"/>
                    <a:lumOff val="35000"/>
                  </a:schemeClr>
                </a:solidFill>
                <a:latin typeface="Arial Rounded MT Bold" panose="020F0704030504030204" pitchFamily="34" charset="0"/>
                <a:ea typeface="思源黑体" panose="020B0500000000000000" pitchFamily="34" charset="-122"/>
                <a:cs typeface="Arial" panose="020B0604020202020204" pitchFamily="34" charset="0"/>
              </a:endParaRPr>
            </a:p>
          </p:txBody>
        </p:sp>
      </p:grpSp>
      <p:sp>
        <p:nvSpPr>
          <p:cNvPr id="16" name="文本框 15">
            <a:extLst>
              <a:ext uri="{FF2B5EF4-FFF2-40B4-BE49-F238E27FC236}">
                <a16:creationId xmlns:a16="http://schemas.microsoft.com/office/drawing/2014/main" id="{7094A37A-4FCD-4A25-A691-F6047B8259FC}"/>
              </a:ext>
            </a:extLst>
          </p:cNvPr>
          <p:cNvSpPr txBox="1"/>
          <p:nvPr/>
        </p:nvSpPr>
        <p:spPr>
          <a:xfrm>
            <a:off x="4236399" y="1850376"/>
            <a:ext cx="6096000" cy="800219"/>
          </a:xfrm>
          <a:prstGeom prst="rect">
            <a:avLst/>
          </a:prstGeom>
          <a:noFill/>
        </p:spPr>
        <p:txBody>
          <a:bodyPr wrap="square">
            <a:spAutoFit/>
          </a:bodyPr>
          <a:lstStyle/>
          <a:p>
            <a:r>
              <a:rPr lang="en-GB" sz="2800" b="1" dirty="0" err="1">
                <a:solidFill>
                  <a:schemeClr val="bg1"/>
                </a:solidFill>
                <a:ea typeface="思源黑体" panose="020B0500000000000000" pitchFamily="34" charset="-122"/>
              </a:rPr>
              <a:t>Litreature</a:t>
            </a:r>
            <a:r>
              <a:rPr lang="en-GB" sz="2800" b="1">
                <a:solidFill>
                  <a:schemeClr val="bg1"/>
                </a:solidFill>
                <a:ea typeface="思源黑体" panose="020B0500000000000000" pitchFamily="34" charset="-122"/>
              </a:rPr>
              <a:t> review</a:t>
            </a:r>
            <a:r>
              <a:rPr lang="en-GB" b="1">
                <a:solidFill>
                  <a:schemeClr val="bg1"/>
                </a:solidFill>
                <a:ea typeface="思源黑体" panose="020B0500000000000000" pitchFamily="34" charset="-122"/>
              </a:rPr>
              <a:t> </a:t>
            </a:r>
            <a:endParaRPr lang="en-GB" b="1" dirty="0">
              <a:solidFill>
                <a:schemeClr val="bg1"/>
              </a:solidFill>
              <a:ea typeface="思源黑体" panose="020B0500000000000000" pitchFamily="34" charset="-122"/>
            </a:endParaRPr>
          </a:p>
          <a:p>
            <a:endParaRPr lang="zh-CN" altLang="en-US" sz="1800" b="1" dirty="0">
              <a:solidFill>
                <a:schemeClr val="bg1"/>
              </a:solidFill>
              <a:latin typeface="思源黑体" panose="020B0500000000000000" pitchFamily="34" charset="-122"/>
              <a:ea typeface="思源黑体" panose="020B0500000000000000"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自定义 7">
      <a:majorFont>
        <a:latin typeface="Segoe UI"/>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436</Words>
  <Application>Microsoft Office PowerPoint</Application>
  <PresentationFormat>宽屏</PresentationFormat>
  <Paragraphs>72</Paragraphs>
  <Slides>14</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微软雅黑</vt:lpstr>
      <vt:lpstr>微软雅黑 Light</vt:lpstr>
      <vt:lpstr>思源黑体</vt:lpstr>
      <vt:lpstr>阿里巴巴普惠体 Heavy</vt:lpstr>
      <vt:lpstr>Agency FB</vt:lpstr>
      <vt:lpstr>Arial</vt:lpstr>
      <vt:lpstr>Arial Rounded MT Bold</vt:lpstr>
      <vt:lpstr>Calibri</vt:lpstr>
      <vt:lpstr>Segoe UI</vt:lpstr>
      <vt:lpstr>Office 主题</vt:lpstr>
      <vt:lpstr>PowerPoint 演示文稿</vt:lpstr>
      <vt:lpstr>PowerPoint 演示文稿</vt:lpstr>
      <vt:lpstr>PowerPoint 演示文稿</vt:lpstr>
      <vt:lpstr>Background</vt:lpstr>
      <vt:lpstr>Signifiancere</vt:lpstr>
      <vt:lpstr>PowerPoint 演示文稿</vt:lpstr>
      <vt:lpstr>Research Methodology</vt:lpstr>
      <vt:lpstr>PowerPoint 演示文稿</vt:lpstr>
      <vt:lpstr>Relevant Literature</vt:lpstr>
      <vt:lpstr>PowerPoint 演示文稿</vt:lpstr>
      <vt:lpstr>Research Question</vt:lpstr>
      <vt:lpstr>PowerPoint 演示文稿</vt:lpstr>
      <vt:lpstr>Reference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lastModifiedBy/>
  <cp:revision>4</cp:revision>
  <dcterms:created xsi:type="dcterms:W3CDTF">2021-05-12T03:31:00Z</dcterms:created>
  <dcterms:modified xsi:type="dcterms:W3CDTF">2022-04-18T05:55:34Z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