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9" r:id="rId6"/>
    <p:sldId id="313" r:id="rId7"/>
    <p:sldId id="314" r:id="rId8"/>
    <p:sldId id="315" r:id="rId9"/>
    <p:sldId id="31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24/03/2023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24/03/2023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4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6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0649137" cy="2843784"/>
          </a:xfrm>
        </p:spPr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SELECT, INSERT, UPDATE e DELETE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7" y="4700016"/>
            <a:ext cx="5848537" cy="1197864"/>
          </a:xfrm>
        </p:spPr>
        <p:txBody>
          <a:bodyPr rtlCol="0"/>
          <a:lstStyle/>
          <a:p>
            <a:pPr rtl="0"/>
            <a:r>
              <a:rPr lang="pt-BR" sz="2000" dirty="0" err="1">
                <a:solidFill>
                  <a:schemeClr val="bg1"/>
                </a:solidFill>
              </a:rPr>
              <a:t>Kaíque</a:t>
            </a:r>
            <a:r>
              <a:rPr lang="pt-BR" sz="2000" dirty="0">
                <a:solidFill>
                  <a:schemeClr val="bg1"/>
                </a:solidFill>
              </a:rPr>
              <a:t> Delvizio ,Jonatas Costas ,Franklin </a:t>
            </a:r>
            <a:r>
              <a:rPr lang="pt-BR" sz="2000" dirty="0" err="1">
                <a:solidFill>
                  <a:schemeClr val="bg1"/>
                </a:solidFill>
              </a:rPr>
              <a:t>malala</a:t>
            </a:r>
            <a:r>
              <a:rPr lang="pt-BR" sz="2000" dirty="0">
                <a:solidFill>
                  <a:schemeClr val="bg1"/>
                </a:solidFill>
              </a:rPr>
              <a:t> ,Maria clara ,Patrick Carvalho ,Joana lis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368"/>
            <a:ext cx="9144000" cy="2340864"/>
          </a:xfrm>
        </p:spPr>
        <p:txBody>
          <a:bodyPr rtlCol="0"/>
          <a:lstStyle/>
          <a:p>
            <a:pPr rtl="0"/>
            <a:r>
              <a:rPr lang="pt-BR" b="1" cap="all" spc="400" dirty="0">
                <a:solidFill>
                  <a:schemeClr val="bg1"/>
                </a:solidFill>
                <a:latin typeface="+mn-lt"/>
              </a:rPr>
              <a:t>SELECT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7115"/>
            <a:ext cx="9144000" cy="132588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O comando “SELECT” é utilizado para selecionar dados de um determinado base de dados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 informação obtida é armazenada na “</a:t>
            </a:r>
            <a:r>
              <a:rPr lang="pt-BR" sz="2000" dirty="0" err="1">
                <a:latin typeface="Verdana" panose="020B0604030504040204" pitchFamily="34" charset="0"/>
              </a:rPr>
              <a:t>res</a:t>
            </a:r>
            <a:r>
              <a:rPr lang="pt-BR" dirty="0" err="1">
                <a:latin typeface="Verdana" panose="020B0604030504040204" pitchFamily="34" charset="0"/>
              </a:rPr>
              <a:t>ult-set</a:t>
            </a:r>
            <a:r>
              <a:rPr lang="pt-BR" dirty="0">
                <a:latin typeface="Verdana" panose="020B0604030504040204" pitchFamily="34" charset="0"/>
              </a:rPr>
              <a:t>”</a:t>
            </a:r>
          </a:p>
          <a:p>
            <a:pPr algn="l" rtl="0"/>
            <a:r>
              <a:rPr lang="pt-BR" dirty="0"/>
              <a:t>sintaxe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  <a:highlight>
                  <a:srgbClr val="000080"/>
                </a:highlight>
              </a:rPr>
              <a:t>SELECT * FROM </a:t>
            </a:r>
            <a:r>
              <a:rPr lang="pt-BR" sz="2000" dirty="0" err="1">
                <a:solidFill>
                  <a:schemeClr val="bg1"/>
                </a:solidFill>
                <a:highlight>
                  <a:srgbClr val="000080"/>
                </a:highlight>
              </a:rPr>
              <a:t>actors</a:t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368"/>
            <a:ext cx="9144000" cy="2340864"/>
          </a:xfrm>
        </p:spPr>
        <p:txBody>
          <a:bodyPr rtlCol="0"/>
          <a:lstStyle/>
          <a:p>
            <a:pPr rtl="0"/>
            <a:r>
              <a:rPr lang="pt-BR" b="1" cap="all" spc="400" dirty="0">
                <a:solidFill>
                  <a:schemeClr val="bg1"/>
                </a:solidFill>
                <a:latin typeface="+mn-lt"/>
              </a:rPr>
              <a:t>INSERT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7115"/>
            <a:ext cx="9144000" cy="1325880"/>
          </a:xfrm>
        </p:spPr>
        <p:txBody>
          <a:bodyPr rtlCol="0">
            <a:normAutofit fontScale="85000" lnSpcReduction="20000"/>
          </a:bodyPr>
          <a:lstStyle/>
          <a:p>
            <a:pPr algn="l" rtl="0"/>
            <a:r>
              <a:rPr lang="pt-BR" sz="2000" dirty="0">
                <a:solidFill>
                  <a:schemeClr val="bg1"/>
                </a:solidFill>
              </a:rPr>
              <a:t>O comando “INSERT INTO” é utilizado para adicionar novas informações aos atributos das </a:t>
            </a:r>
            <a:r>
              <a:rPr lang="pt-BR" dirty="0"/>
              <a:t>entidade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sintaxe:</a:t>
            </a:r>
          </a:p>
          <a:p>
            <a:pPr algn="l" rtl="0"/>
            <a:r>
              <a:rPr lang="pt-BR" dirty="0">
                <a:highlight>
                  <a:srgbClr val="000080"/>
                </a:highlight>
              </a:rPr>
              <a:t>INSERT INTO </a:t>
            </a:r>
            <a:r>
              <a:rPr lang="pt-BR" dirty="0" err="1">
                <a:highlight>
                  <a:srgbClr val="000080"/>
                </a:highlight>
              </a:rPr>
              <a:t>actor</a:t>
            </a:r>
            <a:r>
              <a:rPr lang="pt-BR" dirty="0">
                <a:highlight>
                  <a:srgbClr val="000080"/>
                </a:highlight>
              </a:rPr>
              <a:t> (</a:t>
            </a:r>
            <a:r>
              <a:rPr lang="pt-BR" dirty="0" err="1">
                <a:highlight>
                  <a:srgbClr val="000080"/>
                </a:highlight>
              </a:rPr>
              <a:t>first_name</a:t>
            </a:r>
            <a:r>
              <a:rPr lang="pt-BR" dirty="0">
                <a:highlight>
                  <a:srgbClr val="000080"/>
                </a:highlight>
              </a:rPr>
              <a:t> ,</a:t>
            </a:r>
            <a:r>
              <a:rPr lang="pt-BR" dirty="0" err="1">
                <a:highlight>
                  <a:srgbClr val="000080"/>
                </a:highlight>
              </a:rPr>
              <a:t>last_name</a:t>
            </a:r>
            <a:r>
              <a:rPr lang="pt-BR" dirty="0">
                <a:highlight>
                  <a:srgbClr val="000080"/>
                </a:highlight>
              </a:rPr>
              <a:t>) </a:t>
            </a:r>
            <a:br>
              <a:rPr lang="pt-BR" sz="2000" dirty="0">
                <a:solidFill>
                  <a:schemeClr val="bg1"/>
                </a:solidFill>
                <a:highlight>
                  <a:srgbClr val="000080"/>
                </a:highlight>
              </a:rPr>
            </a:br>
            <a:r>
              <a:rPr lang="pt-BR" sz="2000" dirty="0">
                <a:solidFill>
                  <a:schemeClr val="bg1"/>
                </a:solidFill>
                <a:highlight>
                  <a:srgbClr val="000080"/>
                </a:highlight>
              </a:rPr>
              <a:t>VALUES (‘Rick’ ,’</a:t>
            </a:r>
            <a:r>
              <a:rPr lang="pt-BR" sz="2000" dirty="0" err="1">
                <a:solidFill>
                  <a:schemeClr val="bg1"/>
                </a:solidFill>
                <a:highlight>
                  <a:srgbClr val="000080"/>
                </a:highlight>
              </a:rPr>
              <a:t>grimes</a:t>
            </a:r>
            <a:r>
              <a:rPr lang="pt-BR" sz="2000" dirty="0">
                <a:solidFill>
                  <a:schemeClr val="bg1"/>
                </a:solidFill>
                <a:highlight>
                  <a:srgbClr val="000080"/>
                </a:highlight>
              </a:rPr>
              <a:t>’) </a:t>
            </a:r>
            <a:endParaRPr lang="pt-BR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427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6C6D-88F6-03E2-1ECE-E0E149A7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9072"/>
            <a:ext cx="9144000" cy="1774282"/>
          </a:xfrm>
        </p:spPr>
        <p:txBody>
          <a:bodyPr/>
          <a:lstStyle/>
          <a:p>
            <a:r>
              <a:rPr lang="pt-BR" dirty="0" err="1"/>
              <a:t>upDaTe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A58581-ED2A-0F72-6EB8-5BBD5FE7D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3354"/>
            <a:ext cx="9144000" cy="364310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Comando “UPDATE” é utilizado para modificar os atributos da entidade</a:t>
            </a:r>
          </a:p>
          <a:p>
            <a:r>
              <a:rPr lang="pt-BR" dirty="0"/>
              <a:t>O comando “WHERE” neste caso é utilizado para identificar aonde será feita a mudança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aviso: Tenha cuidado quando estiver modificando os atributos. </a:t>
            </a:r>
            <a:br>
              <a:rPr lang="pt-BR" dirty="0"/>
            </a:br>
            <a:r>
              <a:rPr lang="pt-BR" dirty="0"/>
              <a:t>se você omitir o “WHERE”, todos os atributos serão modificados!</a:t>
            </a:r>
          </a:p>
          <a:p>
            <a:endParaRPr lang="pt-BR" dirty="0"/>
          </a:p>
          <a:p>
            <a:pPr algn="l"/>
            <a:r>
              <a:rPr lang="pt-BR" dirty="0"/>
              <a:t>sintaxe:</a:t>
            </a:r>
            <a:br>
              <a:rPr lang="pt-BR" dirty="0"/>
            </a:br>
            <a:br>
              <a:rPr lang="pt-BR" dirty="0"/>
            </a:br>
            <a:r>
              <a:rPr lang="en-US" b="1" dirty="0">
                <a:effectLst/>
                <a:highlight>
                  <a:srgbClr val="000080"/>
                </a:highlight>
              </a:rPr>
              <a:t>UPDATE</a:t>
            </a:r>
            <a:r>
              <a:rPr lang="en-US" dirty="0">
                <a:effectLst/>
                <a:highlight>
                  <a:srgbClr val="000080"/>
                </a:highlight>
              </a:rPr>
              <a:t> actor</a:t>
            </a:r>
          </a:p>
          <a:p>
            <a:pPr algn="l"/>
            <a:r>
              <a:rPr lang="en-US" b="1" dirty="0">
                <a:effectLst/>
                <a:highlight>
                  <a:srgbClr val="000080"/>
                </a:highlight>
              </a:rPr>
              <a:t>SET</a:t>
            </a:r>
            <a:r>
              <a:rPr lang="en-US" dirty="0">
                <a:effectLst/>
                <a:highlight>
                  <a:srgbClr val="000080"/>
                </a:highlight>
              </a:rPr>
              <a:t> </a:t>
            </a:r>
            <a:r>
              <a:rPr lang="en-US" dirty="0" err="1">
                <a:effectLst/>
                <a:highlight>
                  <a:srgbClr val="000080"/>
                </a:highlight>
              </a:rPr>
              <a:t>first_name</a:t>
            </a:r>
            <a:r>
              <a:rPr lang="en-US" dirty="0">
                <a:effectLst/>
                <a:highlight>
                  <a:srgbClr val="000080"/>
                </a:highlight>
              </a:rPr>
              <a:t>='Daryl', </a:t>
            </a:r>
            <a:r>
              <a:rPr lang="en-US" dirty="0" err="1">
                <a:effectLst/>
                <a:highlight>
                  <a:srgbClr val="000080"/>
                </a:highlight>
              </a:rPr>
              <a:t>last_name</a:t>
            </a:r>
            <a:r>
              <a:rPr lang="en-US" dirty="0">
                <a:effectLst/>
                <a:highlight>
                  <a:srgbClr val="000080"/>
                </a:highlight>
              </a:rPr>
              <a:t>='</a:t>
            </a:r>
            <a:r>
              <a:rPr lang="en-US" dirty="0" err="1">
                <a:effectLst/>
                <a:highlight>
                  <a:srgbClr val="000080"/>
                </a:highlight>
              </a:rPr>
              <a:t>dixon</a:t>
            </a:r>
            <a:r>
              <a:rPr lang="en-US" dirty="0">
                <a:effectLst/>
                <a:highlight>
                  <a:srgbClr val="000080"/>
                </a:highlight>
              </a:rPr>
              <a:t>'</a:t>
            </a:r>
          </a:p>
          <a:p>
            <a:pPr algn="l"/>
            <a:r>
              <a:rPr lang="en-US" b="1" dirty="0">
                <a:effectLst/>
                <a:highlight>
                  <a:srgbClr val="000080"/>
                </a:highlight>
              </a:rPr>
              <a:t>WHERE</a:t>
            </a:r>
            <a:r>
              <a:rPr lang="en-US" dirty="0">
                <a:effectLst/>
                <a:highlight>
                  <a:srgbClr val="000080"/>
                </a:highlight>
              </a:rPr>
              <a:t> </a:t>
            </a:r>
            <a:r>
              <a:rPr lang="en-US" dirty="0" err="1">
                <a:effectLst/>
                <a:highlight>
                  <a:srgbClr val="000080"/>
                </a:highlight>
              </a:rPr>
              <a:t>actor_id</a:t>
            </a:r>
            <a:r>
              <a:rPr lang="en-US" dirty="0">
                <a:effectLst/>
                <a:highlight>
                  <a:srgbClr val="000080"/>
                </a:highlight>
              </a:rPr>
              <a:t>=1;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19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368"/>
            <a:ext cx="9144000" cy="2340864"/>
          </a:xfrm>
        </p:spPr>
        <p:txBody>
          <a:bodyPr rtlCol="0"/>
          <a:lstStyle/>
          <a:p>
            <a:pPr rtl="0"/>
            <a:r>
              <a:rPr lang="pt-BR" b="1" cap="all" spc="400" dirty="0">
                <a:solidFill>
                  <a:schemeClr val="bg1"/>
                </a:solidFill>
                <a:latin typeface="+mn-lt"/>
              </a:rPr>
              <a:t>DELETE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7114"/>
            <a:ext cx="9144000" cy="327251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O comando “DELETE” é utilizado para apagar atributos de uma entidade existente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dirty="0"/>
            </a:br>
            <a:r>
              <a:rPr lang="pt-BR" dirty="0"/>
              <a:t>sintaxe:</a:t>
            </a:r>
          </a:p>
          <a:p>
            <a:pPr rtl="0"/>
            <a:r>
              <a:rPr lang="en-US" sz="2200" b="0" i="0" dirty="0">
                <a:effectLst/>
                <a:highlight>
                  <a:srgbClr val="000080"/>
                </a:highlight>
              </a:rPr>
              <a:t>DELETE FROM actor WHERE </a:t>
            </a:r>
            <a:r>
              <a:rPr lang="en-US" sz="2200" b="0" i="0" dirty="0" err="1">
                <a:effectLst/>
                <a:highlight>
                  <a:srgbClr val="000080"/>
                </a:highlight>
              </a:rPr>
              <a:t>first_name</a:t>
            </a:r>
            <a:r>
              <a:rPr lang="en-US" sz="2200" b="0" i="0" dirty="0">
                <a:effectLst/>
                <a:highlight>
                  <a:srgbClr val="000080"/>
                </a:highlight>
              </a:rPr>
              <a:t>=‘Rick’</a:t>
            </a:r>
            <a:br>
              <a:rPr lang="en-US" sz="2200" b="0" i="0" dirty="0">
                <a:effectLst/>
                <a:highlight>
                  <a:srgbClr val="000080"/>
                </a:highlight>
              </a:rPr>
            </a:br>
            <a:br>
              <a:rPr lang="en-US" sz="2200" b="0" i="0" dirty="0">
                <a:effectLst/>
              </a:rPr>
            </a:br>
            <a:r>
              <a:rPr lang="pt-BR" sz="2400" dirty="0">
                <a:solidFill>
                  <a:schemeClr val="bg1"/>
                </a:solidFill>
              </a:rPr>
              <a:t>Aviso: Tenha cuidado ao excluir atributos em uma entidade!. A cláusula WHERE especifica quais registros devem ser excluídos. Se você omitir a cláusula “WHERE”, todos os registros da tabela serão excluídos! Ficando assim:</a:t>
            </a:r>
          </a:p>
          <a:p>
            <a:pPr rtl="0"/>
            <a:r>
              <a:rPr lang="pt-BR" sz="2000" b="0" i="0" dirty="0"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DELETE FROM </a:t>
            </a:r>
            <a:r>
              <a:rPr lang="pt-BR" sz="2000" b="0" dirty="0" err="1"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actor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en-US" sz="2200" b="0" i="0" dirty="0">
                <a:effectLst/>
              </a:rPr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679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27/03/2023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sz="1200" spc="400" dirty="0">
                <a:solidFill>
                  <a:schemeClr val="bg1"/>
                </a:solidFill>
              </a:rPr>
              <a:t>SELECT, INSERT, UPDATE e DELETE</a:t>
            </a:r>
            <a:endParaRPr lang="pt-BR" dirty="0"/>
          </a:p>
        </p:txBody>
      </p:sp>
      <p:pic>
        <p:nvPicPr>
          <p:cNvPr id="9" name="Espaço Reservado para Imagem 8" descr="montanhas no pôr do sol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ço Reservado para Imagem 10" descr="montanhas no pôr do sol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15" name="Espaço Reservado para Imagem 14" descr="montanhas sob o céu na alvorada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Espaço Reservado para Imagem 12" descr="montanhas no céu noturno imediatamente antes da alvorada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{EB76C6AC-F1D8-4EBA-B96B-2EB01722117B}tf89338750_win32</Template>
  <TotalTime>56</TotalTime>
  <Words>275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Univers</vt:lpstr>
      <vt:lpstr>Verdana</vt:lpstr>
      <vt:lpstr>GradientUnivers</vt:lpstr>
      <vt:lpstr>SELECT, INSERT, UPDATE e DELETE</vt:lpstr>
      <vt:lpstr>SELECT</vt:lpstr>
      <vt:lpstr>INSERT</vt:lpstr>
      <vt:lpstr>upDaTe</vt:lpstr>
      <vt:lpstr>DELETE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SELECT, INSERT, UPDATE e DELETE</dc:title>
  <dc:creator>Kaique Delvizio</dc:creator>
  <cp:lastModifiedBy>Kaique Delvizio</cp:lastModifiedBy>
  <cp:revision>2</cp:revision>
  <dcterms:created xsi:type="dcterms:W3CDTF">2023-03-24T18:36:02Z</dcterms:created>
  <dcterms:modified xsi:type="dcterms:W3CDTF">2023-03-24T19:40:18Z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