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4"/>
  </p:notesMasterIdLst>
  <p:handoutMasterIdLst>
    <p:handoutMasterId r:id="rId45"/>
  </p:handoutMasterIdLst>
  <p:sldIdLst>
    <p:sldId id="289" r:id="rId2"/>
    <p:sldId id="358" r:id="rId3"/>
    <p:sldId id="384" r:id="rId4"/>
    <p:sldId id="359" r:id="rId5"/>
    <p:sldId id="360" r:id="rId6"/>
    <p:sldId id="361" r:id="rId7"/>
    <p:sldId id="388" r:id="rId8"/>
    <p:sldId id="390" r:id="rId9"/>
    <p:sldId id="391" r:id="rId10"/>
    <p:sldId id="366" r:id="rId11"/>
    <p:sldId id="291" r:id="rId12"/>
    <p:sldId id="410" r:id="rId13"/>
    <p:sldId id="292"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92" r:id="rId28"/>
    <p:sldId id="393" r:id="rId29"/>
    <p:sldId id="394" r:id="rId30"/>
    <p:sldId id="395" r:id="rId31"/>
    <p:sldId id="396" r:id="rId32"/>
    <p:sldId id="397" r:id="rId33"/>
    <p:sldId id="399" r:id="rId34"/>
    <p:sldId id="400" r:id="rId35"/>
    <p:sldId id="401" r:id="rId36"/>
    <p:sldId id="402" r:id="rId37"/>
    <p:sldId id="403" r:id="rId38"/>
    <p:sldId id="404" r:id="rId39"/>
    <p:sldId id="405" r:id="rId40"/>
    <p:sldId id="406" r:id="rId41"/>
    <p:sldId id="407" r:id="rId42"/>
    <p:sldId id="409" r:id="rId4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AEAEA"/>
    <a:srgbClr val="DDDDDD"/>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4660" autoAdjust="0"/>
  </p:normalViewPr>
  <p:slideViewPr>
    <p:cSldViewPr>
      <p:cViewPr varScale="1">
        <p:scale>
          <a:sx n="106" d="100"/>
          <a:sy n="106" d="100"/>
        </p:scale>
        <p:origin x="1662"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Arial"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atin typeface="Arial" charset="0"/>
              </a:defRPr>
            </a:lvl1pPr>
          </a:lstStyle>
          <a:p>
            <a:pPr>
              <a:defRPr/>
            </a:pPr>
            <a:fld id="{A606E6A3-F088-4F46-B7D9-6253A7439D8F}" type="datetimeFigureOut">
              <a:rPr lang="zh-CN" altLang="en-US"/>
              <a:pPr>
                <a:defRPr/>
              </a:pPr>
              <a:t>2019/9/3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atin typeface="Arial" charset="0"/>
              </a:defRPr>
            </a:lvl1pPr>
          </a:lstStyle>
          <a:p>
            <a:pPr>
              <a:defRPr/>
            </a:pPr>
            <a:fld id="{5946687B-DBED-444F-8250-985890E22EE1}" type="slidenum">
              <a:rPr lang="zh-CN" altLang="en-US"/>
              <a:pPr>
                <a:defRPr/>
              </a:pPr>
              <a:t>‹#›</a:t>
            </a:fld>
            <a:endParaRPr lang="zh-CN" altLang="en-US"/>
          </a:p>
        </p:txBody>
      </p:sp>
    </p:spTree>
    <p:extLst>
      <p:ext uri="{BB962C8B-B14F-4D97-AF65-F5344CB8AC3E}">
        <p14:creationId xmlns:p14="http://schemas.microsoft.com/office/powerpoint/2010/main" val="27045002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pPr>
              <a:defRPr/>
            </a:pPr>
            <a:fld id="{7C8E3321-6658-4E6D-806F-10CC80F6E7CB}" type="datetimeFigureOut">
              <a:rPr lang="zh-CN" altLang="en-US"/>
              <a:pPr>
                <a:defRPr/>
              </a:pPr>
              <a:t>2019/9/3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pPr>
              <a:defRPr/>
            </a:pPr>
            <a:fld id="{0B042DCA-9667-46A8-9A87-DBBE5D1A4F95}" type="slidenum">
              <a:rPr lang="zh-CN" altLang="en-US"/>
              <a:pPr>
                <a:defRPr/>
              </a:pPr>
              <a:t>‹#›</a:t>
            </a:fld>
            <a:endParaRPr lang="zh-CN" altLang="en-US"/>
          </a:p>
        </p:txBody>
      </p:sp>
    </p:spTree>
    <p:extLst>
      <p:ext uri="{BB962C8B-B14F-4D97-AF65-F5344CB8AC3E}">
        <p14:creationId xmlns:p14="http://schemas.microsoft.com/office/powerpoint/2010/main" val="21233562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B042DCA-9667-46A8-9A87-DBBE5D1A4F95}" type="slidenum">
              <a:rPr lang="zh-CN" altLang="en-US" smtClean="0"/>
              <a:pPr>
                <a:defRPr/>
              </a:pPr>
              <a:t>11</a:t>
            </a:fld>
            <a:endParaRPr lang="zh-CN" altLang="en-US"/>
          </a:p>
        </p:txBody>
      </p:sp>
    </p:spTree>
    <p:extLst>
      <p:ext uri="{BB962C8B-B14F-4D97-AF65-F5344CB8AC3E}">
        <p14:creationId xmlns:p14="http://schemas.microsoft.com/office/powerpoint/2010/main" val="2152069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bwMode="auto">
          <a:noFill/>
          <a:ln>
            <a:solidFill>
              <a:srgbClr val="000000"/>
            </a:solidFill>
            <a:miter lim="800000"/>
            <a:headEnd/>
            <a:tailEnd/>
          </a:ln>
        </p:spPr>
      </p:sp>
      <p:sp>
        <p:nvSpPr>
          <p:cNvPr id="5325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zh-CN" altLang="en-US" smtClean="0">
              <a:latin typeface="Arial" pitchFamily="34" charset="0"/>
            </a:endParaRPr>
          </a:p>
        </p:txBody>
      </p:sp>
      <p:sp>
        <p:nvSpPr>
          <p:cNvPr id="5325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65C120D-BD67-4992-AE71-8FBF184630A9}" type="slidenum">
              <a:rPr lang="en-US" altLang="zh-CN" smtClean="0"/>
              <a:pPr/>
              <a:t>13</a:t>
            </a:fld>
            <a:endParaRPr lang="en-US" altLang="zh-CN" smtClean="0"/>
          </a:p>
        </p:txBody>
      </p:sp>
    </p:spTree>
    <p:extLst>
      <p:ext uri="{BB962C8B-B14F-4D97-AF65-F5344CB8AC3E}">
        <p14:creationId xmlns:p14="http://schemas.microsoft.com/office/powerpoint/2010/main" val="781702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p:spPr>
      </p:sp>
      <p:sp>
        <p:nvSpPr>
          <p:cNvPr id="5427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zh-CN" altLang="en-US" smtClean="0">
              <a:latin typeface="Arial" pitchFamily="34" charset="0"/>
            </a:endParaRPr>
          </a:p>
        </p:txBody>
      </p:sp>
      <p:sp>
        <p:nvSpPr>
          <p:cNvPr id="5427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EAC47FE-76E8-40DA-A413-7A0D5A046C61}" type="slidenum">
              <a:rPr lang="en-US" altLang="zh-CN" smtClean="0"/>
              <a:pPr/>
              <a:t>18</a:t>
            </a:fld>
            <a:endParaRPr lang="en-US" altLang="zh-CN" smtClean="0"/>
          </a:p>
        </p:txBody>
      </p:sp>
    </p:spTree>
    <p:extLst>
      <p:ext uri="{BB962C8B-B14F-4D97-AF65-F5344CB8AC3E}">
        <p14:creationId xmlns:p14="http://schemas.microsoft.com/office/powerpoint/2010/main" val="4075974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B042DCA-9667-46A8-9A87-DBBE5D1A4F95}" type="slidenum">
              <a:rPr lang="zh-CN" altLang="en-US" smtClean="0"/>
              <a:pPr>
                <a:defRPr/>
              </a:pPr>
              <a:t>21</a:t>
            </a:fld>
            <a:endParaRPr lang="zh-CN" altLang="en-US"/>
          </a:p>
        </p:txBody>
      </p:sp>
    </p:spTree>
    <p:extLst>
      <p:ext uri="{BB962C8B-B14F-4D97-AF65-F5344CB8AC3E}">
        <p14:creationId xmlns:p14="http://schemas.microsoft.com/office/powerpoint/2010/main" val="1517650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3C4DD31B-6F76-4F64-B4DE-DF5B342E9DD6}" type="slidenum">
              <a:rPr lang="zh-CN" altLang="en-US" smtClean="0"/>
              <a:pPr/>
              <a:t>22</a:t>
            </a:fld>
            <a:endParaRPr lang="en-US" altLang="zh-CN" smtClean="0"/>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3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en-US" smtClean="0">
              <a:latin typeface="Arial" pitchFamily="34" charset="0"/>
            </a:endParaRPr>
          </a:p>
        </p:txBody>
      </p:sp>
    </p:spTree>
    <p:extLst>
      <p:ext uri="{BB962C8B-B14F-4D97-AF65-F5344CB8AC3E}">
        <p14:creationId xmlns:p14="http://schemas.microsoft.com/office/powerpoint/2010/main" val="1835302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headEnd/>
            <a:tailEnd/>
          </a:ln>
        </p:spPr>
      </p:sp>
      <p:sp>
        <p:nvSpPr>
          <p:cNvPr id="5632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5632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C917396-5758-4546-802F-774EEF8F1640}" type="slidenum">
              <a:rPr lang="zh-CN" altLang="en-US" smtClean="0"/>
              <a:pPr/>
              <a:t>25</a:t>
            </a:fld>
            <a:endParaRPr lang="zh-CN" altLang="en-US" smtClean="0"/>
          </a:p>
        </p:txBody>
      </p:sp>
    </p:spTree>
    <p:extLst>
      <p:ext uri="{BB962C8B-B14F-4D97-AF65-F5344CB8AC3E}">
        <p14:creationId xmlns:p14="http://schemas.microsoft.com/office/powerpoint/2010/main" val="2434413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p:txBody>
          <a:bodyPr/>
          <a:lstStyle/>
          <a:p>
            <a:fld id="{2B465C81-E50A-445D-8DD7-1D7B9DF2BB6E}" type="slidenum">
              <a:rPr lang="en-US" altLang="zh-CN"/>
              <a:pPr/>
              <a:t>39</a:t>
            </a:fld>
            <a:endParaRPr lang="en-US" altLang="zh-CN"/>
          </a:p>
        </p:txBody>
      </p:sp>
      <p:sp>
        <p:nvSpPr>
          <p:cNvPr id="89091" name="Rectangle 2"/>
          <p:cNvSpPr>
            <a:spLocks noGrp="1" noRot="1" noChangeAspect="1" noChangeArrowheads="1" noTextEdit="1"/>
          </p:cNvSpPr>
          <p:nvPr>
            <p:ph type="sldImg"/>
          </p:nvPr>
        </p:nvSpPr>
        <p:spPr>
          <a:xfrm>
            <a:off x="1143000" y="685800"/>
            <a:ext cx="4572000" cy="3429000"/>
          </a:xfrm>
          <a:ln/>
        </p:spPr>
      </p:sp>
      <p:sp>
        <p:nvSpPr>
          <p:cNvPr id="89092" name="Rectangle 3"/>
          <p:cNvSpPr>
            <a:spLocks noGrp="1" noChangeArrowheads="1"/>
          </p:cNvSpPr>
          <p:nvPr>
            <p:ph type="body" idx="1"/>
          </p:nvPr>
        </p:nvSpPr>
        <p:spPr/>
        <p:txBody>
          <a:bodyPr/>
          <a:lstStyle/>
          <a:p>
            <a:pPr eaLnBrk="1" hangingPunct="1"/>
            <a:endParaRPr lang="en-US" altLang="zh-CN" smtClean="0">
              <a:latin typeface="Arial" pitchFamily="34" charset="0"/>
              <a:ea typeface="宋体" pitchFamily="2" charset="-122"/>
            </a:endParaRPr>
          </a:p>
        </p:txBody>
      </p:sp>
    </p:spTree>
    <p:extLst>
      <p:ext uri="{BB962C8B-B14F-4D97-AF65-F5344CB8AC3E}">
        <p14:creationId xmlns:p14="http://schemas.microsoft.com/office/powerpoint/2010/main" val="34553641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2.jpe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aphicFrame>
        <p:nvGraphicFramePr>
          <p:cNvPr id="4" name="Object 17"/>
          <p:cNvGraphicFramePr>
            <a:graphicFrameLocks noChangeAspect="1"/>
          </p:cNvGraphicFramePr>
          <p:nvPr/>
        </p:nvGraphicFramePr>
        <p:xfrm>
          <a:off x="4252913" y="0"/>
          <a:ext cx="4891087" cy="4437063"/>
        </p:xfrm>
        <a:graphic>
          <a:graphicData uri="http://schemas.openxmlformats.org/presentationml/2006/ole">
            <mc:AlternateContent xmlns:mc="http://schemas.openxmlformats.org/markup-compatibility/2006">
              <mc:Choice xmlns:v="urn:schemas-microsoft-com:vml" Requires="v">
                <p:oleObj spid="_x0000_s71894" name="Image" r:id="rId3" imgW="8228571" imgH="8711111" progId="">
                  <p:embed/>
                </p:oleObj>
              </mc:Choice>
              <mc:Fallback>
                <p:oleObj name="Image" r:id="rId3" imgW="8228571" imgH="8711111" progId="">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252913" y="0"/>
                        <a:ext cx="4891087" cy="4437063"/>
                      </a:xfrm>
                      <a:prstGeom prst="rect">
                        <a:avLst/>
                      </a:prstGeom>
                      <a:noFill/>
                      <a:ln>
                        <a:noFill/>
                      </a:ln>
                      <a:extLst>
                        <a:ext uri="{909E8E84-426E-40DD-AFC4-6F175D3DCCD1}">
                          <a14:hiddenFill xmlns:a14="http://schemas.microsoft.com/office/drawing/2010/main">
                            <a:gradFill rotWithShape="1">
                              <a:gsLst>
                                <a:gs pos="0">
                                  <a:schemeClr val="accent1">
                                    <a:gamma/>
                                    <a:tint val="72941"/>
                                    <a:invGamma/>
                                    <a:alpha val="39999"/>
                                  </a:schemeClr>
                                </a:gs>
                                <a:gs pos="100000">
                                  <a:schemeClr val="accent1"/>
                                </a:gs>
                              </a:gsLst>
                              <a:lin ang="5400000" scaled="1"/>
                            </a:gra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
        <p:nvSpPr>
          <p:cNvPr id="5" name="Rectangle 18" descr="Light horizontal"/>
          <p:cNvSpPr>
            <a:spLocks noChangeArrowheads="1"/>
          </p:cNvSpPr>
          <p:nvPr/>
        </p:nvSpPr>
        <p:spPr bwMode="gray">
          <a:xfrm>
            <a:off x="0" y="9525"/>
            <a:ext cx="1476375" cy="6848475"/>
          </a:xfrm>
          <a:prstGeom prst="rect">
            <a:avLst/>
          </a:prstGeom>
          <a:pattFill prst="ltHorz">
            <a:fgClr>
              <a:schemeClr val="bg2"/>
            </a:fgClr>
            <a:bgClr>
              <a:srgbClr val="FFFFFF"/>
            </a:bgClr>
          </a:pattFill>
          <a:ln w="0" algn="ctr">
            <a:noFill/>
            <a:miter lim="800000"/>
            <a:headEnd/>
            <a:tailEnd/>
          </a:ln>
          <a:effectLst/>
        </p:spPr>
        <p:txBody>
          <a:bodyPr wrap="none" anchor="ctr"/>
          <a:lstStyle/>
          <a:p>
            <a:pPr>
              <a:defRPr/>
            </a:pPr>
            <a:endParaRPr lang="zh-CN" altLang="en-US">
              <a:ea typeface="宋体" pitchFamily="2" charset="-122"/>
            </a:endParaRPr>
          </a:p>
        </p:txBody>
      </p:sp>
      <p:sp>
        <p:nvSpPr>
          <p:cNvPr id="6" name="Rectangle 19"/>
          <p:cNvSpPr>
            <a:spLocks noChangeArrowheads="1"/>
          </p:cNvSpPr>
          <p:nvPr/>
        </p:nvSpPr>
        <p:spPr bwMode="ltGray">
          <a:xfrm flipV="1">
            <a:off x="0" y="2892425"/>
            <a:ext cx="9144000" cy="1106488"/>
          </a:xfrm>
          <a:prstGeom prst="rect">
            <a:avLst/>
          </a:prstGeom>
          <a:solidFill>
            <a:schemeClr val="accent1"/>
          </a:solidFill>
          <a:ln w="0" algn="ctr">
            <a:noFill/>
            <a:miter lim="800000"/>
            <a:headEnd/>
            <a:tailEnd/>
          </a:ln>
          <a:effectLst/>
        </p:spPr>
        <p:txBody>
          <a:bodyPr wrap="none" anchor="ctr"/>
          <a:lstStyle/>
          <a:p>
            <a:pPr>
              <a:defRPr/>
            </a:pPr>
            <a:endParaRPr lang="zh-CN" altLang="en-US">
              <a:ea typeface="宋体" pitchFamily="2" charset="-122"/>
            </a:endParaRPr>
          </a:p>
        </p:txBody>
      </p:sp>
      <p:sp>
        <p:nvSpPr>
          <p:cNvPr id="7" name="AutoShape 21"/>
          <p:cNvSpPr>
            <a:spLocks noChangeArrowheads="1"/>
          </p:cNvSpPr>
          <p:nvPr/>
        </p:nvSpPr>
        <p:spPr bwMode="ltGray">
          <a:xfrm>
            <a:off x="1474788" y="3781425"/>
            <a:ext cx="7129462" cy="504825"/>
          </a:xfrm>
          <a:prstGeom prst="roundRect">
            <a:avLst>
              <a:gd name="adj" fmla="val 16667"/>
            </a:avLst>
          </a:prstGeom>
          <a:solidFill>
            <a:schemeClr val="tx1"/>
          </a:solidFill>
          <a:ln w="38100" algn="ctr">
            <a:solidFill>
              <a:schemeClr val="bg1"/>
            </a:solidFill>
            <a:round/>
            <a:headEnd/>
            <a:tailEnd/>
          </a:ln>
          <a:effectLst/>
        </p:spPr>
        <p:txBody>
          <a:bodyPr wrap="none" anchor="ctr"/>
          <a:lstStyle/>
          <a:p>
            <a:pPr>
              <a:defRPr/>
            </a:pPr>
            <a:endParaRPr lang="zh-CN" altLang="en-US">
              <a:ea typeface="宋体" pitchFamily="2" charset="-122"/>
            </a:endParaRPr>
          </a:p>
        </p:txBody>
      </p:sp>
      <p:pic>
        <p:nvPicPr>
          <p:cNvPr id="8" name="Picture 5" descr="logo_small"/>
          <p:cNvPicPr>
            <a:picLocks noChangeAspect="1" noChangeArrowheads="1"/>
          </p:cNvPicPr>
          <p:nvPr/>
        </p:nvPicPr>
        <p:blipFill>
          <a:blip r:embed="rId5"/>
          <a:srcRect/>
          <a:stretch>
            <a:fillRect/>
          </a:stretch>
        </p:blipFill>
        <p:spPr bwMode="auto">
          <a:xfrm>
            <a:off x="6000750" y="6037263"/>
            <a:ext cx="3124200" cy="820737"/>
          </a:xfrm>
          <a:prstGeom prst="rect">
            <a:avLst/>
          </a:prstGeom>
          <a:noFill/>
          <a:ln w="9525">
            <a:noFill/>
            <a:miter lim="800000"/>
            <a:headEnd/>
            <a:tailEnd/>
          </a:ln>
        </p:spPr>
      </p:pic>
      <p:sp>
        <p:nvSpPr>
          <p:cNvPr id="3074" name="Rectangle 2"/>
          <p:cNvSpPr>
            <a:spLocks noGrp="1" noChangeArrowheads="1"/>
          </p:cNvSpPr>
          <p:nvPr>
            <p:ph type="ctrTitle"/>
          </p:nvPr>
        </p:nvSpPr>
        <p:spPr bwMode="auto">
          <a:xfrm>
            <a:off x="1447800" y="2911486"/>
            <a:ext cx="7239000" cy="857257"/>
          </a:xfrm>
        </p:spPr>
        <p:txBody>
          <a:bodyPr/>
          <a:lstStyle>
            <a:lvl1pPr algn="l">
              <a:defRPr sz="4000" b="1" baseline="0">
                <a:solidFill>
                  <a:schemeClr val="bg1"/>
                </a:solidFill>
                <a:latin typeface="Arial" pitchFamily="34" charset="0"/>
                <a:ea typeface="黑体" pitchFamily="49" charset="-122"/>
              </a:defRPr>
            </a:lvl1pPr>
          </a:lstStyle>
          <a:p>
            <a:r>
              <a:rPr lang="zh-CN" altLang="en-US" smtClean="0"/>
              <a:t>单击此处编辑母版标题样式</a:t>
            </a:r>
            <a:endParaRPr lang="en-US" altLang="zh-CN" dirty="0"/>
          </a:p>
        </p:txBody>
      </p:sp>
      <p:sp>
        <p:nvSpPr>
          <p:cNvPr id="3075" name="Rectangle 3"/>
          <p:cNvSpPr>
            <a:spLocks noGrp="1" noChangeArrowheads="1"/>
          </p:cNvSpPr>
          <p:nvPr>
            <p:ph type="subTitle" idx="1"/>
          </p:nvPr>
        </p:nvSpPr>
        <p:spPr bwMode="white">
          <a:xfrm>
            <a:off x="1614488" y="3849694"/>
            <a:ext cx="6858000" cy="381000"/>
          </a:xfrm>
        </p:spPr>
        <p:txBody>
          <a:bodyPr/>
          <a:lstStyle>
            <a:lvl1pPr marL="0" indent="0">
              <a:buFont typeface="Wingdings" pitchFamily="2" charset="2"/>
              <a:buNone/>
              <a:defRPr sz="2400" b="1" baseline="0">
                <a:solidFill>
                  <a:schemeClr val="bg1"/>
                </a:solidFill>
                <a:latin typeface="Times New Roman" pitchFamily="18" charset="0"/>
                <a:ea typeface="宋体" pitchFamily="2" charset="-122"/>
              </a:defRPr>
            </a:lvl1pPr>
          </a:lstStyle>
          <a:p>
            <a:r>
              <a:rPr lang="zh-CN" altLang="en-US" smtClean="0"/>
              <a:t>单击此处编辑母版副标题样式</a:t>
            </a:r>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dirty="0" smtClean="0"/>
              <a:t>Software </a:t>
            </a:r>
            <a:r>
              <a:rPr lang="en-US" altLang="zh-CN" dirty="0" err="1" smtClean="0"/>
              <a:t>Software</a:t>
            </a:r>
            <a:r>
              <a:rPr lang="en-US" altLang="zh-CN" dirty="0" smtClean="0"/>
              <a:t> System Analysis &amp; Design </a:t>
            </a:r>
            <a:r>
              <a:rPr lang="en-US" altLang="zh-CN" dirty="0"/>
              <a:t>Copyright © thbin@buaa.edu.cn</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College of Software, Beihang University</a:t>
            </a:r>
          </a:p>
        </p:txBody>
      </p:sp>
      <p:sp>
        <p:nvSpPr>
          <p:cNvPr id="6" name="Rectangle 6"/>
          <p:cNvSpPr>
            <a:spLocks noGrp="1" noChangeArrowheads="1"/>
          </p:cNvSpPr>
          <p:nvPr>
            <p:ph type="sldNum" sz="quarter" idx="12"/>
          </p:nvPr>
        </p:nvSpPr>
        <p:spPr>
          <a:ln/>
        </p:spPr>
        <p:txBody>
          <a:bodyPr/>
          <a:lstStyle>
            <a:lvl1pPr>
              <a:defRPr/>
            </a:lvl1pPr>
          </a:lstStyle>
          <a:p>
            <a:pPr>
              <a:defRPr/>
            </a:pPr>
            <a:fld id="{105EA9E9-F372-45E7-A773-F5D1C6FB82F2}"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19088"/>
            <a:ext cx="2057400" cy="60055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19088"/>
            <a:ext cx="6019800" cy="60055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dirty="0" smtClean="0"/>
              <a:t>Software </a:t>
            </a:r>
            <a:r>
              <a:rPr lang="en-US" altLang="zh-CN" dirty="0" err="1" smtClean="0"/>
              <a:t>Software</a:t>
            </a:r>
            <a:r>
              <a:rPr lang="en-US" altLang="zh-CN" dirty="0" smtClean="0"/>
              <a:t> System Analysis &amp; Design </a:t>
            </a:r>
            <a:r>
              <a:rPr lang="en-US" altLang="zh-CN" dirty="0"/>
              <a:t>Copyright © thbin@buaa.edu.cn</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College of Software, Beihang University</a:t>
            </a:r>
          </a:p>
        </p:txBody>
      </p:sp>
      <p:sp>
        <p:nvSpPr>
          <p:cNvPr id="6" name="Rectangle 6"/>
          <p:cNvSpPr>
            <a:spLocks noGrp="1" noChangeArrowheads="1"/>
          </p:cNvSpPr>
          <p:nvPr>
            <p:ph type="sldNum" sz="quarter" idx="12"/>
          </p:nvPr>
        </p:nvSpPr>
        <p:spPr>
          <a:ln/>
        </p:spPr>
        <p:txBody>
          <a:bodyPr/>
          <a:lstStyle>
            <a:lvl1pPr>
              <a:defRPr/>
            </a:lvl1pPr>
          </a:lstStyle>
          <a:p>
            <a:pPr>
              <a:defRPr/>
            </a:pPr>
            <a:fld id="{86D048A5-E648-47FD-A5DF-050F127D1AFE}"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47688" y="319088"/>
            <a:ext cx="7162800" cy="5635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076325"/>
            <a:ext cx="8229600" cy="5248275"/>
          </a:xfrm>
        </p:spPr>
        <p:txBody>
          <a:bodyPr/>
          <a:lstStyle/>
          <a:p>
            <a:pPr lvl="0"/>
            <a:r>
              <a:rPr lang="zh-CN" altLang="en-US" noProof="0" smtClean="0"/>
              <a:t>单击图标添加表格</a:t>
            </a:r>
          </a:p>
        </p:txBody>
      </p:sp>
      <p:sp>
        <p:nvSpPr>
          <p:cNvPr id="4" name="日期占位符 3"/>
          <p:cNvSpPr>
            <a:spLocks noGrp="1"/>
          </p:cNvSpPr>
          <p:nvPr>
            <p:ph type="dt" sz="half" idx="10"/>
          </p:nvPr>
        </p:nvSpPr>
        <p:spPr/>
        <p:txBody>
          <a:bodyPr/>
          <a:lstStyle>
            <a:lvl1pPr>
              <a:defRPr smtClean="0"/>
            </a:lvl1pPr>
          </a:lstStyle>
          <a:p>
            <a:pPr>
              <a:defRPr/>
            </a:pPr>
            <a:r>
              <a:rPr lang="en-US" altLang="zh-CN" dirty="0" smtClean="0"/>
              <a:t>Software </a:t>
            </a:r>
            <a:r>
              <a:rPr lang="en-US" altLang="zh-CN" dirty="0" err="1" smtClean="0"/>
              <a:t>Software</a:t>
            </a:r>
            <a:r>
              <a:rPr lang="en-US" altLang="zh-CN" dirty="0" smtClean="0"/>
              <a:t> System Analysis &amp; Design </a:t>
            </a:r>
            <a:r>
              <a:rPr lang="en-US" altLang="zh-CN" dirty="0"/>
              <a:t>Copyright © thbin@buaa.edu.cn</a:t>
            </a:r>
          </a:p>
        </p:txBody>
      </p:sp>
      <p:sp>
        <p:nvSpPr>
          <p:cNvPr id="5" name="页脚占位符 4"/>
          <p:cNvSpPr>
            <a:spLocks noGrp="1"/>
          </p:cNvSpPr>
          <p:nvPr>
            <p:ph type="ftr" sz="quarter" idx="11"/>
          </p:nvPr>
        </p:nvSpPr>
        <p:spPr>
          <a:xfrm>
            <a:off x="5786438" y="6400800"/>
            <a:ext cx="3052762" cy="242888"/>
          </a:xfrm>
        </p:spPr>
        <p:txBody>
          <a:bodyPr/>
          <a:lstStyle>
            <a:lvl1pPr>
              <a:defRPr/>
            </a:lvl1pPr>
          </a:lstStyle>
          <a:p>
            <a:pPr>
              <a:defRPr/>
            </a:pPr>
            <a:r>
              <a:rPr lang="en-US" altLang="zh-CN"/>
              <a:t>College of Software, Beihang University</a:t>
            </a:r>
          </a:p>
        </p:txBody>
      </p:sp>
      <p:sp>
        <p:nvSpPr>
          <p:cNvPr id="6" name="灯片编号占位符 5"/>
          <p:cNvSpPr>
            <a:spLocks noGrp="1"/>
          </p:cNvSpPr>
          <p:nvPr>
            <p:ph type="sldNum" sz="quarter" idx="12"/>
          </p:nvPr>
        </p:nvSpPr>
        <p:spPr/>
        <p:txBody>
          <a:bodyPr/>
          <a:lstStyle>
            <a:lvl1pPr>
              <a:defRPr/>
            </a:lvl1pPr>
          </a:lstStyle>
          <a:p>
            <a:pPr>
              <a:defRPr/>
            </a:pPr>
            <a:fld id="{67A034DB-F78B-42F8-910A-F4B1022DAA8C}"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buClr>
                <a:schemeClr val="tx1">
                  <a:lumMod val="75000"/>
                </a:schemeClr>
              </a:buClr>
              <a:defRPr baseline="0">
                <a:latin typeface="Times New Roman" pitchFamily="18" charset="0"/>
                <a:ea typeface="宋体" pitchFamily="2" charset="-122"/>
              </a:defRPr>
            </a:lvl1pPr>
            <a:lvl2pPr>
              <a:defRPr baseline="0">
                <a:latin typeface="Times New Roman" pitchFamily="18" charset="0"/>
                <a:ea typeface="宋体" pitchFamily="2" charset="-122"/>
              </a:defRPr>
            </a:lvl2pPr>
            <a:lvl3pPr>
              <a:defRPr baseline="0">
                <a:latin typeface="Times New Roman" pitchFamily="18" charset="0"/>
                <a:ea typeface="宋体" pitchFamily="2" charset="-122"/>
              </a:defRPr>
            </a:lvl3pPr>
            <a:lvl4pPr>
              <a:defRPr baseline="0">
                <a:latin typeface="Times New Roman" pitchFamily="18" charset="0"/>
                <a:ea typeface="宋体" pitchFamily="2" charset="-122"/>
              </a:defRPr>
            </a:lvl4pPr>
            <a:lvl5pPr>
              <a:defRPr baseline="0">
                <a:latin typeface="Times New Roman" pitchFamily="18" charset="0"/>
                <a:ea typeface="宋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smtClean="0"/>
            </a:lvl1pPr>
          </a:lstStyle>
          <a:p>
            <a:pPr>
              <a:defRPr/>
            </a:pPr>
            <a:r>
              <a:rPr lang="en-US" altLang="zh-CN" dirty="0" smtClean="0"/>
              <a:t>Software </a:t>
            </a:r>
            <a:r>
              <a:rPr lang="en-US" altLang="zh-CN" dirty="0" err="1" smtClean="0"/>
              <a:t>Software</a:t>
            </a:r>
            <a:r>
              <a:rPr lang="en-US" altLang="zh-CN" dirty="0" smtClean="0"/>
              <a:t> System Analysis &amp; Design Copyright © thbin@buaa.edu.cn</a:t>
            </a:r>
            <a:endParaRPr lang="en-US" altLang="zh-CN" dirty="0"/>
          </a:p>
        </p:txBody>
      </p:sp>
      <p:sp>
        <p:nvSpPr>
          <p:cNvPr id="5" name="页脚占位符 4"/>
          <p:cNvSpPr>
            <a:spLocks noGrp="1"/>
          </p:cNvSpPr>
          <p:nvPr>
            <p:ph type="ftr" sz="quarter" idx="11"/>
          </p:nvPr>
        </p:nvSpPr>
        <p:spPr>
          <a:xfrm>
            <a:off x="5572125" y="6400800"/>
            <a:ext cx="3267075" cy="242888"/>
          </a:xfrm>
        </p:spPr>
        <p:txBody>
          <a:bodyPr/>
          <a:lstStyle>
            <a:lvl1pPr>
              <a:defRPr dirty="0"/>
            </a:lvl1pPr>
          </a:lstStyle>
          <a:p>
            <a:pPr>
              <a:defRPr/>
            </a:pPr>
            <a:r>
              <a:rPr lang="en-US" altLang="zh-CN"/>
              <a:t>College of Software, </a:t>
            </a:r>
            <a:r>
              <a:rPr lang="en-US" altLang="zh-CN" smtClean="0"/>
              <a:t>BUAA</a:t>
            </a: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581A8842-1F64-4ABF-BC74-4032CC48D112}"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dirty="0" smtClean="0"/>
              <a:t>Software </a:t>
            </a:r>
            <a:r>
              <a:rPr lang="en-US" altLang="zh-CN" dirty="0" err="1" smtClean="0"/>
              <a:t>Software</a:t>
            </a:r>
            <a:r>
              <a:rPr lang="en-US" altLang="zh-CN" dirty="0" smtClean="0"/>
              <a:t> System Analysis &amp; Design </a:t>
            </a:r>
            <a:r>
              <a:rPr lang="en-US" altLang="zh-CN" dirty="0"/>
              <a:t>Copyright © thbin@buaa.edu.cn</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College of Software, Beihang University</a:t>
            </a:r>
          </a:p>
        </p:txBody>
      </p:sp>
      <p:sp>
        <p:nvSpPr>
          <p:cNvPr id="6" name="Rectangle 6"/>
          <p:cNvSpPr>
            <a:spLocks noGrp="1" noChangeArrowheads="1"/>
          </p:cNvSpPr>
          <p:nvPr>
            <p:ph type="sldNum" sz="quarter" idx="12"/>
          </p:nvPr>
        </p:nvSpPr>
        <p:spPr>
          <a:ln/>
        </p:spPr>
        <p:txBody>
          <a:bodyPr/>
          <a:lstStyle>
            <a:lvl1pPr>
              <a:defRPr/>
            </a:lvl1pPr>
          </a:lstStyle>
          <a:p>
            <a:pPr>
              <a:defRPr/>
            </a:pPr>
            <a:fld id="{5D20DAF1-202D-4DD9-99BC-35D499721B94}"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dirty="0" smtClean="0"/>
              <a:t>Software </a:t>
            </a:r>
            <a:r>
              <a:rPr lang="en-US" altLang="zh-CN" dirty="0" err="1" smtClean="0"/>
              <a:t>Software</a:t>
            </a:r>
            <a:r>
              <a:rPr lang="en-US" altLang="zh-CN" dirty="0" smtClean="0"/>
              <a:t> System Analysis &amp; Design </a:t>
            </a:r>
            <a:r>
              <a:rPr lang="en-US" altLang="zh-CN" dirty="0"/>
              <a:t>Copyright © thbin@buaa.edu.cn</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College of Software, Beihang University</a:t>
            </a:r>
          </a:p>
        </p:txBody>
      </p:sp>
      <p:sp>
        <p:nvSpPr>
          <p:cNvPr id="7" name="Rectangle 6"/>
          <p:cNvSpPr>
            <a:spLocks noGrp="1" noChangeArrowheads="1"/>
          </p:cNvSpPr>
          <p:nvPr>
            <p:ph type="sldNum" sz="quarter" idx="12"/>
          </p:nvPr>
        </p:nvSpPr>
        <p:spPr>
          <a:ln/>
        </p:spPr>
        <p:txBody>
          <a:bodyPr/>
          <a:lstStyle>
            <a:lvl1pPr>
              <a:defRPr/>
            </a:lvl1pPr>
          </a:lstStyle>
          <a:p>
            <a:pPr>
              <a:defRPr/>
            </a:pPr>
            <a:fld id="{72238DBF-C9D2-4BEF-95B4-9C30ABB9465E}"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r>
              <a:rPr lang="en-US" altLang="zh-CN" dirty="0" smtClean="0"/>
              <a:t>Software </a:t>
            </a:r>
            <a:r>
              <a:rPr lang="en-US" altLang="zh-CN" dirty="0" err="1" smtClean="0"/>
              <a:t>Software</a:t>
            </a:r>
            <a:r>
              <a:rPr lang="en-US" altLang="zh-CN" dirty="0" smtClean="0"/>
              <a:t> System Analysis &amp; Design </a:t>
            </a:r>
            <a:r>
              <a:rPr lang="en-US" altLang="zh-CN" dirty="0"/>
              <a:t>Copyright © thbin@buaa.edu.cn</a:t>
            </a: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t>College of Software, Beihang University</a:t>
            </a:r>
          </a:p>
        </p:txBody>
      </p:sp>
      <p:sp>
        <p:nvSpPr>
          <p:cNvPr id="9" name="Rectangle 6"/>
          <p:cNvSpPr>
            <a:spLocks noGrp="1" noChangeArrowheads="1"/>
          </p:cNvSpPr>
          <p:nvPr>
            <p:ph type="sldNum" sz="quarter" idx="12"/>
          </p:nvPr>
        </p:nvSpPr>
        <p:spPr>
          <a:ln/>
        </p:spPr>
        <p:txBody>
          <a:bodyPr/>
          <a:lstStyle>
            <a:lvl1pPr>
              <a:defRPr/>
            </a:lvl1pPr>
          </a:lstStyle>
          <a:p>
            <a:pPr>
              <a:defRPr/>
            </a:pPr>
            <a:fld id="{0D659141-5CB3-4377-9030-3A5FB9990857}"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smtClean="0"/>
            </a:lvl1pPr>
          </a:lstStyle>
          <a:p>
            <a:pPr>
              <a:defRPr/>
            </a:pPr>
            <a:r>
              <a:rPr lang="en-US" altLang="zh-CN" dirty="0" smtClean="0"/>
              <a:t>Software </a:t>
            </a:r>
            <a:r>
              <a:rPr lang="en-US" altLang="zh-CN" dirty="0" err="1" smtClean="0"/>
              <a:t>Software</a:t>
            </a:r>
            <a:r>
              <a:rPr lang="en-US" altLang="zh-CN" dirty="0" smtClean="0"/>
              <a:t> System Analysis &amp; Design </a:t>
            </a:r>
            <a:r>
              <a:rPr lang="en-US" altLang="zh-CN" dirty="0"/>
              <a:t>Copyright © thbin@buaa.edu.cn</a:t>
            </a:r>
          </a:p>
        </p:txBody>
      </p:sp>
      <p:sp>
        <p:nvSpPr>
          <p:cNvPr id="4" name="页脚占位符 3"/>
          <p:cNvSpPr>
            <a:spLocks noGrp="1"/>
          </p:cNvSpPr>
          <p:nvPr>
            <p:ph type="ftr" sz="quarter" idx="11"/>
          </p:nvPr>
        </p:nvSpPr>
        <p:spPr/>
        <p:txBody>
          <a:bodyPr/>
          <a:lstStyle>
            <a:lvl1pPr>
              <a:defRPr/>
            </a:lvl1pPr>
          </a:lstStyle>
          <a:p>
            <a:pPr>
              <a:defRPr/>
            </a:pPr>
            <a:r>
              <a:rPr lang="en-US" altLang="zh-CN"/>
              <a:t>College of Software, Beihang University</a:t>
            </a:r>
          </a:p>
        </p:txBody>
      </p:sp>
      <p:sp>
        <p:nvSpPr>
          <p:cNvPr id="5" name="灯片编号占位符 4"/>
          <p:cNvSpPr>
            <a:spLocks noGrp="1"/>
          </p:cNvSpPr>
          <p:nvPr>
            <p:ph type="sldNum" sz="quarter" idx="12"/>
          </p:nvPr>
        </p:nvSpPr>
        <p:spPr/>
        <p:txBody>
          <a:bodyPr/>
          <a:lstStyle>
            <a:lvl1pPr>
              <a:defRPr/>
            </a:lvl1pPr>
          </a:lstStyle>
          <a:p>
            <a:pPr>
              <a:defRPr/>
            </a:pPr>
            <a:fld id="{332CCDF3-576F-4FF4-864D-4B11803E5D23}" type="slidenum">
              <a:rPr lang="en-US" altLang="zh-CN"/>
              <a:pPr>
                <a:defRPr/>
              </a:pPr>
              <a:t>‹#›</a:t>
            </a:fld>
            <a:r>
              <a:rPr lang="en-US" altLang="zh-CN" dirty="0"/>
              <a: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smtClean="0"/>
            </a:lvl1pPr>
          </a:lstStyle>
          <a:p>
            <a:pPr>
              <a:defRPr/>
            </a:pPr>
            <a:r>
              <a:rPr lang="en-US" altLang="zh-CN" dirty="0" smtClean="0"/>
              <a:t>Software </a:t>
            </a:r>
            <a:r>
              <a:rPr lang="en-US" altLang="zh-CN" dirty="0" err="1" smtClean="0"/>
              <a:t>Software</a:t>
            </a:r>
            <a:r>
              <a:rPr lang="en-US" altLang="zh-CN" dirty="0" smtClean="0"/>
              <a:t> System Analysis &amp; Design </a:t>
            </a:r>
            <a:r>
              <a:rPr lang="en-US" altLang="zh-CN" dirty="0"/>
              <a:t>Copyright © thbin@buaa.edu.cn</a:t>
            </a:r>
          </a:p>
        </p:txBody>
      </p:sp>
      <p:sp>
        <p:nvSpPr>
          <p:cNvPr id="3" name="Rectangle 5"/>
          <p:cNvSpPr>
            <a:spLocks noGrp="1" noChangeArrowheads="1"/>
          </p:cNvSpPr>
          <p:nvPr>
            <p:ph type="ftr" sz="quarter" idx="11"/>
          </p:nvPr>
        </p:nvSpPr>
        <p:spPr/>
        <p:txBody>
          <a:bodyPr/>
          <a:lstStyle>
            <a:lvl1pPr>
              <a:defRPr/>
            </a:lvl1pPr>
          </a:lstStyle>
          <a:p>
            <a:pPr>
              <a:defRPr/>
            </a:pPr>
            <a:r>
              <a:rPr lang="en-US" altLang="zh-CN"/>
              <a:t>College of Software, Beihang University</a:t>
            </a:r>
          </a:p>
        </p:txBody>
      </p:sp>
      <p:sp>
        <p:nvSpPr>
          <p:cNvPr id="4" name="Rectangle 6"/>
          <p:cNvSpPr>
            <a:spLocks noGrp="1" noChangeArrowheads="1"/>
          </p:cNvSpPr>
          <p:nvPr>
            <p:ph type="sldNum" sz="quarter" idx="12"/>
          </p:nvPr>
        </p:nvSpPr>
        <p:spPr/>
        <p:txBody>
          <a:bodyPr/>
          <a:lstStyle>
            <a:lvl1pPr>
              <a:defRPr/>
            </a:lvl1pPr>
          </a:lstStyle>
          <a:p>
            <a:pPr>
              <a:defRPr/>
            </a:pPr>
            <a:fld id="{697B7E6C-F2AB-4D94-B3E3-A8A429B35AA5}"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dirty="0" smtClean="0"/>
              <a:t>Software </a:t>
            </a:r>
            <a:r>
              <a:rPr lang="en-US" altLang="zh-CN" dirty="0" err="1" smtClean="0"/>
              <a:t>Software</a:t>
            </a:r>
            <a:r>
              <a:rPr lang="en-US" altLang="zh-CN" dirty="0" smtClean="0"/>
              <a:t> System Analysis &amp; Design </a:t>
            </a:r>
            <a:r>
              <a:rPr lang="en-US" altLang="zh-CN" dirty="0"/>
              <a:t>Copyright © thbin@buaa.edu.cn</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College of Software, Beihang University</a:t>
            </a:r>
          </a:p>
        </p:txBody>
      </p:sp>
      <p:sp>
        <p:nvSpPr>
          <p:cNvPr id="7" name="Rectangle 6"/>
          <p:cNvSpPr>
            <a:spLocks noGrp="1" noChangeArrowheads="1"/>
          </p:cNvSpPr>
          <p:nvPr>
            <p:ph type="sldNum" sz="quarter" idx="12"/>
          </p:nvPr>
        </p:nvSpPr>
        <p:spPr>
          <a:ln/>
        </p:spPr>
        <p:txBody>
          <a:bodyPr/>
          <a:lstStyle>
            <a:lvl1pPr>
              <a:defRPr/>
            </a:lvl1pPr>
          </a:lstStyle>
          <a:p>
            <a:pPr>
              <a:defRPr/>
            </a:pPr>
            <a:fld id="{A9A13657-1D0B-4011-B820-4E869C4DA488}"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dirty="0" smtClean="0"/>
              <a:t>Software </a:t>
            </a:r>
            <a:r>
              <a:rPr lang="en-US" altLang="zh-CN" dirty="0" err="1" smtClean="0"/>
              <a:t>Software</a:t>
            </a:r>
            <a:r>
              <a:rPr lang="en-US" altLang="zh-CN" dirty="0" smtClean="0"/>
              <a:t> System Analysis &amp; Design </a:t>
            </a:r>
            <a:r>
              <a:rPr lang="en-US" altLang="zh-CN" dirty="0"/>
              <a:t>Copyright © thbin@buaa.edu.cn</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College of Software, Beihang University</a:t>
            </a:r>
          </a:p>
        </p:txBody>
      </p:sp>
      <p:sp>
        <p:nvSpPr>
          <p:cNvPr id="7" name="Rectangle 6"/>
          <p:cNvSpPr>
            <a:spLocks noGrp="1" noChangeArrowheads="1"/>
          </p:cNvSpPr>
          <p:nvPr>
            <p:ph type="sldNum" sz="quarter" idx="12"/>
          </p:nvPr>
        </p:nvSpPr>
        <p:spPr>
          <a:ln/>
        </p:spPr>
        <p:txBody>
          <a:bodyPr/>
          <a:lstStyle>
            <a:lvl1pPr>
              <a:defRPr/>
            </a:lvl1pPr>
          </a:lstStyle>
          <a:p>
            <a:pPr>
              <a:defRPr/>
            </a:pPr>
            <a:fld id="{389A12A5-FC82-4D12-AE5E-F2D9ABFF6EEB}"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descr="Light horizontal"/>
          <p:cNvSpPr>
            <a:spLocks noChangeArrowheads="1"/>
          </p:cNvSpPr>
          <p:nvPr/>
        </p:nvSpPr>
        <p:spPr bwMode="gray">
          <a:xfrm>
            <a:off x="0" y="0"/>
            <a:ext cx="468313" cy="6858000"/>
          </a:xfrm>
          <a:prstGeom prst="rect">
            <a:avLst/>
          </a:prstGeom>
          <a:pattFill prst="ltHorz">
            <a:fgClr>
              <a:schemeClr val="bg2"/>
            </a:fgClr>
            <a:bgClr>
              <a:srgbClr val="FFFFFF"/>
            </a:bgClr>
          </a:pattFill>
          <a:ln w="0" algn="ctr">
            <a:noFill/>
            <a:miter lim="800000"/>
            <a:headEnd/>
            <a:tailEnd/>
          </a:ln>
          <a:effectLst/>
        </p:spPr>
        <p:txBody>
          <a:bodyPr wrap="none" anchor="ctr"/>
          <a:lstStyle/>
          <a:p>
            <a:pPr>
              <a:defRPr/>
            </a:pPr>
            <a:endParaRPr lang="zh-CN" altLang="en-US">
              <a:ea typeface="宋体" pitchFamily="2" charset="-122"/>
            </a:endParaRPr>
          </a:p>
        </p:txBody>
      </p:sp>
      <p:sp>
        <p:nvSpPr>
          <p:cNvPr id="1040" name="Rectangle 16"/>
          <p:cNvSpPr>
            <a:spLocks noChangeArrowheads="1"/>
          </p:cNvSpPr>
          <p:nvPr/>
        </p:nvSpPr>
        <p:spPr bwMode="invGray">
          <a:xfrm>
            <a:off x="0" y="-26988"/>
            <a:ext cx="9144000" cy="692151"/>
          </a:xfrm>
          <a:prstGeom prst="rect">
            <a:avLst/>
          </a:prstGeom>
          <a:solidFill>
            <a:schemeClr val="accent1"/>
          </a:solidFill>
          <a:ln w="0" algn="ctr">
            <a:noFill/>
            <a:miter lim="800000"/>
            <a:headEnd/>
            <a:tailEnd/>
          </a:ln>
          <a:effectLst/>
        </p:spPr>
        <p:txBody>
          <a:bodyPr wrap="none" anchor="ctr"/>
          <a:lstStyle/>
          <a:p>
            <a:pPr>
              <a:defRPr/>
            </a:pPr>
            <a:endParaRPr lang="zh-CN" altLang="en-US">
              <a:ea typeface="宋体" pitchFamily="2" charset="-122"/>
            </a:endParaRPr>
          </a:p>
        </p:txBody>
      </p:sp>
      <p:sp>
        <p:nvSpPr>
          <p:cNvPr id="1041" name="Line 17"/>
          <p:cNvSpPr>
            <a:spLocks noChangeShapeType="1"/>
          </p:cNvSpPr>
          <p:nvPr/>
        </p:nvSpPr>
        <p:spPr bwMode="gray">
          <a:xfrm>
            <a:off x="468313" y="6410325"/>
            <a:ext cx="8424862" cy="0"/>
          </a:xfrm>
          <a:prstGeom prst="line">
            <a:avLst/>
          </a:prstGeom>
          <a:noFill/>
          <a:ln w="0">
            <a:solidFill>
              <a:schemeClr val="tx2"/>
            </a:solidFill>
            <a:round/>
            <a:headEnd/>
            <a:tailEnd/>
          </a:ln>
          <a:effectLst/>
        </p:spPr>
        <p:txBody>
          <a:bodyPr/>
          <a:lstStyle/>
          <a:p>
            <a:pPr>
              <a:defRPr/>
            </a:pPr>
            <a:endParaRPr lang="zh-CN" altLang="en-US"/>
          </a:p>
        </p:txBody>
      </p:sp>
      <p:sp>
        <p:nvSpPr>
          <p:cNvPr id="1042" name="AutoShape 18"/>
          <p:cNvSpPr>
            <a:spLocks noChangeArrowheads="1"/>
          </p:cNvSpPr>
          <p:nvPr/>
        </p:nvSpPr>
        <p:spPr bwMode="blackWhite">
          <a:xfrm>
            <a:off x="468313" y="233363"/>
            <a:ext cx="7488237" cy="720725"/>
          </a:xfrm>
          <a:prstGeom prst="roundRect">
            <a:avLst>
              <a:gd name="adj" fmla="val 16667"/>
            </a:avLst>
          </a:prstGeom>
          <a:solidFill>
            <a:schemeClr val="tx1"/>
          </a:solidFill>
          <a:ln w="38100" algn="ctr">
            <a:solidFill>
              <a:schemeClr val="bg1"/>
            </a:solidFill>
            <a:round/>
            <a:headEnd/>
            <a:tailEnd/>
          </a:ln>
          <a:effectLst/>
        </p:spPr>
        <p:txBody>
          <a:bodyPr wrap="none" anchor="ctr"/>
          <a:lstStyle/>
          <a:p>
            <a:pPr>
              <a:defRPr/>
            </a:pPr>
            <a:endParaRPr lang="zh-CN" altLang="en-US">
              <a:ea typeface="宋体" pitchFamily="2" charset="-122"/>
            </a:endParaRPr>
          </a:p>
        </p:txBody>
      </p:sp>
      <p:sp>
        <p:nvSpPr>
          <p:cNvPr id="3078" name="Rectangle 3"/>
          <p:cNvSpPr>
            <a:spLocks noGrp="1" noChangeArrowheads="1"/>
          </p:cNvSpPr>
          <p:nvPr>
            <p:ph type="body" idx="1"/>
          </p:nvPr>
        </p:nvSpPr>
        <p:spPr bwMode="auto">
          <a:xfrm>
            <a:off x="457200" y="1076325"/>
            <a:ext cx="8229600"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28" name="Rectangle 4"/>
          <p:cNvSpPr>
            <a:spLocks noGrp="1" noChangeArrowheads="1"/>
          </p:cNvSpPr>
          <p:nvPr>
            <p:ph type="dt" sz="half" idx="2"/>
          </p:nvPr>
        </p:nvSpPr>
        <p:spPr bwMode="auto">
          <a:xfrm>
            <a:off x="457200" y="6386513"/>
            <a:ext cx="2890664" cy="2698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1" smtClean="0">
                <a:latin typeface="+mn-lt"/>
                <a:ea typeface="宋体" pitchFamily="2" charset="-122"/>
              </a:defRPr>
            </a:lvl1pPr>
          </a:lstStyle>
          <a:p>
            <a:pPr>
              <a:defRPr/>
            </a:pPr>
            <a:r>
              <a:rPr lang="en-US" altLang="zh-CN" dirty="0" smtClean="0"/>
              <a:t>Software </a:t>
            </a:r>
            <a:r>
              <a:rPr lang="en-US" altLang="zh-CN" dirty="0" err="1" smtClean="0"/>
              <a:t>Software</a:t>
            </a:r>
            <a:r>
              <a:rPr lang="en-US" altLang="zh-CN" dirty="0" smtClean="0"/>
              <a:t> System Analysis &amp; Design Copyright © thbin@buaa.edu.cn</a:t>
            </a:r>
            <a:endParaRPr lang="en-US" altLang="zh-CN" dirty="0"/>
          </a:p>
        </p:txBody>
      </p:sp>
      <p:sp>
        <p:nvSpPr>
          <p:cNvPr id="1029" name="Rectangle 5"/>
          <p:cNvSpPr>
            <a:spLocks noGrp="1" noChangeArrowheads="1"/>
          </p:cNvSpPr>
          <p:nvPr>
            <p:ph type="ftr" sz="quarter" idx="3"/>
          </p:nvPr>
        </p:nvSpPr>
        <p:spPr bwMode="auto">
          <a:xfrm>
            <a:off x="5715000" y="6400800"/>
            <a:ext cx="3124200" cy="242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1">
                <a:latin typeface="+mn-lt"/>
                <a:ea typeface="宋体" pitchFamily="2" charset="-122"/>
              </a:defRPr>
            </a:lvl1pPr>
          </a:lstStyle>
          <a:p>
            <a:pPr>
              <a:defRPr/>
            </a:pPr>
            <a:r>
              <a:rPr lang="en-US" altLang="zh-CN" dirty="0" smtClean="0"/>
              <a:t>College </a:t>
            </a:r>
            <a:r>
              <a:rPr lang="en-US" altLang="zh-CN" dirty="0"/>
              <a:t>of Software, </a:t>
            </a:r>
            <a:r>
              <a:rPr lang="en-US" altLang="zh-CN" dirty="0" err="1"/>
              <a:t>Beihang</a:t>
            </a:r>
            <a:r>
              <a:rPr lang="en-US" altLang="zh-CN" dirty="0"/>
              <a:t> University</a:t>
            </a:r>
          </a:p>
        </p:txBody>
      </p:sp>
      <p:sp>
        <p:nvSpPr>
          <p:cNvPr id="1030" name="Rectangle 6"/>
          <p:cNvSpPr>
            <a:spLocks noGrp="1" noChangeArrowheads="1"/>
          </p:cNvSpPr>
          <p:nvPr>
            <p:ph type="sldNum" sz="quarter" idx="4"/>
          </p:nvPr>
        </p:nvSpPr>
        <p:spPr bwMode="auto">
          <a:xfrm>
            <a:off x="3657600" y="6386513"/>
            <a:ext cx="2133600" cy="2111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a:latin typeface="+mn-lt"/>
                <a:ea typeface="宋体" pitchFamily="2" charset="-122"/>
              </a:defRPr>
            </a:lvl1pPr>
          </a:lstStyle>
          <a:p>
            <a:pPr>
              <a:defRPr/>
            </a:pPr>
            <a:fld id="{33C5B0B0-0BA6-40B4-859E-58EAE42290F3}" type="slidenum">
              <a:rPr lang="en-US" altLang="zh-CN"/>
              <a:pPr>
                <a:defRPr/>
              </a:pPr>
              <a:t>‹#›</a:t>
            </a:fld>
            <a:endParaRPr lang="en-US" altLang="zh-CN"/>
          </a:p>
        </p:txBody>
      </p:sp>
      <p:sp>
        <p:nvSpPr>
          <p:cNvPr id="3082" name="Rectangle 2"/>
          <p:cNvSpPr>
            <a:spLocks noGrp="1" noChangeArrowheads="1"/>
          </p:cNvSpPr>
          <p:nvPr>
            <p:ph type="title"/>
          </p:nvPr>
        </p:nvSpPr>
        <p:spPr bwMode="black">
          <a:xfrm>
            <a:off x="547688" y="319088"/>
            <a:ext cx="71628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38" name="AutoShape 14"/>
          <p:cNvSpPr>
            <a:spLocks noChangeArrowheads="1"/>
          </p:cNvSpPr>
          <p:nvPr/>
        </p:nvSpPr>
        <p:spPr bwMode="ltGray">
          <a:xfrm rot="5400000">
            <a:off x="8397876" y="-136525"/>
            <a:ext cx="284162" cy="750887"/>
          </a:xfrm>
          <a:prstGeom prst="moon">
            <a:avLst>
              <a:gd name="adj" fmla="val 21208"/>
            </a:avLst>
          </a:prstGeom>
          <a:solidFill>
            <a:schemeClr val="accent2"/>
          </a:solidFill>
          <a:ln w="9525">
            <a:noFill/>
            <a:miter lim="800000"/>
            <a:headEnd/>
            <a:tailEnd/>
          </a:ln>
          <a:effectLst/>
        </p:spPr>
        <p:txBody>
          <a:bodyPr wrap="none" anchor="ctr"/>
          <a:lstStyle/>
          <a:p>
            <a:pPr>
              <a:defRPr/>
            </a:pPr>
            <a:endParaRPr lang="zh-CN" altLang="en-US">
              <a:ea typeface="宋体" pitchFamily="2" charset="-122"/>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14" r:id="rId3"/>
    <p:sldLayoutId id="2147483715" r:id="rId4"/>
    <p:sldLayoutId id="2147483716" r:id="rId5"/>
    <p:sldLayoutId id="2147483723" r:id="rId6"/>
    <p:sldLayoutId id="2147483724" r:id="rId7"/>
    <p:sldLayoutId id="2147483717" r:id="rId8"/>
    <p:sldLayoutId id="2147483718" r:id="rId9"/>
    <p:sldLayoutId id="2147483719" r:id="rId10"/>
    <p:sldLayoutId id="2147483720" r:id="rId11"/>
    <p:sldLayoutId id="2147483725" r:id="rId12"/>
  </p:sldLayoutIdLst>
  <p:timing>
    <p:tnLst>
      <p:par>
        <p:cTn id="1" dur="indefinite" restart="never" nodeType="tmRoot"/>
      </p:par>
    </p:tnLst>
  </p:timing>
  <p:hf hdr="0"/>
  <p:txStyles>
    <p:titleStyle>
      <a:lvl1pPr algn="ctr" rtl="0" eaLnBrk="0" fontAlgn="base" hangingPunct="0">
        <a:spcBef>
          <a:spcPct val="0"/>
        </a:spcBef>
        <a:spcAft>
          <a:spcPct val="0"/>
        </a:spcAft>
        <a:defRPr sz="3200" b="1">
          <a:solidFill>
            <a:schemeClr val="bg1"/>
          </a:solidFill>
          <a:latin typeface="Arial" pitchFamily="34" charset="0"/>
          <a:ea typeface="黑体" pitchFamily="49" charset="-122"/>
          <a:cs typeface="+mj-cs"/>
        </a:defRPr>
      </a:lvl1pPr>
      <a:lvl2pPr algn="ctr" rtl="0" eaLnBrk="0" fontAlgn="base" hangingPunct="0">
        <a:spcBef>
          <a:spcPct val="0"/>
        </a:spcBef>
        <a:spcAft>
          <a:spcPct val="0"/>
        </a:spcAft>
        <a:defRPr sz="3200" b="1">
          <a:solidFill>
            <a:schemeClr val="bg1"/>
          </a:solidFill>
          <a:latin typeface="Arial" pitchFamily="34" charset="0"/>
          <a:ea typeface="黑体" pitchFamily="49" charset="-122"/>
        </a:defRPr>
      </a:lvl2pPr>
      <a:lvl3pPr algn="ctr" rtl="0" eaLnBrk="0" fontAlgn="base" hangingPunct="0">
        <a:spcBef>
          <a:spcPct val="0"/>
        </a:spcBef>
        <a:spcAft>
          <a:spcPct val="0"/>
        </a:spcAft>
        <a:defRPr sz="3200" b="1">
          <a:solidFill>
            <a:schemeClr val="bg1"/>
          </a:solidFill>
          <a:latin typeface="Arial" pitchFamily="34" charset="0"/>
          <a:ea typeface="黑体" pitchFamily="49" charset="-122"/>
        </a:defRPr>
      </a:lvl3pPr>
      <a:lvl4pPr algn="ctr" rtl="0" eaLnBrk="0" fontAlgn="base" hangingPunct="0">
        <a:spcBef>
          <a:spcPct val="0"/>
        </a:spcBef>
        <a:spcAft>
          <a:spcPct val="0"/>
        </a:spcAft>
        <a:defRPr sz="3200" b="1">
          <a:solidFill>
            <a:schemeClr val="bg1"/>
          </a:solidFill>
          <a:latin typeface="Arial" pitchFamily="34" charset="0"/>
          <a:ea typeface="黑体" pitchFamily="49" charset="-122"/>
        </a:defRPr>
      </a:lvl4pPr>
      <a:lvl5pPr algn="ctr" rtl="0" eaLnBrk="0" fontAlgn="base" hangingPunct="0">
        <a:spcBef>
          <a:spcPct val="0"/>
        </a:spcBef>
        <a:spcAft>
          <a:spcPct val="0"/>
        </a:spcAft>
        <a:defRPr sz="3200" b="1">
          <a:solidFill>
            <a:schemeClr val="bg1"/>
          </a:solidFill>
          <a:latin typeface="Arial" pitchFamily="34" charset="0"/>
          <a:ea typeface="黑体" pitchFamily="49" charset="-122"/>
        </a:defRPr>
      </a:lvl5pPr>
      <a:lvl6pPr marL="457200" algn="ctr" rtl="0" eaLnBrk="1" fontAlgn="base" hangingPunct="1">
        <a:spcBef>
          <a:spcPct val="0"/>
        </a:spcBef>
        <a:spcAft>
          <a:spcPct val="0"/>
        </a:spcAft>
        <a:defRPr sz="3200">
          <a:solidFill>
            <a:schemeClr val="bg1"/>
          </a:solidFill>
          <a:latin typeface="Verdana" pitchFamily="34" charset="0"/>
        </a:defRPr>
      </a:lvl6pPr>
      <a:lvl7pPr marL="914400" algn="ctr" rtl="0" eaLnBrk="1" fontAlgn="base" hangingPunct="1">
        <a:spcBef>
          <a:spcPct val="0"/>
        </a:spcBef>
        <a:spcAft>
          <a:spcPct val="0"/>
        </a:spcAft>
        <a:defRPr sz="3200">
          <a:solidFill>
            <a:schemeClr val="bg1"/>
          </a:solidFill>
          <a:latin typeface="Verdana" pitchFamily="34" charset="0"/>
        </a:defRPr>
      </a:lvl7pPr>
      <a:lvl8pPr marL="1371600" algn="ctr" rtl="0" eaLnBrk="1" fontAlgn="base" hangingPunct="1">
        <a:spcBef>
          <a:spcPct val="0"/>
        </a:spcBef>
        <a:spcAft>
          <a:spcPct val="0"/>
        </a:spcAft>
        <a:defRPr sz="3200">
          <a:solidFill>
            <a:schemeClr val="bg1"/>
          </a:solidFill>
          <a:latin typeface="Verdana" pitchFamily="34" charset="0"/>
        </a:defRPr>
      </a:lvl8pPr>
      <a:lvl9pPr marL="1828800" algn="ctr"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80000"/>
        <a:buFont typeface="Wingdings" pitchFamily="2" charset="2"/>
        <a:buChar char="u"/>
        <a:defRPr sz="2800" b="1">
          <a:solidFill>
            <a:schemeClr val="tx1"/>
          </a:solidFill>
          <a:latin typeface="Arial" pitchFamily="34"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p"/>
        <a:defRPr sz="2400" b="1">
          <a:solidFill>
            <a:schemeClr val="tx1"/>
          </a:solidFill>
          <a:latin typeface="Arial" pitchFamily="34" charset="0"/>
        </a:defRPr>
      </a:lvl3pPr>
      <a:lvl4pPr marL="1600200" indent="-228600" algn="l" rtl="0" eaLnBrk="0" fontAlgn="base" hangingPunct="0">
        <a:spcBef>
          <a:spcPct val="20000"/>
        </a:spcBef>
        <a:spcAft>
          <a:spcPct val="0"/>
        </a:spcAft>
        <a:buChar char="–"/>
        <a:defRPr sz="2000" b="1">
          <a:solidFill>
            <a:schemeClr val="tx1"/>
          </a:solidFill>
          <a:latin typeface="Arial" pitchFamily="34" charset="0"/>
        </a:defRPr>
      </a:lvl4pPr>
      <a:lvl5pPr marL="2057400" indent="-228600" algn="l" rtl="0" eaLnBrk="0" fontAlgn="base" hangingPunct="0">
        <a:spcBef>
          <a:spcPct val="20000"/>
        </a:spcBef>
        <a:spcAft>
          <a:spcPct val="0"/>
        </a:spcAft>
        <a:buChar char="»"/>
        <a:defRPr sz="2000" b="1">
          <a:solidFill>
            <a:schemeClr val="tx1"/>
          </a:solidFill>
          <a:latin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Arial" pitchFamily="34" charset="0"/>
        </a:defRPr>
      </a:lvl6pPr>
      <a:lvl7pPr marL="2971800" indent="-228600" algn="l" rtl="0" eaLnBrk="1" fontAlgn="base" hangingPunct="1">
        <a:spcBef>
          <a:spcPct val="20000"/>
        </a:spcBef>
        <a:spcAft>
          <a:spcPct val="0"/>
        </a:spcAft>
        <a:buChar char="»"/>
        <a:defRPr sz="2000">
          <a:solidFill>
            <a:schemeClr val="tx1"/>
          </a:solidFill>
          <a:latin typeface="Arial" pitchFamily="34" charset="0"/>
        </a:defRPr>
      </a:lvl7pPr>
      <a:lvl8pPr marL="3429000" indent="-228600" algn="l" rtl="0" eaLnBrk="1" fontAlgn="base" hangingPunct="1">
        <a:spcBef>
          <a:spcPct val="20000"/>
        </a:spcBef>
        <a:spcAft>
          <a:spcPct val="0"/>
        </a:spcAft>
        <a:buChar char="»"/>
        <a:defRPr sz="2000">
          <a:solidFill>
            <a:schemeClr val="tx1"/>
          </a:solidFill>
          <a:latin typeface="Arial" pitchFamily="34" charset="0"/>
        </a:defRPr>
      </a:lvl8pPr>
      <a:lvl9pPr marL="3886200" indent="-228600" algn="l" rtl="0" eaLnBrk="1" fontAlgn="base" hangingPunct="1">
        <a:spcBef>
          <a:spcPct val="20000"/>
        </a:spcBef>
        <a:spcAft>
          <a:spcPct val="0"/>
        </a:spcAft>
        <a:buChar char="»"/>
        <a:defRPr sz="2000">
          <a:solidFill>
            <a:schemeClr val="tx1"/>
          </a:solidFill>
          <a:latin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image" Target="../media/image10.tmp"/><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9.emf"/><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7.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6"/>
          <p:cNvSpPr>
            <a:spLocks noGrp="1"/>
          </p:cNvSpPr>
          <p:nvPr>
            <p:ph type="ctrTitle"/>
          </p:nvPr>
        </p:nvSpPr>
        <p:spPr>
          <a:xfrm>
            <a:off x="720080" y="2911475"/>
            <a:ext cx="8316416" cy="857250"/>
          </a:xfrm>
        </p:spPr>
        <p:txBody>
          <a:bodyPr/>
          <a:lstStyle/>
          <a:p>
            <a:pPr eaLnBrk="1" hangingPunct="1"/>
            <a:r>
              <a:rPr lang="en-US" altLang="zh-CN" sz="3600" dirty="0" smtClean="0">
                <a:latin typeface="Viner Hand ITC" pitchFamily="66" charset="0"/>
              </a:rPr>
              <a:t>Software System Analysis and Design</a:t>
            </a:r>
            <a:endParaRPr lang="zh-CN" altLang="en-US" sz="3600" dirty="0" smtClean="0">
              <a:latin typeface="Viner Hand ITC" pitchFamily="66" charset="0"/>
            </a:endParaRPr>
          </a:p>
        </p:txBody>
      </p:sp>
      <p:sp>
        <p:nvSpPr>
          <p:cNvPr id="8195" name="副标题 7"/>
          <p:cNvSpPr>
            <a:spLocks noGrp="1"/>
          </p:cNvSpPr>
          <p:nvPr>
            <p:ph type="subTitle" idx="1"/>
          </p:nvPr>
        </p:nvSpPr>
        <p:spPr>
          <a:xfrm>
            <a:off x="1614488" y="3849688"/>
            <a:ext cx="6858000" cy="381000"/>
          </a:xfrm>
        </p:spPr>
        <p:txBody>
          <a:bodyPr/>
          <a:lstStyle/>
          <a:p>
            <a:pPr algn="r" eaLnBrk="1" hangingPunct="1"/>
            <a:r>
              <a:rPr lang="en-US" altLang="zh-CN" smtClean="0">
                <a:latin typeface="Bradley Hand ITC" pitchFamily="66" charset="0"/>
              </a:rPr>
              <a:t>Huobin Tan</a:t>
            </a:r>
            <a:endParaRPr lang="zh-CN" altLang="en-US" smtClean="0">
              <a:latin typeface="Bradley Hand ITC" pitchFamily="66" charset="0"/>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p:cNvSpPr>
            <a:spLocks noGrp="1"/>
          </p:cNvSpPr>
          <p:nvPr>
            <p:ph type="dt" sz="quarter" idx="10"/>
          </p:nvPr>
        </p:nvSpPr>
        <p:spPr/>
        <p:txBody>
          <a:bodyPr/>
          <a:lstStyle/>
          <a:p>
            <a:pPr>
              <a:defRPr/>
            </a:pPr>
            <a:r>
              <a:rPr lang="en-US" altLang="zh-CN" dirty="0" smtClean="0"/>
              <a:t>Software System Analysis &amp; Design</a:t>
            </a:r>
            <a:endParaRPr lang="en-US" altLang="zh-CN" dirty="0"/>
          </a:p>
          <a:p>
            <a:pPr>
              <a:defRPr/>
            </a:pPr>
            <a:r>
              <a:rPr lang="en-US" altLang="zh-CN" dirty="0"/>
              <a:t>Copyright © thbin@buaa.edu.cn</a:t>
            </a:r>
          </a:p>
        </p:txBody>
      </p:sp>
      <p:sp>
        <p:nvSpPr>
          <p:cNvPr id="5" name="页脚占位符 2"/>
          <p:cNvSpPr>
            <a:spLocks noGrp="1"/>
          </p:cNvSpPr>
          <p:nvPr>
            <p:ph type="ftr" sz="quarter" idx="11"/>
          </p:nvPr>
        </p:nvSpPr>
        <p:spPr/>
        <p:txBody>
          <a:bodyPr/>
          <a:lstStyle/>
          <a:p>
            <a:pPr>
              <a:defRPr/>
            </a:pPr>
            <a:r>
              <a:rPr lang="en-US" altLang="zh-CN"/>
              <a:t>College of Software, BUAA</a:t>
            </a:r>
            <a:endParaRPr lang="zh-CN" altLang="en-US"/>
          </a:p>
        </p:txBody>
      </p:sp>
      <p:sp>
        <p:nvSpPr>
          <p:cNvPr id="6" name="灯片编号占位符 3"/>
          <p:cNvSpPr>
            <a:spLocks noGrp="1"/>
          </p:cNvSpPr>
          <p:nvPr>
            <p:ph type="sldNum" sz="quarter" idx="12"/>
          </p:nvPr>
        </p:nvSpPr>
        <p:spPr/>
        <p:txBody>
          <a:bodyPr/>
          <a:lstStyle/>
          <a:p>
            <a:pPr>
              <a:defRPr/>
            </a:pPr>
            <a:r>
              <a:rPr lang="en-US" altLang="zh-CN"/>
              <a:t>-</a:t>
            </a:r>
            <a:fld id="{D872C6F7-3A5A-4127-8182-04202EC0EB93}" type="slidenum">
              <a:rPr lang="en-US" altLang="zh-CN"/>
              <a:pPr>
                <a:defRPr/>
              </a:pPr>
              <a:t>10</a:t>
            </a:fld>
            <a:r>
              <a:rPr lang="en-US" altLang="zh-CN"/>
              <a:t>-</a:t>
            </a:r>
          </a:p>
        </p:txBody>
      </p:sp>
      <p:sp>
        <p:nvSpPr>
          <p:cNvPr id="453634" name="Rectangle 2"/>
          <p:cNvSpPr>
            <a:spLocks noGrp="1" noChangeArrowheads="1"/>
          </p:cNvSpPr>
          <p:nvPr>
            <p:ph type="title" idx="4294967295"/>
          </p:nvPr>
        </p:nvSpPr>
        <p:spPr/>
        <p:txBody>
          <a:bodyPr/>
          <a:lstStyle/>
          <a:p>
            <a:pPr eaLnBrk="1" hangingPunct="1">
              <a:defRPr/>
            </a:pPr>
            <a:r>
              <a:rPr lang="en-US" altLang="zh-CN" dirty="0">
                <a:effectLst>
                  <a:outerShdw blurRad="38100" dist="38100" dir="2700000" algn="tl">
                    <a:srgbClr val="C0C0C0"/>
                  </a:outerShdw>
                </a:effectLst>
              </a:rPr>
              <a:t>References</a:t>
            </a:r>
          </a:p>
        </p:txBody>
      </p:sp>
      <p:sp>
        <p:nvSpPr>
          <p:cNvPr id="51206" name="Rectangle 3"/>
          <p:cNvSpPr>
            <a:spLocks noGrp="1" noChangeArrowheads="1"/>
          </p:cNvSpPr>
          <p:nvPr>
            <p:ph type="body" idx="4294967295"/>
          </p:nvPr>
        </p:nvSpPr>
        <p:spPr/>
        <p:txBody>
          <a:bodyPr/>
          <a:lstStyle/>
          <a:p>
            <a:pPr eaLnBrk="1" hangingPunct="1">
              <a:spcBef>
                <a:spcPts val="0"/>
              </a:spcBef>
              <a:buClr>
                <a:schemeClr val="tx1"/>
              </a:buClr>
            </a:pPr>
            <a:r>
              <a:rPr lang="en-US" altLang="zh-CN" sz="2000" dirty="0" smtClean="0">
                <a:latin typeface="Times New Roman" panose="02020603050405020304" pitchFamily="18" charset="0"/>
                <a:ea typeface="宋体" pitchFamily="2" charset="-122"/>
              </a:rPr>
              <a:t>1. </a:t>
            </a:r>
            <a:r>
              <a:rPr lang="zh-CN" altLang="en-US" sz="2000" dirty="0">
                <a:latin typeface="Times New Roman" panose="02020603050405020304" pitchFamily="18" charset="0"/>
                <a:ea typeface="宋体" pitchFamily="2" charset="-122"/>
              </a:rPr>
              <a:t>谭火彬，</a:t>
            </a:r>
            <a:r>
              <a:rPr lang="en-US" altLang="zh-CN" sz="2000" dirty="0">
                <a:latin typeface="Times New Roman" panose="02020603050405020304" pitchFamily="18" charset="0"/>
                <a:ea typeface="宋体" pitchFamily="2" charset="-122"/>
              </a:rPr>
              <a:t>UML2</a:t>
            </a:r>
            <a:r>
              <a:rPr lang="zh-CN" altLang="en-US" sz="2000" dirty="0">
                <a:latin typeface="Times New Roman" panose="02020603050405020304" pitchFamily="18" charset="0"/>
                <a:ea typeface="宋体" pitchFamily="2" charset="-122"/>
              </a:rPr>
              <a:t>面向对象分析与</a:t>
            </a:r>
            <a:r>
              <a:rPr lang="zh-CN" altLang="en-US" sz="2000" dirty="0" smtClean="0">
                <a:latin typeface="Times New Roman" panose="02020603050405020304" pitchFamily="18" charset="0"/>
                <a:ea typeface="宋体" pitchFamily="2" charset="-122"/>
              </a:rPr>
              <a:t>设计（第</a:t>
            </a:r>
            <a:r>
              <a:rPr lang="en-US" altLang="zh-CN" sz="2000" dirty="0" smtClean="0">
                <a:latin typeface="Times New Roman" panose="02020603050405020304" pitchFamily="18" charset="0"/>
                <a:ea typeface="宋体" pitchFamily="2" charset="-122"/>
              </a:rPr>
              <a:t>2</a:t>
            </a:r>
            <a:r>
              <a:rPr lang="zh-CN" altLang="en-US" sz="2000" dirty="0" smtClean="0">
                <a:latin typeface="Times New Roman" panose="02020603050405020304" pitchFamily="18" charset="0"/>
                <a:ea typeface="宋体" pitchFamily="2" charset="-122"/>
              </a:rPr>
              <a:t>版）， </a:t>
            </a:r>
            <a:r>
              <a:rPr lang="zh-CN" altLang="en-US" sz="2000" dirty="0">
                <a:latin typeface="Times New Roman" panose="02020603050405020304" pitchFamily="18" charset="0"/>
                <a:ea typeface="宋体" pitchFamily="2" charset="-122"/>
              </a:rPr>
              <a:t>清华大学出版社，</a:t>
            </a:r>
            <a:r>
              <a:rPr lang="en-US" altLang="zh-CN" sz="2000" dirty="0" smtClean="0">
                <a:latin typeface="Times New Roman" panose="02020603050405020304" pitchFamily="18" charset="0"/>
                <a:ea typeface="宋体" pitchFamily="2" charset="-122"/>
              </a:rPr>
              <a:t>2019.1</a:t>
            </a:r>
            <a:endParaRPr lang="en-US" altLang="zh-CN" sz="2000" dirty="0">
              <a:latin typeface="Times New Roman" panose="02020603050405020304" pitchFamily="18" charset="0"/>
              <a:ea typeface="宋体" pitchFamily="2" charset="-122"/>
            </a:endParaRPr>
          </a:p>
          <a:p>
            <a:pPr eaLnBrk="1" hangingPunct="1">
              <a:spcBef>
                <a:spcPts val="0"/>
              </a:spcBef>
              <a:buClr>
                <a:schemeClr val="tx1"/>
              </a:buClr>
            </a:pPr>
            <a:r>
              <a:rPr lang="en-US" altLang="zh-CN" sz="2000" dirty="0">
                <a:latin typeface="Times New Roman" panose="02020603050405020304" pitchFamily="18" charset="0"/>
                <a:ea typeface="宋体" pitchFamily="2" charset="-122"/>
              </a:rPr>
              <a:t>2</a:t>
            </a:r>
            <a:r>
              <a:rPr lang="en-US" altLang="zh-CN" sz="2000" dirty="0" smtClean="0">
                <a:latin typeface="Times New Roman" panose="02020603050405020304" pitchFamily="18" charset="0"/>
                <a:ea typeface="宋体" pitchFamily="2" charset="-122"/>
              </a:rPr>
              <a:t>. Jeffrey L. Whitten, Lonnie D. Bentley, Systems Analysis and Design Methods (7</a:t>
            </a:r>
            <a:r>
              <a:rPr lang="en-US" altLang="zh-CN" sz="2000" baseline="30000" dirty="0" smtClean="0">
                <a:latin typeface="Times New Roman" panose="02020603050405020304" pitchFamily="18" charset="0"/>
                <a:ea typeface="宋体" pitchFamily="2" charset="-122"/>
              </a:rPr>
              <a:t>th</a:t>
            </a:r>
            <a:r>
              <a:rPr lang="en-US" altLang="zh-CN" sz="2000" dirty="0" smtClean="0">
                <a:latin typeface="Times New Roman" panose="02020603050405020304" pitchFamily="18" charset="0"/>
                <a:ea typeface="宋体" pitchFamily="2" charset="-122"/>
              </a:rPr>
              <a:t> ed.), McGraw-Hill, 2005.11</a:t>
            </a:r>
            <a:r>
              <a:rPr lang="zh-CN" altLang="en-US" sz="2000" dirty="0" smtClean="0">
                <a:latin typeface="Times New Roman" panose="02020603050405020304" pitchFamily="18" charset="0"/>
                <a:ea typeface="宋体" pitchFamily="2" charset="-122"/>
              </a:rPr>
              <a:t>（肖钢</a:t>
            </a:r>
            <a:r>
              <a:rPr lang="en-US" altLang="zh-CN" sz="2000" dirty="0" smtClean="0">
                <a:latin typeface="Times New Roman" panose="02020603050405020304" pitchFamily="18" charset="0"/>
                <a:ea typeface="宋体" pitchFamily="2" charset="-122"/>
              </a:rPr>
              <a:t>, </a:t>
            </a:r>
            <a:r>
              <a:rPr lang="zh-CN" altLang="en-US" sz="2000" dirty="0" smtClean="0">
                <a:latin typeface="Times New Roman" panose="02020603050405020304" pitchFamily="18" charset="0"/>
                <a:ea typeface="宋体" pitchFamily="2" charset="-122"/>
              </a:rPr>
              <a:t>孙慧译，系统分析与设计方法，第</a:t>
            </a:r>
            <a:r>
              <a:rPr lang="en-US" altLang="zh-CN" sz="2000" dirty="0" smtClean="0">
                <a:latin typeface="Times New Roman" panose="02020603050405020304" pitchFamily="18" charset="0"/>
                <a:ea typeface="宋体" pitchFamily="2" charset="-122"/>
              </a:rPr>
              <a:t>7</a:t>
            </a:r>
            <a:r>
              <a:rPr lang="zh-CN" altLang="en-US" sz="2000" dirty="0" smtClean="0">
                <a:latin typeface="Times New Roman" panose="02020603050405020304" pitchFamily="18" charset="0"/>
                <a:ea typeface="宋体" pitchFamily="2" charset="-122"/>
              </a:rPr>
              <a:t>版</a:t>
            </a:r>
            <a:r>
              <a:rPr lang="en-US" altLang="zh-CN" sz="2000" dirty="0" smtClean="0">
                <a:latin typeface="Times New Roman" panose="02020603050405020304" pitchFamily="18" charset="0"/>
                <a:ea typeface="宋体" pitchFamily="2" charset="-122"/>
              </a:rPr>
              <a:t>,  </a:t>
            </a:r>
            <a:r>
              <a:rPr lang="zh-CN" altLang="en-US" sz="2000" dirty="0" smtClean="0">
                <a:latin typeface="Times New Roman" panose="02020603050405020304" pitchFamily="18" charset="0"/>
                <a:ea typeface="宋体" pitchFamily="2" charset="-122"/>
              </a:rPr>
              <a:t>机械工业出版社</a:t>
            </a:r>
            <a:r>
              <a:rPr lang="en-US" altLang="zh-CN" sz="2000" dirty="0" smtClean="0">
                <a:latin typeface="Times New Roman" panose="02020603050405020304" pitchFamily="18" charset="0"/>
                <a:ea typeface="宋体" pitchFamily="2" charset="-122"/>
              </a:rPr>
              <a:t>, 2007.8</a:t>
            </a:r>
            <a:r>
              <a:rPr lang="zh-CN" altLang="en-US" sz="2000" dirty="0" smtClean="0">
                <a:latin typeface="Times New Roman" panose="02020603050405020304" pitchFamily="18" charset="0"/>
                <a:ea typeface="宋体" pitchFamily="2" charset="-122"/>
              </a:rPr>
              <a:t>）</a:t>
            </a:r>
          </a:p>
          <a:p>
            <a:pPr eaLnBrk="1" hangingPunct="1">
              <a:spcBef>
                <a:spcPts val="0"/>
              </a:spcBef>
              <a:buClr>
                <a:schemeClr val="tx1"/>
              </a:buClr>
            </a:pPr>
            <a:r>
              <a:rPr lang="en-US" altLang="zh-CN" sz="2000" dirty="0">
                <a:latin typeface="Times New Roman" panose="02020603050405020304" pitchFamily="18" charset="0"/>
                <a:ea typeface="宋体" pitchFamily="2" charset="-122"/>
              </a:rPr>
              <a:t>3</a:t>
            </a:r>
            <a:r>
              <a:rPr lang="en-US" altLang="zh-CN" sz="2000" dirty="0" smtClean="0">
                <a:latin typeface="Times New Roman" panose="02020603050405020304" pitchFamily="18" charset="0"/>
                <a:ea typeface="宋体" pitchFamily="2" charset="-122"/>
              </a:rPr>
              <a:t>. Grady </a:t>
            </a:r>
            <a:r>
              <a:rPr lang="en-US" altLang="zh-CN" sz="2000" dirty="0" err="1" smtClean="0">
                <a:latin typeface="Times New Roman" panose="02020603050405020304" pitchFamily="18" charset="0"/>
                <a:ea typeface="宋体" pitchFamily="2" charset="-122"/>
              </a:rPr>
              <a:t>Booch</a:t>
            </a:r>
            <a:r>
              <a:rPr lang="en-US" altLang="zh-CN" sz="2000" dirty="0" smtClean="0">
                <a:latin typeface="Times New Roman" panose="02020603050405020304" pitchFamily="18" charset="0"/>
                <a:ea typeface="宋体" pitchFamily="2" charset="-122"/>
              </a:rPr>
              <a:t>, Robert A. </a:t>
            </a:r>
            <a:r>
              <a:rPr lang="en-US" altLang="zh-CN" sz="2000" dirty="0" err="1" smtClean="0">
                <a:latin typeface="Times New Roman" panose="02020603050405020304" pitchFamily="18" charset="0"/>
                <a:ea typeface="宋体" pitchFamily="2" charset="-122"/>
              </a:rPr>
              <a:t>Maksimchuk</a:t>
            </a:r>
            <a:r>
              <a:rPr lang="en-US" altLang="zh-CN" sz="2000" dirty="0" smtClean="0">
                <a:latin typeface="Times New Roman" panose="02020603050405020304" pitchFamily="18" charset="0"/>
                <a:ea typeface="宋体" pitchFamily="2" charset="-122"/>
              </a:rPr>
              <a:t>, Object-Oriented Analysis and Design with applications (3</a:t>
            </a:r>
            <a:r>
              <a:rPr lang="en-US" altLang="zh-CN" sz="2000" baseline="30000" dirty="0" smtClean="0">
                <a:latin typeface="Times New Roman" panose="02020603050405020304" pitchFamily="18" charset="0"/>
                <a:ea typeface="宋体" pitchFamily="2" charset="-122"/>
              </a:rPr>
              <a:t>rd</a:t>
            </a:r>
            <a:r>
              <a:rPr lang="en-US" altLang="zh-CN" sz="2000" dirty="0" smtClean="0">
                <a:latin typeface="Times New Roman" panose="02020603050405020304" pitchFamily="18" charset="0"/>
                <a:ea typeface="宋体" pitchFamily="2" charset="-122"/>
              </a:rPr>
              <a:t> ed.), Addison-Wesley, 2007.5 (</a:t>
            </a:r>
            <a:r>
              <a:rPr lang="zh-CN" altLang="en-US" sz="2000" dirty="0" smtClean="0">
                <a:latin typeface="Times New Roman" panose="02020603050405020304" pitchFamily="18" charset="0"/>
                <a:ea typeface="宋体" pitchFamily="2" charset="-122"/>
              </a:rPr>
              <a:t>王海鹏，潘加宇译，面向对象分析与设计，人民邮电出版社，</a:t>
            </a:r>
            <a:r>
              <a:rPr lang="en-US" altLang="zh-CN" sz="2000" dirty="0" smtClean="0">
                <a:latin typeface="Times New Roman" panose="02020603050405020304" pitchFamily="18" charset="0"/>
                <a:ea typeface="宋体" pitchFamily="2" charset="-122"/>
              </a:rPr>
              <a:t>2016.5)</a:t>
            </a:r>
          </a:p>
          <a:p>
            <a:pPr eaLnBrk="1" hangingPunct="1">
              <a:spcBef>
                <a:spcPts val="0"/>
              </a:spcBef>
              <a:buClr>
                <a:schemeClr val="tx1"/>
              </a:buClr>
            </a:pPr>
            <a:r>
              <a:rPr lang="en-US" altLang="zh-CN" sz="2000" dirty="0">
                <a:latin typeface="Times New Roman" panose="02020603050405020304" pitchFamily="18" charset="0"/>
                <a:ea typeface="宋体" pitchFamily="2" charset="-122"/>
              </a:rPr>
              <a:t>4</a:t>
            </a:r>
            <a:r>
              <a:rPr lang="en-US" altLang="zh-CN" sz="2000" dirty="0" smtClean="0">
                <a:latin typeface="Times New Roman" panose="02020603050405020304" pitchFamily="18" charset="0"/>
                <a:ea typeface="宋体" pitchFamily="2" charset="-122"/>
              </a:rPr>
              <a:t>. </a:t>
            </a:r>
            <a:r>
              <a:rPr lang="zh-CN" altLang="en-US" sz="2000" dirty="0" smtClean="0">
                <a:latin typeface="Times New Roman" panose="02020603050405020304" pitchFamily="18" charset="0"/>
                <a:ea typeface="宋体" pitchFamily="2" charset="-122"/>
              </a:rPr>
              <a:t>徐锋，有效需求分析，电子工业出版社，</a:t>
            </a:r>
            <a:r>
              <a:rPr lang="en-US" altLang="zh-CN" sz="2000" dirty="0" smtClean="0">
                <a:latin typeface="Times New Roman" panose="02020603050405020304" pitchFamily="18" charset="0"/>
                <a:ea typeface="宋体" pitchFamily="2" charset="-122"/>
              </a:rPr>
              <a:t>2017.1</a:t>
            </a:r>
          </a:p>
          <a:p>
            <a:pPr eaLnBrk="1" hangingPunct="1">
              <a:spcBef>
                <a:spcPts val="0"/>
              </a:spcBef>
              <a:buClr>
                <a:schemeClr val="tx1"/>
              </a:buClr>
            </a:pPr>
            <a:r>
              <a:rPr lang="en-US" altLang="zh-CN" sz="2000" dirty="0" smtClean="0">
                <a:latin typeface="Times New Roman" panose="02020603050405020304" pitchFamily="18" charset="0"/>
                <a:ea typeface="宋体" pitchFamily="2" charset="-122"/>
              </a:rPr>
              <a:t>5. </a:t>
            </a:r>
            <a:r>
              <a:rPr lang="zh-CN" altLang="en-US" sz="2000" dirty="0" smtClean="0">
                <a:latin typeface="Times New Roman" panose="02020603050405020304" pitchFamily="18" charset="0"/>
                <a:ea typeface="宋体" pitchFamily="2" charset="-122"/>
              </a:rPr>
              <a:t>李智慧，大型网站技术架构：核心原理与案例分析，电子工业出版社，</a:t>
            </a:r>
            <a:r>
              <a:rPr lang="en-US" altLang="zh-CN" sz="2000" dirty="0" smtClean="0">
                <a:latin typeface="Times New Roman" panose="02020603050405020304" pitchFamily="18" charset="0"/>
                <a:ea typeface="宋体" pitchFamily="2" charset="-122"/>
              </a:rPr>
              <a:t>2013.9</a:t>
            </a:r>
          </a:p>
          <a:p>
            <a:pPr eaLnBrk="1" hangingPunct="1">
              <a:spcBef>
                <a:spcPts val="0"/>
              </a:spcBef>
              <a:buClr>
                <a:schemeClr val="tx1"/>
              </a:buClr>
            </a:pPr>
            <a:r>
              <a:rPr lang="en-US" altLang="zh-CN" sz="2000" dirty="0" smtClean="0">
                <a:latin typeface="Times New Roman" panose="02020603050405020304" pitchFamily="18" charset="0"/>
                <a:ea typeface="宋体" pitchFamily="2" charset="-122"/>
              </a:rPr>
              <a:t>6. </a:t>
            </a:r>
            <a:r>
              <a:rPr lang="zh-CN" altLang="en-US" sz="2000" dirty="0" smtClean="0">
                <a:latin typeface="Times New Roman" panose="02020603050405020304" pitchFamily="18" charset="0"/>
                <a:ea typeface="宋体" pitchFamily="2" charset="-122"/>
              </a:rPr>
              <a:t>王新栋，架构</a:t>
            </a:r>
            <a:r>
              <a:rPr lang="zh-CN" altLang="en-US" sz="2000" dirty="0">
                <a:latin typeface="Times New Roman" panose="02020603050405020304" pitchFamily="18" charset="0"/>
                <a:ea typeface="宋体" pitchFamily="2" charset="-122"/>
              </a:rPr>
              <a:t>修炼之道：亿级网关、平台开放、分布式、微服务、容错等核心技术修炼</a:t>
            </a:r>
            <a:r>
              <a:rPr lang="zh-CN" altLang="en-US" sz="2000" dirty="0" smtClean="0">
                <a:latin typeface="Times New Roman" panose="02020603050405020304" pitchFamily="18" charset="0"/>
                <a:ea typeface="宋体" pitchFamily="2" charset="-122"/>
              </a:rPr>
              <a:t>实践，电子工业出版社，</a:t>
            </a:r>
            <a:r>
              <a:rPr lang="en-US" altLang="zh-CN" sz="2000" dirty="0" smtClean="0">
                <a:latin typeface="Times New Roman" panose="02020603050405020304" pitchFamily="18" charset="0"/>
                <a:ea typeface="宋体" pitchFamily="2" charset="-122"/>
              </a:rPr>
              <a:t>2019.3</a:t>
            </a:r>
          </a:p>
          <a:p>
            <a:pPr eaLnBrk="1" hangingPunct="1">
              <a:spcBef>
                <a:spcPts val="0"/>
              </a:spcBef>
              <a:buClr>
                <a:schemeClr val="tx1"/>
              </a:buClr>
            </a:pPr>
            <a:r>
              <a:rPr lang="en-US" altLang="zh-CN" sz="2000" dirty="0" smtClean="0">
                <a:latin typeface="Times New Roman" panose="02020603050405020304" pitchFamily="18" charset="0"/>
                <a:ea typeface="宋体" pitchFamily="2" charset="-122"/>
              </a:rPr>
              <a:t>……</a:t>
            </a:r>
            <a:endParaRPr lang="zh-CN" altLang="zh-CN" sz="2000" dirty="0" smtClean="0">
              <a:latin typeface="Times New Roman" panose="02020603050405020304" pitchFamily="18" charset="0"/>
              <a:ea typeface="宋体" pitchFamily="2" charset="-122"/>
            </a:endParaRPr>
          </a:p>
        </p:txBody>
      </p:sp>
    </p:spTree>
    <p:extLst>
      <p:ext uri="{BB962C8B-B14F-4D97-AF65-F5344CB8AC3E}">
        <p14:creationId xmlns:p14="http://schemas.microsoft.com/office/powerpoint/2010/main" val="20742857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6"/>
          <p:cNvSpPr>
            <a:spLocks noGrp="1"/>
          </p:cNvSpPr>
          <p:nvPr>
            <p:ph type="ctrTitle"/>
          </p:nvPr>
        </p:nvSpPr>
        <p:spPr>
          <a:xfrm>
            <a:off x="1447800" y="2911475"/>
            <a:ext cx="7839108" cy="857250"/>
          </a:xfrm>
        </p:spPr>
        <p:txBody>
          <a:bodyPr/>
          <a:lstStyle/>
          <a:p>
            <a:pPr eaLnBrk="1" hangingPunct="1"/>
            <a:r>
              <a:rPr lang="en-US" altLang="zh-CN" sz="2800" smtClean="0">
                <a:latin typeface="Viner Hand ITC" pitchFamily="66" charset="0"/>
              </a:rPr>
              <a:t>Fundamentals of System Analysis and Design</a:t>
            </a:r>
            <a:endParaRPr lang="zh-CN" altLang="en-US" sz="2800" smtClean="0">
              <a:latin typeface="Viner Hand ITC" pitchFamily="66" charset="0"/>
            </a:endParaRPr>
          </a:p>
        </p:txBody>
      </p:sp>
      <p:sp>
        <p:nvSpPr>
          <p:cNvPr id="10243" name="副标题 7"/>
          <p:cNvSpPr>
            <a:spLocks noGrp="1"/>
          </p:cNvSpPr>
          <p:nvPr>
            <p:ph type="subTitle" idx="1"/>
          </p:nvPr>
        </p:nvSpPr>
        <p:spPr>
          <a:xfrm>
            <a:off x="1614488" y="3849688"/>
            <a:ext cx="6858000" cy="381000"/>
          </a:xfrm>
        </p:spPr>
        <p:txBody>
          <a:bodyPr/>
          <a:lstStyle/>
          <a:p>
            <a:pPr eaLnBrk="1" hangingPunct="1"/>
            <a:r>
              <a:rPr lang="en-US" altLang="zh-CN" smtClean="0">
                <a:latin typeface="Bradley Hand ITC" pitchFamily="66" charset="0"/>
              </a:rPr>
              <a:t>Chapter 1</a:t>
            </a:r>
            <a:endParaRPr lang="zh-CN" altLang="en-US" smtClean="0">
              <a:latin typeface="Bradley Hand ITC" pitchFamily="66"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683568" y="870916"/>
            <a:ext cx="7315200" cy="1651001"/>
          </a:xfrm>
          <a:prstGeom prst="rect">
            <a:avLst/>
          </a:prstGeom>
          <a:noFill/>
        </p:spPr>
        <p:txBody>
          <a:bodyPr vert="horz" wrap="square"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你是否参与开发实际的软件系统，有真实的用户使用，并获得一定的资金？</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3"/>
            </p:custDataLst>
          </p:nvPr>
        </p:nvSpPr>
        <p:spPr>
          <a:xfrm>
            <a:off x="1547922" y="2266727"/>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，有实际用户，且有收入</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4"/>
            </p:custDataLst>
          </p:nvPr>
        </p:nvSpPr>
        <p:spPr>
          <a:xfrm>
            <a:off x="1547922" y="3123977"/>
            <a:ext cx="64008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是，有实际用户，但没收到钱</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p:cNvSpPr txBox="1"/>
          <p:nvPr>
            <p:custDataLst>
              <p:tags r:id="rId5"/>
            </p:custDataLst>
          </p:nvPr>
        </p:nvSpPr>
        <p:spPr>
          <a:xfrm>
            <a:off x="1547922" y="3981227"/>
            <a:ext cx="64008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是，但最后没有上线，也没有实际用户</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p:cNvSpPr txBox="1"/>
          <p:nvPr>
            <p:custDataLst>
              <p:tags r:id="rId6"/>
            </p:custDataLst>
          </p:nvPr>
        </p:nvSpPr>
        <p:spPr>
          <a:xfrm>
            <a:off x="1547922" y="4838477"/>
            <a:ext cx="64008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否</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7"/>
            </p:custDataLst>
          </p:nvPr>
        </p:nvSpPr>
        <p:spPr>
          <a:xfrm>
            <a:off x="833547" y="233102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8"/>
            </p:custDataLst>
          </p:nvPr>
        </p:nvSpPr>
        <p:spPr>
          <a:xfrm>
            <a:off x="833547" y="318827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9"/>
            </p:custDataLst>
          </p:nvPr>
        </p:nvSpPr>
        <p:spPr>
          <a:xfrm>
            <a:off x="833547" y="404552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10"/>
            </p:custDataLst>
          </p:nvPr>
        </p:nvSpPr>
        <p:spPr>
          <a:xfrm>
            <a:off x="833547" y="490277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11"/>
            </p:custDataLst>
          </p:nvPr>
        </p:nvSpPr>
        <p:spPr>
          <a:xfrm>
            <a:off x="6300192" y="5877272"/>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dirty="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pic>
        <p:nvPicPr>
          <p:cNvPr id="20" name="Picture 9"/>
          <p:cNvPicPr>
            <a:picLocks noChangeAspect="1" noChangeArrowheads="1"/>
          </p:cNvPicPr>
          <p:nvPr/>
        </p:nvPicPr>
        <p:blipFill>
          <a:blip r:embed="rId19"/>
          <a:srcRect/>
          <a:stretch>
            <a:fillRect/>
          </a:stretch>
        </p:blipFill>
        <p:spPr bwMode="auto">
          <a:xfrm>
            <a:off x="5816721" y="1848248"/>
            <a:ext cx="3163887" cy="1928812"/>
          </a:xfrm>
          <a:prstGeom prst="rect">
            <a:avLst/>
          </a:prstGeom>
          <a:noFill/>
          <a:ln w="9525">
            <a:noFill/>
            <a:miter lim="800000"/>
            <a:headEnd/>
            <a:tailEnd/>
          </a:ln>
        </p:spPr>
      </p:pic>
      <p:grpSp>
        <p:nvGrpSpPr>
          <p:cNvPr id="58" name="组合 57"/>
          <p:cNvGrpSpPr/>
          <p:nvPr>
            <p:custDataLst>
              <p:tags r:id="rId12"/>
            </p:custDataLst>
          </p:nvPr>
        </p:nvGrpSpPr>
        <p:grpSpPr>
          <a:xfrm>
            <a:off x="0" y="0"/>
            <a:ext cx="9144000" cy="635000"/>
            <a:chOff x="0" y="0"/>
            <a:chExt cx="9144000" cy="635000"/>
          </a:xfrm>
        </p:grpSpPr>
        <p:sp>
          <p:nvSpPr>
            <p:cNvPr id="54"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投票</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7" name="TipText"/>
            <p:cNvSpPr txBox="1"/>
            <p:nvPr>
              <p:custDataLst>
                <p:tags r:id="rId17"/>
              </p:custDataLst>
            </p:nvPr>
          </p:nvSpPr>
          <p:spPr>
            <a:xfrm>
              <a:off x="1195705" y="109220"/>
              <a:ext cx="2286000" cy="508000"/>
            </a:xfrm>
            <a:prstGeom prst="rect">
              <a:avLst/>
            </a:prstGeom>
            <a:noFill/>
          </p:spPr>
          <p:txBody>
            <a:bodyPr vert="horz" wrap="none" rtlCol="0" anchor="ctr" anchorCtr="0">
              <a:noAutofit/>
            </a:bodyPr>
            <a:lstStyle/>
            <a:p>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最多可选</a:t>
              </a:r>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项</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4" name="图片 3"/>
          <p:cNvPicPr>
            <a:picLocks/>
          </p:cNvPicPr>
          <p:nvPr>
            <p:custDataLst>
              <p:tags r:id="rId13"/>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1410377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p:cNvSpPr>
            <a:spLocks noGrp="1"/>
          </p:cNvSpPr>
          <p:nvPr>
            <p:ph type="dt" sz="quarter" idx="10"/>
          </p:nvPr>
        </p:nvSpPr>
        <p:spPr/>
        <p:txBody>
          <a:bodyPr/>
          <a:lstStyle/>
          <a:p>
            <a:pPr>
              <a:defRPr/>
            </a:pPr>
            <a:r>
              <a:rPr lang="en-US" altLang="zh-CN" dirty="0" smtClean="0"/>
              <a:t>Software System Analysis &amp; Design </a:t>
            </a:r>
            <a:r>
              <a:rPr lang="en-US" altLang="zh-CN" dirty="0"/>
              <a:t>Copyright © thbin@buaa.edu.cn</a:t>
            </a:r>
          </a:p>
        </p:txBody>
      </p:sp>
      <p:sp>
        <p:nvSpPr>
          <p:cNvPr id="5" name="页脚占位符 2"/>
          <p:cNvSpPr>
            <a:spLocks noGrp="1"/>
          </p:cNvSpPr>
          <p:nvPr>
            <p:ph type="ftr" sz="quarter" idx="11"/>
          </p:nvPr>
        </p:nvSpPr>
        <p:spPr/>
        <p:txBody>
          <a:bodyPr/>
          <a:lstStyle/>
          <a:p>
            <a:pPr>
              <a:defRPr/>
            </a:pPr>
            <a:r>
              <a:rPr lang="en-US" altLang="zh-CN" dirty="0" smtClean="0"/>
              <a:t>College of Software, BUAA</a:t>
            </a:r>
            <a:endParaRPr lang="en-US" altLang="zh-CN" dirty="0"/>
          </a:p>
        </p:txBody>
      </p:sp>
      <p:sp>
        <p:nvSpPr>
          <p:cNvPr id="6" name="灯片编号占位符 3"/>
          <p:cNvSpPr>
            <a:spLocks noGrp="1"/>
          </p:cNvSpPr>
          <p:nvPr>
            <p:ph type="sldNum" sz="quarter" idx="12"/>
          </p:nvPr>
        </p:nvSpPr>
        <p:spPr/>
        <p:txBody>
          <a:bodyPr/>
          <a:lstStyle/>
          <a:p>
            <a:pPr>
              <a:defRPr/>
            </a:pPr>
            <a:r>
              <a:rPr lang="en-US" altLang="zh-CN"/>
              <a:t>-</a:t>
            </a:r>
            <a:fld id="{67338862-2C14-4CE7-ABDA-278A6640D9AC}" type="slidenum">
              <a:rPr lang="en-US" altLang="zh-CN"/>
              <a:pPr>
                <a:defRPr/>
              </a:pPr>
              <a:t>13</a:t>
            </a:fld>
            <a:r>
              <a:rPr lang="en-US" altLang="zh-CN"/>
              <a:t>-</a:t>
            </a:r>
          </a:p>
        </p:txBody>
      </p:sp>
      <p:sp>
        <p:nvSpPr>
          <p:cNvPr id="428034" name="Rectangle 2"/>
          <p:cNvSpPr>
            <a:spLocks noGrp="1" noChangeArrowheads="1"/>
          </p:cNvSpPr>
          <p:nvPr>
            <p:ph type="title" idx="4294967295"/>
          </p:nvPr>
        </p:nvSpPr>
        <p:spPr/>
        <p:txBody>
          <a:bodyPr/>
          <a:lstStyle/>
          <a:p>
            <a:pPr eaLnBrk="1" hangingPunct="1">
              <a:defRPr/>
            </a:pPr>
            <a:r>
              <a:rPr lang="en-US" altLang="zh-CN" dirty="0">
                <a:effectLst>
                  <a:outerShdw blurRad="38100" dist="38100" dir="2700000" algn="tl">
                    <a:srgbClr val="C0C0C0"/>
                  </a:outerShdw>
                </a:effectLst>
              </a:rPr>
              <a:t>Case 1 – Picture Viewer Software</a:t>
            </a:r>
            <a:endParaRPr lang="zh-CN" altLang="en-US" dirty="0">
              <a:effectLst>
                <a:outerShdw blurRad="38100" dist="38100" dir="2700000" algn="tl">
                  <a:srgbClr val="C0C0C0"/>
                </a:outerShdw>
              </a:effectLst>
            </a:endParaRPr>
          </a:p>
        </p:txBody>
      </p:sp>
      <p:sp>
        <p:nvSpPr>
          <p:cNvPr id="12294" name="Text Box 3"/>
          <p:cNvSpPr txBox="1">
            <a:spLocks noChangeArrowheads="1"/>
          </p:cNvSpPr>
          <p:nvPr/>
        </p:nvSpPr>
        <p:spPr bwMode="auto">
          <a:xfrm>
            <a:off x="250825" y="995363"/>
            <a:ext cx="8642350" cy="5448300"/>
          </a:xfrm>
          <a:prstGeom prst="rect">
            <a:avLst/>
          </a:prstGeom>
          <a:noFill/>
          <a:ln w="25400">
            <a:noFill/>
            <a:miter lim="800000"/>
            <a:headEnd/>
            <a:tailEnd/>
          </a:ln>
        </p:spPr>
        <p:txBody>
          <a:bodyPr>
            <a:spAutoFit/>
          </a:bodyPr>
          <a:lstStyle/>
          <a:p>
            <a:pPr>
              <a:spcBef>
                <a:spcPct val="50000"/>
              </a:spcBef>
            </a:pPr>
            <a:r>
              <a:rPr lang="zh-CN" altLang="en-US" sz="2400" b="1" dirty="0">
                <a:solidFill>
                  <a:schemeClr val="tx2"/>
                </a:solidFill>
                <a:latin typeface="Times New Roman" pitchFamily="18" charset="0"/>
                <a:ea typeface="宋体" pitchFamily="2" charset="-122"/>
              </a:rPr>
              <a:t>     某个老师（</a:t>
            </a:r>
            <a:r>
              <a:rPr lang="en-US" altLang="zh-CN" sz="2400" b="1" dirty="0">
                <a:solidFill>
                  <a:schemeClr val="tx2"/>
                </a:solidFill>
                <a:latin typeface="Times New Roman" pitchFamily="18" charset="0"/>
                <a:ea typeface="宋体" pitchFamily="2" charset="-122"/>
              </a:rPr>
              <a:t>T</a:t>
            </a:r>
            <a:r>
              <a:rPr lang="zh-CN" altLang="en-US" sz="2400" b="1" dirty="0">
                <a:solidFill>
                  <a:schemeClr val="tx2"/>
                </a:solidFill>
                <a:latin typeface="Times New Roman" pitchFamily="18" charset="0"/>
                <a:ea typeface="宋体" pitchFamily="2" charset="-122"/>
              </a:rPr>
              <a:t>）想要考察一个同学（</a:t>
            </a:r>
            <a:r>
              <a:rPr lang="en-US" altLang="zh-CN" sz="2400" b="1" dirty="0">
                <a:solidFill>
                  <a:schemeClr val="tx2"/>
                </a:solidFill>
                <a:latin typeface="Times New Roman" pitchFamily="18" charset="0"/>
                <a:ea typeface="宋体" pitchFamily="2" charset="-122"/>
              </a:rPr>
              <a:t>S</a:t>
            </a:r>
            <a:r>
              <a:rPr lang="zh-CN" altLang="en-US" sz="2400" b="1" dirty="0">
                <a:solidFill>
                  <a:schemeClr val="tx2"/>
                </a:solidFill>
                <a:latin typeface="Times New Roman" pitchFamily="18" charset="0"/>
                <a:ea typeface="宋体" pitchFamily="2" charset="-122"/>
              </a:rPr>
              <a:t>）的学习情况和技术水平，于是交给该学生一个任务</a:t>
            </a:r>
          </a:p>
          <a:p>
            <a:pPr>
              <a:spcBef>
                <a:spcPct val="50000"/>
              </a:spcBef>
            </a:pPr>
            <a:r>
              <a:rPr lang="zh-CN" altLang="en-US" sz="2400" b="1" dirty="0">
                <a:solidFill>
                  <a:schemeClr val="tx2"/>
                </a:solidFill>
                <a:latin typeface="Times New Roman" pitchFamily="18" charset="0"/>
                <a:ea typeface="宋体" pitchFamily="2" charset="-122"/>
              </a:rPr>
              <a:t>    </a:t>
            </a:r>
            <a:r>
              <a:rPr lang="en-US" altLang="zh-CN" sz="2400" b="1" dirty="0">
                <a:solidFill>
                  <a:schemeClr val="tx2"/>
                </a:solidFill>
                <a:latin typeface="Times New Roman" pitchFamily="18" charset="0"/>
                <a:ea typeface="宋体" pitchFamily="2" charset="-122"/>
              </a:rPr>
              <a:t>T : </a:t>
            </a:r>
            <a:r>
              <a:rPr lang="zh-CN" altLang="en-US" sz="2400" b="1" dirty="0">
                <a:solidFill>
                  <a:schemeClr val="tx2"/>
                </a:solidFill>
                <a:latin typeface="Times New Roman" pitchFamily="18" charset="0"/>
                <a:ea typeface="宋体" pitchFamily="2" charset="-122"/>
              </a:rPr>
              <a:t>我有一个朋友想要一个图片浏览软件，能够查看多种格式的图形，包括</a:t>
            </a:r>
            <a:r>
              <a:rPr lang="en-US" altLang="zh-CN" sz="2400" b="1" dirty="0">
                <a:solidFill>
                  <a:schemeClr val="tx2"/>
                </a:solidFill>
                <a:latin typeface="Times New Roman" pitchFamily="18" charset="0"/>
                <a:ea typeface="宋体" pitchFamily="2" charset="-122"/>
              </a:rPr>
              <a:t>BMP</a:t>
            </a:r>
            <a:r>
              <a:rPr lang="zh-CN" altLang="en-US" sz="2400" b="1" dirty="0">
                <a:solidFill>
                  <a:schemeClr val="tx2"/>
                </a:solidFill>
                <a:latin typeface="Times New Roman" pitchFamily="18" charset="0"/>
                <a:ea typeface="宋体" pitchFamily="2" charset="-122"/>
              </a:rPr>
              <a:t>、</a:t>
            </a:r>
            <a:r>
              <a:rPr lang="en-US" altLang="zh-CN" sz="2400" b="1" dirty="0">
                <a:solidFill>
                  <a:schemeClr val="tx2"/>
                </a:solidFill>
                <a:latin typeface="Times New Roman" pitchFamily="18" charset="0"/>
                <a:ea typeface="宋体" pitchFamily="2" charset="-122"/>
              </a:rPr>
              <a:t>TIFF</a:t>
            </a:r>
            <a:r>
              <a:rPr lang="zh-CN" altLang="en-US" sz="2400" b="1" dirty="0">
                <a:solidFill>
                  <a:schemeClr val="tx2"/>
                </a:solidFill>
                <a:latin typeface="Times New Roman" pitchFamily="18" charset="0"/>
                <a:ea typeface="宋体" pitchFamily="2" charset="-122"/>
              </a:rPr>
              <a:t>、</a:t>
            </a:r>
            <a:r>
              <a:rPr lang="en-US" altLang="zh-CN" sz="2400" b="1" dirty="0">
                <a:solidFill>
                  <a:schemeClr val="tx2"/>
                </a:solidFill>
                <a:latin typeface="Times New Roman" pitchFamily="18" charset="0"/>
                <a:ea typeface="宋体" pitchFamily="2" charset="-122"/>
              </a:rPr>
              <a:t>JPG</a:t>
            </a:r>
            <a:r>
              <a:rPr lang="zh-CN" altLang="en-US" sz="2400" b="1" dirty="0">
                <a:solidFill>
                  <a:schemeClr val="tx2"/>
                </a:solidFill>
                <a:latin typeface="Times New Roman" pitchFamily="18" charset="0"/>
                <a:ea typeface="宋体" pitchFamily="2" charset="-122"/>
              </a:rPr>
              <a:t>、</a:t>
            </a:r>
            <a:r>
              <a:rPr lang="en-US" altLang="zh-CN" sz="2400" b="1" dirty="0">
                <a:solidFill>
                  <a:schemeClr val="tx2"/>
                </a:solidFill>
                <a:latin typeface="Times New Roman" pitchFamily="18" charset="0"/>
                <a:ea typeface="宋体" pitchFamily="2" charset="-122"/>
              </a:rPr>
              <a:t>PNG</a:t>
            </a:r>
            <a:r>
              <a:rPr lang="zh-CN" altLang="en-US" sz="2400" b="1" dirty="0">
                <a:solidFill>
                  <a:schemeClr val="tx2"/>
                </a:solidFill>
                <a:latin typeface="Times New Roman" pitchFamily="18" charset="0"/>
                <a:ea typeface="宋体" pitchFamily="2" charset="-122"/>
              </a:rPr>
              <a:t>，并且能够支持一般的放大、缩小、漫游。你能做这样一个软件吗？</a:t>
            </a:r>
          </a:p>
          <a:p>
            <a:pPr>
              <a:spcBef>
                <a:spcPct val="50000"/>
              </a:spcBef>
            </a:pPr>
            <a:r>
              <a:rPr lang="zh-CN" altLang="en-US" sz="2400" b="1" dirty="0">
                <a:solidFill>
                  <a:schemeClr val="tx2"/>
                </a:solidFill>
                <a:latin typeface="Times New Roman" pitchFamily="18" charset="0"/>
                <a:ea typeface="宋体" pitchFamily="2" charset="-122"/>
              </a:rPr>
              <a:t>   </a:t>
            </a:r>
            <a:r>
              <a:rPr lang="en-US" altLang="zh-CN" sz="2400" b="1" dirty="0">
                <a:solidFill>
                  <a:schemeClr val="tx2"/>
                </a:solidFill>
                <a:latin typeface="Times New Roman" pitchFamily="18" charset="0"/>
                <a:ea typeface="宋体" pitchFamily="2" charset="-122"/>
              </a:rPr>
              <a:t>S</a:t>
            </a:r>
            <a:r>
              <a:rPr lang="zh-CN" altLang="en-US" sz="2400" b="1" dirty="0">
                <a:solidFill>
                  <a:schemeClr val="tx2"/>
                </a:solidFill>
                <a:latin typeface="Times New Roman" pitchFamily="18" charset="0"/>
                <a:ea typeface="宋体" pitchFamily="2" charset="-122"/>
              </a:rPr>
              <a:t>：就是类似</a:t>
            </a:r>
            <a:r>
              <a:rPr lang="en-US" altLang="zh-CN" sz="2400" b="1" dirty="0" err="1">
                <a:solidFill>
                  <a:schemeClr val="tx2"/>
                </a:solidFill>
                <a:latin typeface="Times New Roman" pitchFamily="18" charset="0"/>
                <a:ea typeface="宋体" pitchFamily="2" charset="-122"/>
              </a:rPr>
              <a:t>ACDSee</a:t>
            </a:r>
            <a:r>
              <a:rPr lang="zh-CN" altLang="en-US" sz="2400" b="1" dirty="0">
                <a:solidFill>
                  <a:schemeClr val="tx2"/>
                </a:solidFill>
                <a:latin typeface="Times New Roman" pitchFamily="18" charset="0"/>
                <a:ea typeface="宋体" pitchFamily="2" charset="-122"/>
              </a:rPr>
              <a:t>这样的软件吗？</a:t>
            </a:r>
          </a:p>
          <a:p>
            <a:pPr>
              <a:spcBef>
                <a:spcPct val="50000"/>
              </a:spcBef>
            </a:pPr>
            <a:r>
              <a:rPr lang="zh-CN" altLang="en-US" sz="2400" b="1" dirty="0">
                <a:solidFill>
                  <a:schemeClr val="tx2"/>
                </a:solidFill>
                <a:latin typeface="Times New Roman" pitchFamily="18" charset="0"/>
                <a:ea typeface="宋体" pitchFamily="2" charset="-122"/>
              </a:rPr>
              <a:t>   </a:t>
            </a:r>
            <a:r>
              <a:rPr lang="en-US" altLang="zh-CN" sz="2400" b="1" dirty="0">
                <a:solidFill>
                  <a:schemeClr val="tx2"/>
                </a:solidFill>
                <a:latin typeface="Times New Roman" pitchFamily="18" charset="0"/>
                <a:ea typeface="宋体" pitchFamily="2" charset="-122"/>
              </a:rPr>
              <a:t>T:  </a:t>
            </a:r>
            <a:r>
              <a:rPr lang="zh-CN" altLang="en-US" sz="2400" b="1" dirty="0">
                <a:solidFill>
                  <a:schemeClr val="tx2"/>
                </a:solidFill>
                <a:latin typeface="Times New Roman" pitchFamily="18" charset="0"/>
                <a:ea typeface="宋体" pitchFamily="2" charset="-122"/>
              </a:rPr>
              <a:t>差不多，不过不需要那么强大的功能，我这个朋友计算机是外行，最好能做的比较方便，傻瓜型的，例如象</a:t>
            </a:r>
            <a:r>
              <a:rPr lang="en-US" altLang="zh-CN" sz="2400" b="1" dirty="0">
                <a:solidFill>
                  <a:schemeClr val="tx2"/>
                </a:solidFill>
                <a:latin typeface="Times New Roman" pitchFamily="18" charset="0"/>
                <a:ea typeface="宋体" pitchFamily="2" charset="-122"/>
              </a:rPr>
              <a:t>ACDSEE</a:t>
            </a:r>
            <a:r>
              <a:rPr lang="zh-CN" altLang="en-US" sz="2400" b="1" dirty="0">
                <a:solidFill>
                  <a:schemeClr val="tx2"/>
                </a:solidFill>
                <a:latin typeface="Times New Roman" pitchFamily="18" charset="0"/>
                <a:ea typeface="宋体" pitchFamily="2" charset="-122"/>
              </a:rPr>
              <a:t>自动翻页这种功能还是要的</a:t>
            </a:r>
          </a:p>
          <a:p>
            <a:pPr>
              <a:spcBef>
                <a:spcPct val="50000"/>
              </a:spcBef>
            </a:pPr>
            <a:r>
              <a:rPr lang="zh-CN" altLang="en-US" sz="2400" b="1" dirty="0">
                <a:solidFill>
                  <a:schemeClr val="tx2"/>
                </a:solidFill>
                <a:latin typeface="Times New Roman" pitchFamily="18" charset="0"/>
                <a:ea typeface="宋体" pitchFamily="2" charset="-122"/>
              </a:rPr>
              <a:t>   </a:t>
            </a:r>
            <a:r>
              <a:rPr lang="en-US" altLang="zh-CN" sz="2400" b="1" dirty="0">
                <a:solidFill>
                  <a:schemeClr val="tx2"/>
                </a:solidFill>
                <a:latin typeface="Times New Roman" pitchFamily="18" charset="0"/>
                <a:ea typeface="宋体" pitchFamily="2" charset="-122"/>
              </a:rPr>
              <a:t>S</a:t>
            </a:r>
            <a:r>
              <a:rPr lang="zh-CN" altLang="en-US" sz="2400" b="1" dirty="0">
                <a:solidFill>
                  <a:schemeClr val="tx2"/>
                </a:solidFill>
                <a:latin typeface="Times New Roman" pitchFamily="18" charset="0"/>
                <a:ea typeface="宋体" pitchFamily="2" charset="-122"/>
              </a:rPr>
              <a:t>：我以前学过</a:t>
            </a:r>
            <a:r>
              <a:rPr lang="en-US" altLang="zh-CN" sz="2400" b="1" dirty="0">
                <a:solidFill>
                  <a:schemeClr val="tx2"/>
                </a:solidFill>
                <a:latin typeface="Times New Roman" pitchFamily="18" charset="0"/>
                <a:ea typeface="宋体" pitchFamily="2" charset="-122"/>
              </a:rPr>
              <a:t>BMP</a:t>
            </a:r>
            <a:r>
              <a:rPr lang="zh-CN" altLang="en-US" sz="2400" b="1" dirty="0">
                <a:solidFill>
                  <a:schemeClr val="tx2"/>
                </a:solidFill>
                <a:latin typeface="Times New Roman" pitchFamily="18" charset="0"/>
                <a:ea typeface="宋体" pitchFamily="2" charset="-122"/>
              </a:rPr>
              <a:t>和</a:t>
            </a:r>
            <a:r>
              <a:rPr lang="en-US" altLang="zh-CN" sz="2400" b="1" dirty="0">
                <a:solidFill>
                  <a:schemeClr val="tx2"/>
                </a:solidFill>
                <a:latin typeface="Times New Roman" pitchFamily="18" charset="0"/>
                <a:ea typeface="宋体" pitchFamily="2" charset="-122"/>
              </a:rPr>
              <a:t>JPG</a:t>
            </a:r>
            <a:r>
              <a:rPr lang="zh-CN" altLang="en-US" sz="2400" b="1" dirty="0">
                <a:solidFill>
                  <a:schemeClr val="tx2"/>
                </a:solidFill>
                <a:latin typeface="Times New Roman" pitchFamily="18" charset="0"/>
                <a:ea typeface="宋体" pitchFamily="2" charset="-122"/>
              </a:rPr>
              <a:t>的图形格式解析，我想没有问题</a:t>
            </a:r>
          </a:p>
          <a:p>
            <a:pPr>
              <a:spcBef>
                <a:spcPct val="50000"/>
              </a:spcBef>
            </a:pPr>
            <a:r>
              <a:rPr lang="zh-CN" altLang="en-US" sz="2400" b="1" dirty="0">
                <a:solidFill>
                  <a:schemeClr val="tx2"/>
                </a:solidFill>
                <a:latin typeface="Times New Roman" pitchFamily="18" charset="0"/>
                <a:ea typeface="宋体" pitchFamily="2" charset="-122"/>
              </a:rPr>
              <a:t>   </a:t>
            </a:r>
            <a:r>
              <a:rPr lang="en-US" altLang="zh-CN" sz="2400" b="1" dirty="0">
                <a:solidFill>
                  <a:schemeClr val="tx2"/>
                </a:solidFill>
                <a:latin typeface="Times New Roman" pitchFamily="18" charset="0"/>
                <a:ea typeface="宋体" pitchFamily="2" charset="-122"/>
              </a:rPr>
              <a:t>T</a:t>
            </a:r>
            <a:r>
              <a:rPr lang="zh-CN" altLang="en-US" sz="2400" b="1" dirty="0">
                <a:solidFill>
                  <a:schemeClr val="tx2"/>
                </a:solidFill>
                <a:latin typeface="Times New Roman" pitchFamily="18" charset="0"/>
                <a:ea typeface="宋体" pitchFamily="2" charset="-122"/>
              </a:rPr>
              <a:t>：好的，给你</a:t>
            </a:r>
            <a:r>
              <a:rPr lang="en-US" altLang="zh-CN" sz="2400" b="1" dirty="0">
                <a:solidFill>
                  <a:schemeClr val="tx2"/>
                </a:solidFill>
                <a:latin typeface="Times New Roman" pitchFamily="18" charset="0"/>
                <a:ea typeface="宋体" pitchFamily="2" charset="-122"/>
              </a:rPr>
              <a:t>30</a:t>
            </a:r>
            <a:r>
              <a:rPr lang="zh-CN" altLang="en-US" sz="2400" b="1" dirty="0">
                <a:solidFill>
                  <a:schemeClr val="tx2"/>
                </a:solidFill>
                <a:latin typeface="Times New Roman" pitchFamily="18" charset="0"/>
                <a:ea typeface="宋体" pitchFamily="2" charset="-122"/>
              </a:rPr>
              <a:t>天时间，下周你再来一趟，跟我讲一下你的工作进度</a:t>
            </a:r>
            <a:endParaRPr lang="zh-CN" altLang="en-US" sz="2400" b="1" dirty="0">
              <a:solidFill>
                <a:schemeClr val="tx2"/>
              </a:solidFill>
              <a:ea typeface="宋体"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4"/>
          <p:cNvSpPr>
            <a:spLocks noGrp="1"/>
          </p:cNvSpPr>
          <p:nvPr>
            <p:ph type="ctrTitle"/>
          </p:nvPr>
        </p:nvSpPr>
        <p:spPr>
          <a:xfrm>
            <a:off x="1447800" y="2911475"/>
            <a:ext cx="7239000" cy="857250"/>
          </a:xfrm>
        </p:spPr>
        <p:txBody>
          <a:bodyPr/>
          <a:lstStyle/>
          <a:p>
            <a:pPr algn="ctr" eaLnBrk="1" hangingPunct="1"/>
            <a:r>
              <a:rPr lang="en-US" altLang="zh-CN" i="1" smtClean="0">
                <a:latin typeface="Viner Hand ITC" pitchFamily="66" charset="0"/>
              </a:rPr>
              <a:t>How to Finish it?</a:t>
            </a:r>
            <a:endParaRPr lang="zh-CN" altLang="en-US" i="1" smtClean="0">
              <a:latin typeface="Viner Hand ITC" pitchFamily="66" charset="0"/>
            </a:endParaRPr>
          </a:p>
        </p:txBody>
      </p:sp>
      <p:sp>
        <p:nvSpPr>
          <p:cNvPr id="13315" name="副标题 5"/>
          <p:cNvSpPr>
            <a:spLocks noGrp="1"/>
          </p:cNvSpPr>
          <p:nvPr>
            <p:ph type="subTitle" idx="1"/>
          </p:nvPr>
        </p:nvSpPr>
        <p:spPr>
          <a:xfrm>
            <a:off x="1614488" y="3849688"/>
            <a:ext cx="6858000" cy="381000"/>
          </a:xfrm>
        </p:spPr>
        <p:txBody>
          <a:bodyPr/>
          <a:lstStyle/>
          <a:p>
            <a:pPr eaLnBrk="1" hangingPunct="1"/>
            <a:endParaRPr lang="zh-CN" altLang="en-US"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
          <p:cNvSpPr>
            <a:spLocks noGrp="1"/>
          </p:cNvSpPr>
          <p:nvPr>
            <p:ph type="ftr" sz="quarter" idx="11"/>
          </p:nvPr>
        </p:nvSpPr>
        <p:spPr/>
        <p:txBody>
          <a:bodyPr/>
          <a:lstStyle/>
          <a:p>
            <a:pPr>
              <a:defRPr/>
            </a:pPr>
            <a:r>
              <a:rPr lang="en-US" altLang="zh-CN" dirty="0" smtClean="0"/>
              <a:t>College of Software, BUAA</a:t>
            </a:r>
            <a:endParaRPr lang="en-US" altLang="zh-CN" dirty="0"/>
          </a:p>
        </p:txBody>
      </p:sp>
      <p:sp>
        <p:nvSpPr>
          <p:cNvPr id="7" name="灯片编号占位符 3"/>
          <p:cNvSpPr>
            <a:spLocks noGrp="1"/>
          </p:cNvSpPr>
          <p:nvPr>
            <p:ph type="sldNum" sz="quarter" idx="12"/>
          </p:nvPr>
        </p:nvSpPr>
        <p:spPr/>
        <p:txBody>
          <a:bodyPr/>
          <a:lstStyle/>
          <a:p>
            <a:pPr>
              <a:defRPr/>
            </a:pPr>
            <a:r>
              <a:rPr lang="en-US" altLang="zh-CN"/>
              <a:t>-</a:t>
            </a:r>
            <a:fld id="{C740302F-EF78-4483-A266-442C961A2B74}" type="slidenum">
              <a:rPr lang="en-US" altLang="zh-CN"/>
              <a:pPr>
                <a:defRPr/>
              </a:pPr>
              <a:t>15</a:t>
            </a:fld>
            <a:r>
              <a:rPr lang="en-US" altLang="zh-CN"/>
              <a:t>-</a:t>
            </a:r>
          </a:p>
        </p:txBody>
      </p:sp>
      <p:sp>
        <p:nvSpPr>
          <p:cNvPr id="430082" name="Rectangle 2"/>
          <p:cNvSpPr>
            <a:spLocks noGrp="1" noChangeArrowheads="1"/>
          </p:cNvSpPr>
          <p:nvPr>
            <p:ph type="title" idx="4294967295"/>
          </p:nvPr>
        </p:nvSpPr>
        <p:spPr/>
        <p:txBody>
          <a:bodyPr/>
          <a:lstStyle/>
          <a:p>
            <a:pPr eaLnBrk="1" hangingPunct="1">
              <a:defRPr/>
            </a:pPr>
            <a:r>
              <a:rPr lang="en-US" altLang="zh-CN" dirty="0">
                <a:effectLst>
                  <a:outerShdw blurRad="38100" dist="38100" dir="2700000" algn="tl">
                    <a:srgbClr val="C0C0C0"/>
                  </a:outerShdw>
                </a:effectLst>
              </a:rPr>
              <a:t>Task </a:t>
            </a:r>
            <a:r>
              <a:rPr lang="en-US" altLang="zh-CN" dirty="0" smtClean="0">
                <a:effectLst>
                  <a:outerShdw blurRad="38100" dist="38100" dir="2700000" algn="tl">
                    <a:srgbClr val="C0C0C0"/>
                  </a:outerShdw>
                </a:effectLst>
              </a:rPr>
              <a:t>Lists - Analysis</a:t>
            </a:r>
            <a:endParaRPr lang="zh-CN" altLang="en-US" dirty="0">
              <a:effectLst>
                <a:outerShdw blurRad="38100" dist="38100" dir="2700000" algn="tl">
                  <a:srgbClr val="C0C0C0"/>
                </a:outerShdw>
              </a:effectLst>
            </a:endParaRPr>
          </a:p>
        </p:txBody>
      </p:sp>
      <p:sp>
        <p:nvSpPr>
          <p:cNvPr id="430083" name="Text Box 3"/>
          <p:cNvSpPr txBox="1">
            <a:spLocks noChangeArrowheads="1"/>
          </p:cNvSpPr>
          <p:nvPr/>
        </p:nvSpPr>
        <p:spPr bwMode="auto">
          <a:xfrm>
            <a:off x="468313" y="1989138"/>
            <a:ext cx="8077200" cy="4386262"/>
          </a:xfrm>
          <a:prstGeom prst="rect">
            <a:avLst/>
          </a:prstGeom>
          <a:noFill/>
          <a:ln w="25400">
            <a:solidFill>
              <a:schemeClr val="tx1"/>
            </a:solidFill>
            <a:miter lim="800000"/>
            <a:headEnd/>
            <a:tailEnd/>
          </a:ln>
          <a:effectLst/>
        </p:spPr>
        <p:txBody>
          <a:bodyPr>
            <a:spAutoFit/>
          </a:bodyPr>
          <a:lstStyle/>
          <a:p>
            <a:pPr>
              <a:spcBef>
                <a:spcPct val="50000"/>
              </a:spcBef>
              <a:defRPr/>
            </a:pPr>
            <a:r>
              <a:rPr lang="zh-CN" altLang="en-US" sz="2800" b="1" dirty="0">
                <a:solidFill>
                  <a:srgbClr val="A50021"/>
                </a:solidFill>
                <a:latin typeface="Times New Roman" pitchFamily="18" charset="0"/>
                <a:ea typeface="仿宋_GB2312" pitchFamily="49" charset="-122"/>
              </a:rPr>
              <a:t>一、 功能：</a:t>
            </a:r>
          </a:p>
          <a:p>
            <a:pPr>
              <a:spcBef>
                <a:spcPct val="50000"/>
              </a:spcBef>
              <a:defRPr/>
            </a:pPr>
            <a:r>
              <a:rPr lang="zh-CN" altLang="en-US" sz="2000" b="1" dirty="0">
                <a:latin typeface="Times New Roman" pitchFamily="18" charset="0"/>
                <a:ea typeface="仿宋_GB2312" pitchFamily="49" charset="-122"/>
              </a:rPr>
              <a:t>   </a:t>
            </a:r>
            <a:r>
              <a:rPr lang="en-US" altLang="zh-CN" sz="2000" b="1" dirty="0">
                <a:latin typeface="Times New Roman" pitchFamily="18" charset="0"/>
                <a:ea typeface="仿宋_GB2312" pitchFamily="49" charset="-122"/>
              </a:rPr>
              <a:t>1. </a:t>
            </a:r>
            <a:r>
              <a:rPr lang="zh-CN" altLang="en-US" sz="2000" b="1" dirty="0">
                <a:latin typeface="Times New Roman" pitchFamily="18" charset="0"/>
                <a:ea typeface="仿宋_GB2312" pitchFamily="49" charset="-122"/>
              </a:rPr>
              <a:t>读取、显示、另存四种格式图片（ </a:t>
            </a:r>
            <a:r>
              <a:rPr lang="en-US" altLang="zh-CN" sz="2000" b="1" dirty="0">
                <a:latin typeface="Times New Roman" pitchFamily="18" charset="0"/>
                <a:ea typeface="仿宋_GB2312" pitchFamily="49" charset="-122"/>
              </a:rPr>
              <a:t>BMP</a:t>
            </a:r>
            <a:r>
              <a:rPr lang="zh-CN" altLang="en-US" sz="2000" b="1" dirty="0">
                <a:latin typeface="Times New Roman" pitchFamily="18" charset="0"/>
                <a:ea typeface="仿宋_GB2312" pitchFamily="49" charset="-122"/>
              </a:rPr>
              <a:t>、</a:t>
            </a:r>
            <a:r>
              <a:rPr lang="en-US" altLang="zh-CN" sz="2000" b="1" dirty="0">
                <a:latin typeface="Times New Roman" pitchFamily="18" charset="0"/>
                <a:ea typeface="仿宋_GB2312" pitchFamily="49" charset="-122"/>
              </a:rPr>
              <a:t>TIFF</a:t>
            </a:r>
            <a:r>
              <a:rPr lang="zh-CN" altLang="en-US" sz="2000" b="1" dirty="0">
                <a:latin typeface="Times New Roman" pitchFamily="18" charset="0"/>
                <a:ea typeface="仿宋_GB2312" pitchFamily="49" charset="-122"/>
              </a:rPr>
              <a:t>、</a:t>
            </a:r>
            <a:r>
              <a:rPr lang="en-US" altLang="zh-CN" sz="2000" b="1" dirty="0">
                <a:latin typeface="Times New Roman" pitchFamily="18" charset="0"/>
                <a:ea typeface="仿宋_GB2312" pitchFamily="49" charset="-122"/>
              </a:rPr>
              <a:t>JPG</a:t>
            </a:r>
            <a:r>
              <a:rPr lang="zh-CN" altLang="en-US" sz="2000" b="1" dirty="0">
                <a:latin typeface="Times New Roman" pitchFamily="18" charset="0"/>
                <a:ea typeface="仿宋_GB2312" pitchFamily="49" charset="-122"/>
              </a:rPr>
              <a:t>、</a:t>
            </a:r>
            <a:r>
              <a:rPr lang="en-US" altLang="zh-CN" sz="2000" b="1" dirty="0">
                <a:latin typeface="Times New Roman" pitchFamily="18" charset="0"/>
                <a:ea typeface="仿宋_GB2312" pitchFamily="49" charset="-122"/>
              </a:rPr>
              <a:t>PNG </a:t>
            </a:r>
            <a:r>
              <a:rPr lang="zh-CN" altLang="en-US" sz="2000" b="1" dirty="0">
                <a:latin typeface="Times New Roman" pitchFamily="18" charset="0"/>
                <a:ea typeface="仿宋_GB2312" pitchFamily="49" charset="-122"/>
              </a:rPr>
              <a:t>）</a:t>
            </a:r>
          </a:p>
          <a:p>
            <a:pPr>
              <a:spcBef>
                <a:spcPct val="50000"/>
              </a:spcBef>
              <a:defRPr/>
            </a:pPr>
            <a:r>
              <a:rPr lang="zh-CN" altLang="en-US" sz="2000" b="1" dirty="0">
                <a:latin typeface="Times New Roman" pitchFamily="18" charset="0"/>
                <a:ea typeface="仿宋_GB2312" pitchFamily="49" charset="-122"/>
              </a:rPr>
              <a:t>   </a:t>
            </a:r>
            <a:r>
              <a:rPr lang="en-US" altLang="zh-CN" sz="2000" b="1" dirty="0">
                <a:latin typeface="Times New Roman" pitchFamily="18" charset="0"/>
                <a:ea typeface="仿宋_GB2312" pitchFamily="49" charset="-122"/>
              </a:rPr>
              <a:t>2. </a:t>
            </a:r>
            <a:r>
              <a:rPr lang="zh-CN" altLang="en-US" sz="2000" b="1" dirty="0">
                <a:latin typeface="Times New Roman" pitchFamily="18" charset="0"/>
                <a:ea typeface="仿宋_GB2312" pitchFamily="49" charset="-122"/>
              </a:rPr>
              <a:t>放大、缩小、漫游</a:t>
            </a:r>
          </a:p>
          <a:p>
            <a:pPr>
              <a:spcBef>
                <a:spcPct val="50000"/>
              </a:spcBef>
              <a:defRPr/>
            </a:pPr>
            <a:r>
              <a:rPr lang="zh-CN" altLang="en-US" sz="2000" b="1" dirty="0">
                <a:latin typeface="Times New Roman" pitchFamily="18" charset="0"/>
                <a:ea typeface="仿宋_GB2312" pitchFamily="49" charset="-122"/>
              </a:rPr>
              <a:t>   </a:t>
            </a:r>
            <a:r>
              <a:rPr lang="en-US" altLang="zh-CN" sz="2000" b="1" dirty="0">
                <a:latin typeface="Times New Roman" pitchFamily="18" charset="0"/>
                <a:ea typeface="仿宋_GB2312" pitchFamily="49" charset="-122"/>
              </a:rPr>
              <a:t>3. </a:t>
            </a:r>
            <a:r>
              <a:rPr lang="zh-CN" altLang="en-US" sz="2000" b="1" dirty="0">
                <a:latin typeface="Times New Roman" pitchFamily="18" charset="0"/>
                <a:ea typeface="仿宋_GB2312" pitchFamily="49" charset="-122"/>
              </a:rPr>
              <a:t>列出当前目录下所有四种格式图片文件名</a:t>
            </a:r>
          </a:p>
          <a:p>
            <a:pPr>
              <a:spcBef>
                <a:spcPct val="50000"/>
              </a:spcBef>
              <a:defRPr/>
            </a:pPr>
            <a:r>
              <a:rPr lang="zh-CN" altLang="en-US" sz="2000" b="1" dirty="0">
                <a:latin typeface="Times New Roman" pitchFamily="18" charset="0"/>
                <a:ea typeface="仿宋_GB2312" pitchFamily="49" charset="-122"/>
              </a:rPr>
              <a:t>   </a:t>
            </a:r>
            <a:r>
              <a:rPr lang="en-US" altLang="zh-CN" sz="2000" b="1" dirty="0">
                <a:latin typeface="Times New Roman" pitchFamily="18" charset="0"/>
                <a:ea typeface="仿宋_GB2312" pitchFamily="49" charset="-122"/>
              </a:rPr>
              <a:t>4. PAGEUP(PAGEDOWN)</a:t>
            </a:r>
            <a:r>
              <a:rPr lang="zh-CN" altLang="en-US" sz="2000" b="1" dirty="0">
                <a:latin typeface="Times New Roman" pitchFamily="18" charset="0"/>
                <a:ea typeface="仿宋_GB2312" pitchFamily="49" charset="-122"/>
              </a:rPr>
              <a:t>自动调出当前目录上一张（下一张）图片</a:t>
            </a:r>
          </a:p>
          <a:p>
            <a:pPr>
              <a:spcBef>
                <a:spcPct val="50000"/>
              </a:spcBef>
              <a:defRPr/>
            </a:pPr>
            <a:r>
              <a:rPr lang="zh-CN" altLang="en-US" sz="2800" b="1" dirty="0">
                <a:solidFill>
                  <a:srgbClr val="A50021"/>
                </a:solidFill>
                <a:latin typeface="Times New Roman" pitchFamily="18" charset="0"/>
                <a:ea typeface="仿宋_GB2312" pitchFamily="49" charset="-122"/>
              </a:rPr>
              <a:t>二 、其它说明（非功能）：</a:t>
            </a:r>
          </a:p>
          <a:p>
            <a:pPr>
              <a:spcBef>
                <a:spcPct val="50000"/>
              </a:spcBef>
              <a:defRPr/>
            </a:pPr>
            <a:r>
              <a:rPr lang="zh-CN" altLang="en-US" sz="2000" b="1" dirty="0">
                <a:solidFill>
                  <a:schemeClr val="tx2"/>
                </a:solidFill>
                <a:latin typeface="Times New Roman" pitchFamily="18" charset="0"/>
                <a:ea typeface="仿宋_GB2312" pitchFamily="49" charset="-122"/>
              </a:rPr>
              <a:t>   </a:t>
            </a:r>
            <a:r>
              <a:rPr lang="en-US" altLang="zh-CN" sz="2000" b="1" dirty="0">
                <a:solidFill>
                  <a:schemeClr val="tx2"/>
                </a:solidFill>
                <a:latin typeface="Times New Roman" pitchFamily="18" charset="0"/>
                <a:ea typeface="仿宋_GB2312" pitchFamily="49" charset="-122"/>
              </a:rPr>
              <a:t>1. </a:t>
            </a:r>
            <a:r>
              <a:rPr lang="zh-CN" altLang="en-US" sz="2000" b="1" dirty="0">
                <a:solidFill>
                  <a:schemeClr val="tx2"/>
                </a:solidFill>
                <a:latin typeface="Times New Roman" pitchFamily="18" charset="0"/>
                <a:ea typeface="仿宋_GB2312" pitchFamily="49" charset="-122"/>
              </a:rPr>
              <a:t>界面尽量简介，容易操作</a:t>
            </a:r>
          </a:p>
          <a:p>
            <a:pPr>
              <a:spcBef>
                <a:spcPct val="50000"/>
              </a:spcBef>
              <a:defRPr/>
            </a:pPr>
            <a:r>
              <a:rPr lang="zh-CN" altLang="en-US" sz="2000" b="1" dirty="0">
                <a:solidFill>
                  <a:schemeClr val="tx2"/>
                </a:solidFill>
                <a:latin typeface="Times New Roman" pitchFamily="18" charset="0"/>
                <a:ea typeface="仿宋_GB2312" pitchFamily="49" charset="-122"/>
              </a:rPr>
              <a:t>   </a:t>
            </a:r>
            <a:r>
              <a:rPr lang="en-US" altLang="zh-CN" sz="2000" b="1" dirty="0">
                <a:solidFill>
                  <a:schemeClr val="tx2"/>
                </a:solidFill>
                <a:latin typeface="Times New Roman" pitchFamily="18" charset="0"/>
                <a:ea typeface="仿宋_GB2312" pitchFamily="49" charset="-122"/>
              </a:rPr>
              <a:t>2. </a:t>
            </a:r>
            <a:r>
              <a:rPr lang="zh-CN" altLang="en-US" sz="2000" b="1" dirty="0">
                <a:solidFill>
                  <a:schemeClr val="tx2"/>
                </a:solidFill>
                <a:latin typeface="Times New Roman" pitchFamily="18" charset="0"/>
                <a:ea typeface="仿宋_GB2312" pitchFamily="49" charset="-122"/>
              </a:rPr>
              <a:t>不要图片预览和打印</a:t>
            </a:r>
          </a:p>
          <a:p>
            <a:pPr>
              <a:spcBef>
                <a:spcPct val="50000"/>
              </a:spcBef>
              <a:defRPr/>
            </a:pPr>
            <a:r>
              <a:rPr lang="en-US" altLang="zh-CN" sz="2000" b="1" dirty="0">
                <a:solidFill>
                  <a:schemeClr val="bg2">
                    <a:lumMod val="60000"/>
                    <a:lumOff val="40000"/>
                  </a:schemeClr>
                </a:solidFill>
                <a:latin typeface="Times New Roman" pitchFamily="18" charset="0"/>
                <a:ea typeface="仿宋_GB2312" pitchFamily="49" charset="-122"/>
              </a:rPr>
              <a:t>(</a:t>
            </a:r>
            <a:r>
              <a:rPr lang="zh-CN" altLang="en-US" sz="2000" b="1" dirty="0">
                <a:solidFill>
                  <a:schemeClr val="bg2">
                    <a:lumMod val="60000"/>
                    <a:lumOff val="40000"/>
                  </a:schemeClr>
                </a:solidFill>
                <a:latin typeface="Times New Roman" pitchFamily="18" charset="0"/>
                <a:ea typeface="仿宋_GB2312" pitchFamily="49" charset="-122"/>
              </a:rPr>
              <a:t>接下页</a:t>
            </a:r>
            <a:r>
              <a:rPr lang="en-US" altLang="zh-CN" sz="2000" b="1" dirty="0">
                <a:solidFill>
                  <a:schemeClr val="bg2">
                    <a:lumMod val="60000"/>
                    <a:lumOff val="40000"/>
                  </a:schemeClr>
                </a:solidFill>
                <a:latin typeface="Times New Roman" pitchFamily="18" charset="0"/>
                <a:ea typeface="仿宋_GB2312" pitchFamily="49" charset="-122"/>
              </a:rPr>
              <a:t>)</a:t>
            </a:r>
          </a:p>
        </p:txBody>
      </p:sp>
      <p:sp>
        <p:nvSpPr>
          <p:cNvPr id="14342" name="Text Box 4"/>
          <p:cNvSpPr txBox="1">
            <a:spLocks noChangeArrowheads="1"/>
          </p:cNvSpPr>
          <p:nvPr/>
        </p:nvSpPr>
        <p:spPr bwMode="auto">
          <a:xfrm>
            <a:off x="250825" y="1052513"/>
            <a:ext cx="8642350" cy="830262"/>
          </a:xfrm>
          <a:prstGeom prst="rect">
            <a:avLst/>
          </a:prstGeom>
          <a:noFill/>
          <a:ln w="25400">
            <a:noFill/>
            <a:miter lim="800000"/>
            <a:headEnd/>
            <a:tailEnd/>
          </a:ln>
        </p:spPr>
        <p:txBody>
          <a:bodyPr>
            <a:spAutoFit/>
          </a:bodyPr>
          <a:lstStyle/>
          <a:p>
            <a:pPr>
              <a:spcBef>
                <a:spcPct val="50000"/>
              </a:spcBef>
            </a:pPr>
            <a:r>
              <a:rPr lang="en-US" altLang="zh-CN" sz="2400" b="1" dirty="0">
                <a:solidFill>
                  <a:schemeClr val="tx2"/>
                </a:solidFill>
                <a:ea typeface="宋体" pitchFamily="2" charset="-122"/>
              </a:rPr>
              <a:t>      </a:t>
            </a:r>
            <a:r>
              <a:rPr lang="zh-CN" altLang="en-US" sz="2400" b="1" dirty="0">
                <a:solidFill>
                  <a:schemeClr val="tx2"/>
                </a:solidFill>
                <a:ea typeface="宋体" pitchFamily="2" charset="-122"/>
              </a:rPr>
              <a:t>这位同学非常明白老师的意图，回去后想了一下，并列出了一个工作</a:t>
            </a:r>
            <a:r>
              <a:rPr lang="zh-CN" altLang="en-US" sz="2400" b="1" dirty="0" smtClean="0">
                <a:solidFill>
                  <a:schemeClr val="tx2"/>
                </a:solidFill>
                <a:ea typeface="宋体" pitchFamily="2" charset="-122"/>
              </a:rPr>
              <a:t>清单：</a:t>
            </a:r>
            <a:endParaRPr lang="zh-CN" altLang="en-US" sz="2400" b="1" dirty="0">
              <a:solidFill>
                <a:schemeClr val="tx2"/>
              </a:solidFill>
              <a:ea typeface="宋体" pitchFamily="2" charset="-122"/>
            </a:endParaRPr>
          </a:p>
        </p:txBody>
      </p:sp>
      <p:sp>
        <p:nvSpPr>
          <p:cNvPr id="8" name="日期占位符 7"/>
          <p:cNvSpPr>
            <a:spLocks noGrp="1"/>
          </p:cNvSpPr>
          <p:nvPr>
            <p:ph type="dt" sz="quarter" idx="10"/>
          </p:nvPr>
        </p:nvSpPr>
        <p:spPr/>
        <p:txBody>
          <a:bodyPr/>
          <a:lstStyle/>
          <a:p>
            <a:pPr>
              <a:defRPr/>
            </a:pPr>
            <a:r>
              <a:rPr lang="en-US" altLang="zh-CN" dirty="0" smtClean="0"/>
              <a:t>Software System Analysis &amp; Design </a:t>
            </a:r>
            <a:r>
              <a:rPr lang="en-US" altLang="zh-CN" dirty="0"/>
              <a:t>Copyright © thbin@buaa.edu.cn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p:cNvSpPr>
            <a:spLocks noGrp="1"/>
          </p:cNvSpPr>
          <p:nvPr>
            <p:ph type="dt" sz="quarter" idx="10"/>
          </p:nvPr>
        </p:nvSpPr>
        <p:spPr/>
        <p:txBody>
          <a:bodyPr/>
          <a:lstStyle/>
          <a:p>
            <a:pPr>
              <a:defRPr/>
            </a:pPr>
            <a:r>
              <a:rPr lang="en-US" altLang="zh-CN" dirty="0" smtClean="0"/>
              <a:t>Software System Analysis &amp; Design </a:t>
            </a:r>
            <a:r>
              <a:rPr lang="en-US" altLang="zh-CN" dirty="0"/>
              <a:t>Copyright © thbin@buaa.edu.cn</a:t>
            </a:r>
          </a:p>
        </p:txBody>
      </p:sp>
      <p:sp>
        <p:nvSpPr>
          <p:cNvPr id="5" name="页脚占位符 2"/>
          <p:cNvSpPr>
            <a:spLocks noGrp="1"/>
          </p:cNvSpPr>
          <p:nvPr>
            <p:ph type="ftr" sz="quarter" idx="11"/>
          </p:nvPr>
        </p:nvSpPr>
        <p:spPr/>
        <p:txBody>
          <a:bodyPr/>
          <a:lstStyle/>
          <a:p>
            <a:pPr>
              <a:defRPr/>
            </a:pPr>
            <a:r>
              <a:rPr lang="en-US" altLang="zh-CN" dirty="0" smtClean="0"/>
              <a:t>College of Software, BUAA</a:t>
            </a:r>
            <a:endParaRPr lang="en-US" altLang="zh-CN" dirty="0"/>
          </a:p>
        </p:txBody>
      </p:sp>
      <p:sp>
        <p:nvSpPr>
          <p:cNvPr id="6" name="灯片编号占位符 3"/>
          <p:cNvSpPr>
            <a:spLocks noGrp="1"/>
          </p:cNvSpPr>
          <p:nvPr>
            <p:ph type="sldNum" sz="quarter" idx="12"/>
          </p:nvPr>
        </p:nvSpPr>
        <p:spPr/>
        <p:txBody>
          <a:bodyPr/>
          <a:lstStyle/>
          <a:p>
            <a:pPr>
              <a:defRPr/>
            </a:pPr>
            <a:r>
              <a:rPr lang="en-US" altLang="zh-CN"/>
              <a:t>-</a:t>
            </a:r>
            <a:fld id="{1831AF44-42AC-47F8-8084-7CB3ECC9B66E}" type="slidenum">
              <a:rPr lang="en-US" altLang="zh-CN"/>
              <a:pPr>
                <a:defRPr/>
              </a:pPr>
              <a:t>16</a:t>
            </a:fld>
            <a:r>
              <a:rPr lang="en-US" altLang="zh-CN"/>
              <a:t>-</a:t>
            </a:r>
          </a:p>
        </p:txBody>
      </p:sp>
      <p:sp>
        <p:nvSpPr>
          <p:cNvPr id="431106" name="Rectangle 2"/>
          <p:cNvSpPr>
            <a:spLocks noGrp="1" noChangeArrowheads="1"/>
          </p:cNvSpPr>
          <p:nvPr>
            <p:ph type="title" idx="4294967295"/>
          </p:nvPr>
        </p:nvSpPr>
        <p:spPr/>
        <p:txBody>
          <a:bodyPr/>
          <a:lstStyle/>
          <a:p>
            <a:pPr eaLnBrk="1" hangingPunct="1">
              <a:defRPr/>
            </a:pPr>
            <a:r>
              <a:rPr lang="en-US" altLang="zh-CN" dirty="0">
                <a:effectLst>
                  <a:outerShdw blurRad="38100" dist="38100" dir="2700000" algn="tl">
                    <a:srgbClr val="C0C0C0"/>
                  </a:outerShdw>
                </a:effectLst>
              </a:rPr>
              <a:t>Task </a:t>
            </a:r>
            <a:r>
              <a:rPr lang="en-US" altLang="zh-CN" dirty="0" smtClean="0">
                <a:effectLst>
                  <a:outerShdw blurRad="38100" dist="38100" dir="2700000" algn="tl">
                    <a:srgbClr val="C0C0C0"/>
                  </a:outerShdw>
                </a:effectLst>
              </a:rPr>
              <a:t>Lists</a:t>
            </a:r>
            <a:r>
              <a:rPr lang="zh-CN" altLang="en-US" dirty="0">
                <a:effectLst>
                  <a:outerShdw blurRad="38100" dist="38100" dir="2700000" algn="tl">
                    <a:srgbClr val="C0C0C0"/>
                  </a:outerShdw>
                </a:effectLst>
              </a:rPr>
              <a:t> </a:t>
            </a:r>
            <a:r>
              <a:rPr lang="en-US" altLang="zh-CN" dirty="0" smtClean="0">
                <a:effectLst>
                  <a:outerShdw blurRad="38100" dist="38100" dir="2700000" algn="tl">
                    <a:srgbClr val="C0C0C0"/>
                  </a:outerShdw>
                </a:effectLst>
              </a:rPr>
              <a:t>- Design</a:t>
            </a:r>
            <a:endParaRPr lang="zh-CN" altLang="en-US" dirty="0">
              <a:effectLst>
                <a:outerShdw blurRad="38100" dist="38100" dir="2700000" algn="tl">
                  <a:srgbClr val="C0C0C0"/>
                </a:outerShdw>
              </a:effectLst>
            </a:endParaRPr>
          </a:p>
        </p:txBody>
      </p:sp>
      <p:sp>
        <p:nvSpPr>
          <p:cNvPr id="15366" name="Text Box 3"/>
          <p:cNvSpPr txBox="1">
            <a:spLocks noChangeArrowheads="1"/>
          </p:cNvSpPr>
          <p:nvPr/>
        </p:nvSpPr>
        <p:spPr bwMode="auto">
          <a:xfrm>
            <a:off x="468313" y="1225550"/>
            <a:ext cx="8077200" cy="3846513"/>
          </a:xfrm>
          <a:prstGeom prst="rect">
            <a:avLst/>
          </a:prstGeom>
          <a:noFill/>
          <a:ln w="25400">
            <a:solidFill>
              <a:schemeClr val="tx1"/>
            </a:solidFill>
            <a:miter lim="800000"/>
            <a:headEnd/>
            <a:tailEnd/>
          </a:ln>
        </p:spPr>
        <p:txBody>
          <a:bodyPr>
            <a:spAutoFit/>
          </a:bodyPr>
          <a:lstStyle/>
          <a:p>
            <a:pPr>
              <a:spcBef>
                <a:spcPct val="50000"/>
              </a:spcBef>
            </a:pPr>
            <a:r>
              <a:rPr lang="zh-CN" altLang="en-US" sz="2800" b="1" dirty="0">
                <a:solidFill>
                  <a:srgbClr val="A50021"/>
                </a:solidFill>
                <a:latin typeface="Times New Roman" pitchFamily="18" charset="0"/>
                <a:ea typeface="仿宋_GB2312" pitchFamily="49" charset="-122"/>
              </a:rPr>
              <a:t>三、开发工具</a:t>
            </a:r>
            <a:r>
              <a:rPr lang="zh-CN" altLang="en-US" sz="2800" b="1" dirty="0" smtClean="0">
                <a:solidFill>
                  <a:srgbClr val="A50021"/>
                </a:solidFill>
                <a:latin typeface="Times New Roman" pitchFamily="18" charset="0"/>
                <a:ea typeface="仿宋_GB2312" pitchFamily="49" charset="-122"/>
              </a:rPr>
              <a:t>：</a:t>
            </a:r>
            <a:r>
              <a:rPr lang="en-US" altLang="zh-CN" sz="2200" b="1" dirty="0" smtClean="0">
                <a:latin typeface="Times New Roman" pitchFamily="18" charset="0"/>
                <a:ea typeface="仿宋_GB2312" pitchFamily="49" charset="-122"/>
              </a:rPr>
              <a:t>C#</a:t>
            </a:r>
            <a:endParaRPr lang="en-US" altLang="zh-CN" sz="2200" b="1" dirty="0">
              <a:latin typeface="Times New Roman" pitchFamily="18" charset="0"/>
              <a:ea typeface="仿宋_GB2312" pitchFamily="49" charset="-122"/>
            </a:endParaRPr>
          </a:p>
          <a:p>
            <a:pPr>
              <a:spcBef>
                <a:spcPct val="50000"/>
              </a:spcBef>
            </a:pPr>
            <a:r>
              <a:rPr lang="zh-CN" altLang="en-US" sz="2800" b="1" dirty="0">
                <a:solidFill>
                  <a:srgbClr val="A50021"/>
                </a:solidFill>
                <a:latin typeface="Times New Roman" pitchFamily="18" charset="0"/>
                <a:ea typeface="仿宋_GB2312" pitchFamily="49" charset="-122"/>
              </a:rPr>
              <a:t>四 、开发环境：</a:t>
            </a:r>
            <a:r>
              <a:rPr lang="zh-CN" altLang="en-US" sz="2200" b="1" dirty="0">
                <a:latin typeface="Times New Roman" pitchFamily="18" charset="0"/>
                <a:ea typeface="仿宋_GB2312" pitchFamily="49" charset="-122"/>
              </a:rPr>
              <a:t>普通</a:t>
            </a:r>
            <a:r>
              <a:rPr lang="en-US" altLang="zh-CN" sz="2200" b="1" dirty="0">
                <a:latin typeface="Times New Roman" pitchFamily="18" charset="0"/>
                <a:ea typeface="仿宋_GB2312" pitchFamily="49" charset="-122"/>
              </a:rPr>
              <a:t>PC</a:t>
            </a:r>
            <a:r>
              <a:rPr lang="zh-CN" altLang="en-US" sz="2200" b="1" dirty="0">
                <a:latin typeface="Times New Roman" pitchFamily="18" charset="0"/>
                <a:ea typeface="仿宋_GB2312" pitchFamily="49" charset="-122"/>
              </a:rPr>
              <a:t>机；</a:t>
            </a:r>
            <a:r>
              <a:rPr lang="en-US" altLang="zh-CN" sz="2200" b="1" dirty="0" smtClean="0">
                <a:latin typeface="Times New Roman" pitchFamily="18" charset="0"/>
                <a:ea typeface="仿宋_GB2312" pitchFamily="49" charset="-122"/>
              </a:rPr>
              <a:t>Win 7</a:t>
            </a:r>
            <a:endParaRPr lang="en-US" altLang="zh-CN" sz="2200" b="1" dirty="0">
              <a:latin typeface="Times New Roman" pitchFamily="18" charset="0"/>
              <a:ea typeface="仿宋_GB2312" pitchFamily="49" charset="-122"/>
            </a:endParaRPr>
          </a:p>
          <a:p>
            <a:pPr>
              <a:spcBef>
                <a:spcPct val="50000"/>
              </a:spcBef>
            </a:pPr>
            <a:r>
              <a:rPr lang="zh-CN" altLang="en-US" sz="2800" b="1" dirty="0">
                <a:solidFill>
                  <a:srgbClr val="A50021"/>
                </a:solidFill>
                <a:latin typeface="Times New Roman" pitchFamily="18" charset="0"/>
                <a:ea typeface="仿宋_GB2312" pitchFamily="49" charset="-122"/>
              </a:rPr>
              <a:t>五、工作量：</a:t>
            </a:r>
          </a:p>
          <a:p>
            <a:pPr>
              <a:spcBef>
                <a:spcPct val="50000"/>
              </a:spcBef>
            </a:pPr>
            <a:r>
              <a:rPr lang="zh-CN" altLang="en-US" sz="2200" b="1" dirty="0">
                <a:latin typeface="Times New Roman" pitchFamily="18" charset="0"/>
                <a:ea typeface="仿宋_GB2312" pitchFamily="49" charset="-122"/>
              </a:rPr>
              <a:t>    </a:t>
            </a:r>
            <a:r>
              <a:rPr lang="en-US" altLang="zh-CN" sz="2200" b="1" dirty="0">
                <a:latin typeface="Times New Roman" pitchFamily="18" charset="0"/>
                <a:ea typeface="仿宋_GB2312" pitchFamily="49" charset="-122"/>
              </a:rPr>
              <a:t>1. </a:t>
            </a:r>
            <a:r>
              <a:rPr lang="zh-CN" altLang="en-US" sz="2200" b="1" dirty="0">
                <a:latin typeface="Times New Roman" pitchFamily="18" charset="0"/>
                <a:ea typeface="仿宋_GB2312" pitchFamily="49" charset="-122"/>
              </a:rPr>
              <a:t>研究一下四种图片的格式</a:t>
            </a:r>
          </a:p>
          <a:p>
            <a:pPr>
              <a:spcBef>
                <a:spcPct val="50000"/>
              </a:spcBef>
            </a:pPr>
            <a:r>
              <a:rPr lang="zh-CN" altLang="en-US" sz="2200" b="1" dirty="0">
                <a:latin typeface="Times New Roman" pitchFamily="18" charset="0"/>
                <a:ea typeface="仿宋_GB2312" pitchFamily="49" charset="-122"/>
              </a:rPr>
              <a:t>    </a:t>
            </a:r>
            <a:r>
              <a:rPr lang="en-US" altLang="zh-CN" sz="2200" b="1" dirty="0">
                <a:latin typeface="Times New Roman" pitchFamily="18" charset="0"/>
                <a:ea typeface="仿宋_GB2312" pitchFamily="49" charset="-122"/>
              </a:rPr>
              <a:t>2. </a:t>
            </a:r>
            <a:r>
              <a:rPr lang="zh-CN" altLang="en-US" sz="2200" b="1" dirty="0">
                <a:latin typeface="Times New Roman" pitchFamily="18" charset="0"/>
                <a:ea typeface="仿宋_GB2312" pitchFamily="49" charset="-122"/>
              </a:rPr>
              <a:t>设计一个解析器类，解析这四种格式</a:t>
            </a:r>
          </a:p>
          <a:p>
            <a:pPr>
              <a:spcBef>
                <a:spcPct val="50000"/>
              </a:spcBef>
            </a:pPr>
            <a:r>
              <a:rPr lang="zh-CN" altLang="en-US" sz="2200" b="1" dirty="0">
                <a:latin typeface="Times New Roman" pitchFamily="18" charset="0"/>
                <a:ea typeface="仿宋_GB2312" pitchFamily="49" charset="-122"/>
              </a:rPr>
              <a:t>    </a:t>
            </a:r>
            <a:r>
              <a:rPr lang="en-US" altLang="zh-CN" sz="2200" b="1" dirty="0">
                <a:latin typeface="Times New Roman" pitchFamily="18" charset="0"/>
                <a:ea typeface="仿宋_GB2312" pitchFamily="49" charset="-122"/>
              </a:rPr>
              <a:t>3. </a:t>
            </a:r>
            <a:r>
              <a:rPr lang="zh-CN" altLang="en-US" sz="2200" b="1" dirty="0">
                <a:latin typeface="Times New Roman" pitchFamily="18" charset="0"/>
                <a:ea typeface="仿宋_GB2312" pitchFamily="49" charset="-122"/>
              </a:rPr>
              <a:t>设计一个文档类，实现读取、另存和目录浏览功能</a:t>
            </a:r>
          </a:p>
          <a:p>
            <a:pPr>
              <a:spcBef>
                <a:spcPct val="50000"/>
              </a:spcBef>
            </a:pPr>
            <a:r>
              <a:rPr lang="zh-CN" altLang="en-US" sz="2200" b="1" dirty="0">
                <a:latin typeface="Times New Roman" pitchFamily="18" charset="0"/>
                <a:ea typeface="仿宋_GB2312" pitchFamily="49" charset="-122"/>
              </a:rPr>
              <a:t>    </a:t>
            </a:r>
            <a:r>
              <a:rPr lang="en-US" altLang="zh-CN" sz="2200" b="1" dirty="0">
                <a:latin typeface="Times New Roman" pitchFamily="18" charset="0"/>
                <a:ea typeface="仿宋_GB2312" pitchFamily="49" charset="-122"/>
              </a:rPr>
              <a:t>4. </a:t>
            </a:r>
            <a:r>
              <a:rPr lang="zh-CN" altLang="en-US" sz="2200" b="1" dirty="0">
                <a:latin typeface="Times New Roman" pitchFamily="18" charset="0"/>
                <a:ea typeface="仿宋_GB2312" pitchFamily="49" charset="-122"/>
              </a:rPr>
              <a:t>设计一个视图类，实现显示、缩放、漫游功能</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日期占位符 1"/>
          <p:cNvSpPr>
            <a:spLocks noGrp="1"/>
          </p:cNvSpPr>
          <p:nvPr>
            <p:ph type="dt" sz="quarter" idx="10"/>
          </p:nvPr>
        </p:nvSpPr>
        <p:spPr/>
        <p:txBody>
          <a:bodyPr/>
          <a:lstStyle/>
          <a:p>
            <a:pPr>
              <a:defRPr/>
            </a:pPr>
            <a:r>
              <a:rPr lang="en-US" altLang="zh-CN" dirty="0" smtClean="0"/>
              <a:t>Software System Analysis &amp; Design </a:t>
            </a:r>
            <a:r>
              <a:rPr lang="en-US" altLang="zh-CN" dirty="0"/>
              <a:t>Copyright © thbin@buaa.edu.cn</a:t>
            </a:r>
          </a:p>
        </p:txBody>
      </p:sp>
      <p:sp>
        <p:nvSpPr>
          <p:cNvPr id="36" name="页脚占位符 2"/>
          <p:cNvSpPr>
            <a:spLocks noGrp="1"/>
          </p:cNvSpPr>
          <p:nvPr>
            <p:ph type="ftr" sz="quarter" idx="11"/>
          </p:nvPr>
        </p:nvSpPr>
        <p:spPr/>
        <p:txBody>
          <a:bodyPr/>
          <a:lstStyle/>
          <a:p>
            <a:pPr>
              <a:defRPr/>
            </a:pPr>
            <a:r>
              <a:rPr lang="en-US" altLang="zh-CN" dirty="0" smtClean="0"/>
              <a:t>College of Software, BUAA</a:t>
            </a:r>
            <a:endParaRPr lang="en-US" altLang="zh-CN" dirty="0"/>
          </a:p>
        </p:txBody>
      </p:sp>
      <p:sp>
        <p:nvSpPr>
          <p:cNvPr id="37" name="灯片编号占位符 3"/>
          <p:cNvSpPr>
            <a:spLocks noGrp="1"/>
          </p:cNvSpPr>
          <p:nvPr>
            <p:ph type="sldNum" sz="quarter" idx="12"/>
          </p:nvPr>
        </p:nvSpPr>
        <p:spPr/>
        <p:txBody>
          <a:bodyPr/>
          <a:lstStyle/>
          <a:p>
            <a:pPr>
              <a:defRPr/>
            </a:pPr>
            <a:r>
              <a:rPr lang="en-US" altLang="zh-CN"/>
              <a:t>-</a:t>
            </a:r>
            <a:fld id="{9DFBE088-8EEE-4F22-A1C0-8C00473927E4}" type="slidenum">
              <a:rPr lang="en-US" altLang="zh-CN"/>
              <a:pPr>
                <a:defRPr/>
              </a:pPr>
              <a:t>17</a:t>
            </a:fld>
            <a:r>
              <a:rPr lang="en-US" altLang="zh-CN"/>
              <a:t>-</a:t>
            </a:r>
          </a:p>
        </p:txBody>
      </p:sp>
      <p:sp>
        <p:nvSpPr>
          <p:cNvPr id="432130" name="Rectangle 2"/>
          <p:cNvSpPr>
            <a:spLocks noGrp="1" noChangeArrowheads="1"/>
          </p:cNvSpPr>
          <p:nvPr>
            <p:ph type="title" idx="4294967295"/>
          </p:nvPr>
        </p:nvSpPr>
        <p:spPr/>
        <p:txBody>
          <a:bodyPr/>
          <a:lstStyle/>
          <a:p>
            <a:pPr eaLnBrk="1" hangingPunct="1">
              <a:defRPr/>
            </a:pPr>
            <a:r>
              <a:rPr lang="en-US" altLang="zh-CN">
                <a:effectLst>
                  <a:outerShdw blurRad="38100" dist="38100" dir="2700000" algn="tl">
                    <a:srgbClr val="C0C0C0"/>
                  </a:outerShdw>
                </a:effectLst>
              </a:rPr>
              <a:t>Software Development Process</a:t>
            </a:r>
            <a:endParaRPr lang="zh-CN" altLang="en-US">
              <a:effectLst>
                <a:outerShdw blurRad="38100" dist="38100" dir="2700000" algn="tl">
                  <a:srgbClr val="C0C0C0"/>
                </a:outerShdw>
              </a:effectLst>
            </a:endParaRPr>
          </a:p>
        </p:txBody>
      </p:sp>
      <p:sp>
        <p:nvSpPr>
          <p:cNvPr id="432131" name="Rectangle 3"/>
          <p:cNvSpPr>
            <a:spLocks noChangeArrowheads="1"/>
          </p:cNvSpPr>
          <p:nvPr/>
        </p:nvSpPr>
        <p:spPr bwMode="auto">
          <a:xfrm>
            <a:off x="1547813" y="1052513"/>
            <a:ext cx="1524000" cy="457200"/>
          </a:xfrm>
          <a:prstGeom prst="rect">
            <a:avLst/>
          </a:prstGeom>
          <a:noFill/>
          <a:ln w="25400">
            <a:solidFill>
              <a:schemeClr val="tx1"/>
            </a:solidFill>
            <a:miter lim="800000"/>
            <a:headEnd/>
            <a:tailEnd/>
          </a:ln>
        </p:spPr>
        <p:txBody>
          <a:bodyPr wrap="none" anchor="ctr"/>
          <a:lstStyle/>
          <a:p>
            <a:r>
              <a:rPr lang="zh-CN" altLang="en-US" sz="2400" b="1">
                <a:latin typeface="Times New Roman" pitchFamily="18" charset="0"/>
                <a:ea typeface="仿宋_GB2312" pitchFamily="49" charset="-122"/>
              </a:rPr>
              <a:t>可行性分析</a:t>
            </a:r>
          </a:p>
        </p:txBody>
      </p:sp>
      <p:sp>
        <p:nvSpPr>
          <p:cNvPr id="432132" name="Rectangle 4"/>
          <p:cNvSpPr>
            <a:spLocks noChangeArrowheads="1"/>
          </p:cNvSpPr>
          <p:nvPr/>
        </p:nvSpPr>
        <p:spPr bwMode="auto">
          <a:xfrm>
            <a:off x="2400300" y="1684338"/>
            <a:ext cx="1524000" cy="457200"/>
          </a:xfrm>
          <a:prstGeom prst="rect">
            <a:avLst/>
          </a:prstGeom>
          <a:noFill/>
          <a:ln w="25400">
            <a:solidFill>
              <a:schemeClr val="tx1"/>
            </a:solidFill>
            <a:miter lim="800000"/>
            <a:headEnd/>
            <a:tailEnd/>
          </a:ln>
        </p:spPr>
        <p:txBody>
          <a:bodyPr wrap="none" anchor="ctr"/>
          <a:lstStyle/>
          <a:p>
            <a:r>
              <a:rPr lang="zh-CN" altLang="en-US" sz="2400" b="1">
                <a:latin typeface="Times New Roman" pitchFamily="18" charset="0"/>
                <a:ea typeface="仿宋_GB2312" pitchFamily="49" charset="-122"/>
              </a:rPr>
              <a:t>需求分析</a:t>
            </a:r>
          </a:p>
        </p:txBody>
      </p:sp>
      <p:sp>
        <p:nvSpPr>
          <p:cNvPr id="432133" name="Rectangle 5"/>
          <p:cNvSpPr>
            <a:spLocks noChangeArrowheads="1"/>
          </p:cNvSpPr>
          <p:nvPr/>
        </p:nvSpPr>
        <p:spPr bwMode="auto">
          <a:xfrm>
            <a:off x="3263900" y="2332038"/>
            <a:ext cx="1524000" cy="457200"/>
          </a:xfrm>
          <a:prstGeom prst="rect">
            <a:avLst/>
          </a:prstGeom>
          <a:noFill/>
          <a:ln w="25400">
            <a:solidFill>
              <a:schemeClr val="tx1"/>
            </a:solidFill>
            <a:miter lim="800000"/>
            <a:headEnd/>
            <a:tailEnd/>
          </a:ln>
        </p:spPr>
        <p:txBody>
          <a:bodyPr wrap="none" anchor="ctr"/>
          <a:lstStyle/>
          <a:p>
            <a:r>
              <a:rPr lang="zh-CN" altLang="en-US" sz="2400" b="1">
                <a:latin typeface="Times New Roman" pitchFamily="18" charset="0"/>
                <a:ea typeface="仿宋_GB2312" pitchFamily="49" charset="-122"/>
              </a:rPr>
              <a:t>概要设计</a:t>
            </a:r>
          </a:p>
        </p:txBody>
      </p:sp>
      <p:sp>
        <p:nvSpPr>
          <p:cNvPr id="432134" name="Rectangle 6"/>
          <p:cNvSpPr>
            <a:spLocks noChangeArrowheads="1"/>
          </p:cNvSpPr>
          <p:nvPr/>
        </p:nvSpPr>
        <p:spPr bwMode="auto">
          <a:xfrm>
            <a:off x="4127500" y="2979738"/>
            <a:ext cx="1524000" cy="457200"/>
          </a:xfrm>
          <a:prstGeom prst="rect">
            <a:avLst/>
          </a:prstGeom>
          <a:noFill/>
          <a:ln w="25400">
            <a:solidFill>
              <a:schemeClr val="tx1"/>
            </a:solidFill>
            <a:prstDash val="dash"/>
            <a:miter lim="800000"/>
            <a:headEnd/>
            <a:tailEnd/>
          </a:ln>
        </p:spPr>
        <p:txBody>
          <a:bodyPr wrap="none" anchor="ctr"/>
          <a:lstStyle/>
          <a:p>
            <a:r>
              <a:rPr lang="zh-CN" altLang="en-US" sz="2400" b="1">
                <a:latin typeface="Times New Roman" pitchFamily="18" charset="0"/>
                <a:ea typeface="仿宋_GB2312" pitchFamily="49" charset="-122"/>
              </a:rPr>
              <a:t>详细设计</a:t>
            </a:r>
          </a:p>
        </p:txBody>
      </p:sp>
      <p:sp>
        <p:nvSpPr>
          <p:cNvPr id="432135" name="Rectangle 7"/>
          <p:cNvSpPr>
            <a:spLocks noChangeArrowheads="1"/>
          </p:cNvSpPr>
          <p:nvPr/>
        </p:nvSpPr>
        <p:spPr bwMode="auto">
          <a:xfrm>
            <a:off x="4992688" y="3629025"/>
            <a:ext cx="1524000" cy="457200"/>
          </a:xfrm>
          <a:prstGeom prst="rect">
            <a:avLst/>
          </a:prstGeom>
          <a:noFill/>
          <a:ln w="25400">
            <a:solidFill>
              <a:schemeClr val="tx1"/>
            </a:solidFill>
            <a:prstDash val="dash"/>
            <a:miter lim="800000"/>
            <a:headEnd/>
            <a:tailEnd/>
          </a:ln>
        </p:spPr>
        <p:txBody>
          <a:bodyPr wrap="none" anchor="ctr"/>
          <a:lstStyle/>
          <a:p>
            <a:r>
              <a:rPr lang="zh-CN" altLang="en-US" sz="2400" b="1">
                <a:latin typeface="Times New Roman" pitchFamily="18" charset="0"/>
                <a:ea typeface="仿宋_GB2312" pitchFamily="49" charset="-122"/>
              </a:rPr>
              <a:t>编码</a:t>
            </a:r>
          </a:p>
        </p:txBody>
      </p:sp>
      <p:sp>
        <p:nvSpPr>
          <p:cNvPr id="432136" name="Rectangle 8"/>
          <p:cNvSpPr>
            <a:spLocks noChangeArrowheads="1"/>
          </p:cNvSpPr>
          <p:nvPr/>
        </p:nvSpPr>
        <p:spPr bwMode="auto">
          <a:xfrm>
            <a:off x="5856288" y="4294188"/>
            <a:ext cx="1524000" cy="457200"/>
          </a:xfrm>
          <a:prstGeom prst="rect">
            <a:avLst/>
          </a:prstGeom>
          <a:noFill/>
          <a:ln w="25400">
            <a:solidFill>
              <a:schemeClr val="tx1"/>
            </a:solidFill>
            <a:prstDash val="dash"/>
            <a:miter lim="800000"/>
            <a:headEnd/>
            <a:tailEnd/>
          </a:ln>
        </p:spPr>
        <p:txBody>
          <a:bodyPr wrap="none" anchor="ctr"/>
          <a:lstStyle/>
          <a:p>
            <a:r>
              <a:rPr lang="zh-CN" altLang="en-US" sz="2400" b="1">
                <a:latin typeface="Times New Roman" pitchFamily="18" charset="0"/>
                <a:ea typeface="仿宋_GB2312" pitchFamily="49" charset="-122"/>
              </a:rPr>
              <a:t>测试</a:t>
            </a:r>
          </a:p>
        </p:txBody>
      </p:sp>
      <p:sp>
        <p:nvSpPr>
          <p:cNvPr id="432137" name="Rectangle 9"/>
          <p:cNvSpPr>
            <a:spLocks noChangeArrowheads="1"/>
          </p:cNvSpPr>
          <p:nvPr/>
        </p:nvSpPr>
        <p:spPr bwMode="auto">
          <a:xfrm>
            <a:off x="6719888" y="4943475"/>
            <a:ext cx="1524000" cy="457200"/>
          </a:xfrm>
          <a:prstGeom prst="rect">
            <a:avLst/>
          </a:prstGeom>
          <a:noFill/>
          <a:ln w="25400">
            <a:solidFill>
              <a:schemeClr val="tx1"/>
            </a:solidFill>
            <a:prstDash val="dash"/>
            <a:miter lim="800000"/>
            <a:headEnd/>
            <a:tailEnd/>
          </a:ln>
        </p:spPr>
        <p:txBody>
          <a:bodyPr wrap="none" anchor="ctr"/>
          <a:lstStyle/>
          <a:p>
            <a:r>
              <a:rPr lang="zh-CN" altLang="en-US" sz="2400" b="1">
                <a:latin typeface="Times New Roman" pitchFamily="18" charset="0"/>
                <a:ea typeface="仿宋_GB2312" pitchFamily="49" charset="-122"/>
              </a:rPr>
              <a:t>交付</a:t>
            </a:r>
          </a:p>
        </p:txBody>
      </p:sp>
      <p:sp>
        <p:nvSpPr>
          <p:cNvPr id="432138" name="Rectangle 10"/>
          <p:cNvSpPr>
            <a:spLocks noChangeArrowheads="1"/>
          </p:cNvSpPr>
          <p:nvPr/>
        </p:nvSpPr>
        <p:spPr bwMode="auto">
          <a:xfrm>
            <a:off x="7583488" y="5608638"/>
            <a:ext cx="1524000" cy="457200"/>
          </a:xfrm>
          <a:prstGeom prst="rect">
            <a:avLst/>
          </a:prstGeom>
          <a:noFill/>
          <a:ln w="25400">
            <a:solidFill>
              <a:schemeClr val="tx1"/>
            </a:solidFill>
            <a:prstDash val="dash"/>
            <a:miter lim="800000"/>
            <a:headEnd/>
            <a:tailEnd/>
          </a:ln>
        </p:spPr>
        <p:txBody>
          <a:bodyPr wrap="none" anchor="ctr"/>
          <a:lstStyle/>
          <a:p>
            <a:r>
              <a:rPr lang="zh-CN" altLang="en-US" sz="2400" b="1">
                <a:latin typeface="Times New Roman" pitchFamily="18" charset="0"/>
                <a:ea typeface="仿宋_GB2312" pitchFamily="49" charset="-122"/>
              </a:rPr>
              <a:t>维护</a:t>
            </a:r>
          </a:p>
        </p:txBody>
      </p:sp>
      <p:sp>
        <p:nvSpPr>
          <p:cNvPr id="432139" name="Text Box 11"/>
          <p:cNvSpPr txBox="1">
            <a:spLocks noChangeArrowheads="1"/>
          </p:cNvSpPr>
          <p:nvPr/>
        </p:nvSpPr>
        <p:spPr bwMode="auto">
          <a:xfrm>
            <a:off x="-34925" y="981075"/>
            <a:ext cx="1511300" cy="461963"/>
          </a:xfrm>
          <a:prstGeom prst="rect">
            <a:avLst/>
          </a:prstGeom>
          <a:noFill/>
          <a:ln w="25400">
            <a:noFill/>
            <a:miter lim="800000"/>
            <a:headEnd/>
            <a:tailEnd/>
          </a:ln>
        </p:spPr>
        <p:txBody>
          <a:bodyPr>
            <a:spAutoFit/>
          </a:bodyPr>
          <a:lstStyle/>
          <a:p>
            <a:pPr>
              <a:spcBef>
                <a:spcPct val="50000"/>
              </a:spcBef>
            </a:pPr>
            <a:r>
              <a:rPr lang="zh-CN" altLang="en-US" sz="2400" b="1">
                <a:solidFill>
                  <a:srgbClr val="A50021"/>
                </a:solidFill>
                <a:latin typeface="Times New Roman" pitchFamily="18" charset="0"/>
                <a:ea typeface="仿宋_GB2312" pitchFamily="49" charset="-122"/>
              </a:rPr>
              <a:t>对话过程</a:t>
            </a:r>
          </a:p>
        </p:txBody>
      </p:sp>
      <p:sp>
        <p:nvSpPr>
          <p:cNvPr id="432140" name="Line 12"/>
          <p:cNvSpPr>
            <a:spLocks noChangeShapeType="1"/>
          </p:cNvSpPr>
          <p:nvPr/>
        </p:nvSpPr>
        <p:spPr bwMode="auto">
          <a:xfrm>
            <a:off x="862013" y="1400175"/>
            <a:ext cx="685800" cy="0"/>
          </a:xfrm>
          <a:prstGeom prst="line">
            <a:avLst/>
          </a:prstGeom>
          <a:noFill/>
          <a:ln w="25400">
            <a:solidFill>
              <a:srgbClr val="000080"/>
            </a:solidFill>
            <a:round/>
            <a:headEnd/>
            <a:tailEnd type="triangle" w="med" len="med"/>
          </a:ln>
        </p:spPr>
        <p:txBody>
          <a:bodyPr/>
          <a:lstStyle/>
          <a:p>
            <a:endParaRPr lang="zh-CN" altLang="en-US"/>
          </a:p>
        </p:txBody>
      </p:sp>
      <p:sp>
        <p:nvSpPr>
          <p:cNvPr id="432141" name="Text Box 13"/>
          <p:cNvSpPr txBox="1">
            <a:spLocks noChangeArrowheads="1"/>
          </p:cNvSpPr>
          <p:nvPr/>
        </p:nvSpPr>
        <p:spPr bwMode="auto">
          <a:xfrm>
            <a:off x="-36513" y="1676400"/>
            <a:ext cx="2519363" cy="461963"/>
          </a:xfrm>
          <a:prstGeom prst="rect">
            <a:avLst/>
          </a:prstGeom>
          <a:noFill/>
          <a:ln w="25400">
            <a:noFill/>
            <a:miter lim="800000"/>
            <a:headEnd/>
            <a:tailEnd/>
          </a:ln>
        </p:spPr>
        <p:txBody>
          <a:bodyPr>
            <a:spAutoFit/>
          </a:bodyPr>
          <a:lstStyle/>
          <a:p>
            <a:pPr>
              <a:spcBef>
                <a:spcPct val="50000"/>
              </a:spcBef>
            </a:pPr>
            <a:r>
              <a:rPr lang="zh-CN" altLang="en-US" sz="2400" b="1">
                <a:solidFill>
                  <a:srgbClr val="A50021"/>
                </a:solidFill>
                <a:latin typeface="Times New Roman" pitchFamily="18" charset="0"/>
                <a:ea typeface="仿宋_GB2312" pitchFamily="49" charset="-122"/>
              </a:rPr>
              <a:t>工作清单一、二</a:t>
            </a:r>
          </a:p>
        </p:txBody>
      </p:sp>
      <p:sp>
        <p:nvSpPr>
          <p:cNvPr id="432142" name="Line 14"/>
          <p:cNvSpPr>
            <a:spLocks noChangeShapeType="1"/>
          </p:cNvSpPr>
          <p:nvPr/>
        </p:nvSpPr>
        <p:spPr bwMode="auto">
          <a:xfrm>
            <a:off x="1725613" y="2062163"/>
            <a:ext cx="685800" cy="0"/>
          </a:xfrm>
          <a:prstGeom prst="line">
            <a:avLst/>
          </a:prstGeom>
          <a:noFill/>
          <a:ln w="25400">
            <a:solidFill>
              <a:srgbClr val="000080"/>
            </a:solidFill>
            <a:round/>
            <a:headEnd/>
            <a:tailEnd type="triangle" w="med" len="med"/>
          </a:ln>
        </p:spPr>
        <p:txBody>
          <a:bodyPr/>
          <a:lstStyle/>
          <a:p>
            <a:endParaRPr lang="zh-CN" altLang="en-US"/>
          </a:p>
        </p:txBody>
      </p:sp>
      <p:sp>
        <p:nvSpPr>
          <p:cNvPr id="432143" name="Text Box 15"/>
          <p:cNvSpPr txBox="1">
            <a:spLocks noChangeArrowheads="1"/>
          </p:cNvSpPr>
          <p:nvPr/>
        </p:nvSpPr>
        <p:spPr bwMode="auto">
          <a:xfrm>
            <a:off x="-36513" y="2349500"/>
            <a:ext cx="3168651" cy="461963"/>
          </a:xfrm>
          <a:prstGeom prst="rect">
            <a:avLst/>
          </a:prstGeom>
          <a:noFill/>
          <a:ln w="25400">
            <a:noFill/>
            <a:miter lim="800000"/>
            <a:headEnd/>
            <a:tailEnd/>
          </a:ln>
        </p:spPr>
        <p:txBody>
          <a:bodyPr>
            <a:spAutoFit/>
          </a:bodyPr>
          <a:lstStyle/>
          <a:p>
            <a:pPr>
              <a:spcBef>
                <a:spcPct val="50000"/>
              </a:spcBef>
            </a:pPr>
            <a:r>
              <a:rPr lang="zh-CN" altLang="en-US" sz="2400" b="1">
                <a:solidFill>
                  <a:srgbClr val="A50021"/>
                </a:solidFill>
                <a:latin typeface="Times New Roman" pitchFamily="18" charset="0"/>
                <a:ea typeface="仿宋_GB2312" pitchFamily="49" charset="-122"/>
              </a:rPr>
              <a:t>工作清单三、四、五</a:t>
            </a:r>
          </a:p>
        </p:txBody>
      </p:sp>
      <p:sp>
        <p:nvSpPr>
          <p:cNvPr id="432144" name="Line 16"/>
          <p:cNvSpPr>
            <a:spLocks noChangeShapeType="1"/>
          </p:cNvSpPr>
          <p:nvPr/>
        </p:nvSpPr>
        <p:spPr bwMode="auto">
          <a:xfrm>
            <a:off x="2362200" y="2728913"/>
            <a:ext cx="914400" cy="0"/>
          </a:xfrm>
          <a:prstGeom prst="line">
            <a:avLst/>
          </a:prstGeom>
          <a:noFill/>
          <a:ln w="25400">
            <a:solidFill>
              <a:srgbClr val="000080"/>
            </a:solidFill>
            <a:round/>
            <a:headEnd/>
            <a:tailEnd type="triangle" w="med" len="med"/>
          </a:ln>
        </p:spPr>
        <p:txBody>
          <a:bodyPr/>
          <a:lstStyle/>
          <a:p>
            <a:endParaRPr lang="zh-CN" altLang="en-US"/>
          </a:p>
        </p:txBody>
      </p:sp>
      <p:sp>
        <p:nvSpPr>
          <p:cNvPr id="432145" name="Text Box 17"/>
          <p:cNvSpPr txBox="1">
            <a:spLocks noChangeArrowheads="1"/>
          </p:cNvSpPr>
          <p:nvPr/>
        </p:nvSpPr>
        <p:spPr bwMode="auto">
          <a:xfrm>
            <a:off x="349250" y="3116263"/>
            <a:ext cx="3359150" cy="461962"/>
          </a:xfrm>
          <a:prstGeom prst="rect">
            <a:avLst/>
          </a:prstGeom>
          <a:noFill/>
          <a:ln w="25400">
            <a:noFill/>
            <a:miter lim="800000"/>
            <a:headEnd/>
            <a:tailEnd/>
          </a:ln>
        </p:spPr>
        <p:txBody>
          <a:bodyPr>
            <a:spAutoFit/>
          </a:bodyPr>
          <a:lstStyle/>
          <a:p>
            <a:pPr>
              <a:spcBef>
                <a:spcPct val="50000"/>
              </a:spcBef>
            </a:pPr>
            <a:r>
              <a:rPr lang="zh-CN" altLang="en-US" sz="2400" b="1">
                <a:solidFill>
                  <a:srgbClr val="A50021"/>
                </a:solidFill>
                <a:latin typeface="Times New Roman" pitchFamily="18" charset="0"/>
                <a:ea typeface="仿宋_GB2312" pitchFamily="49" charset="-122"/>
              </a:rPr>
              <a:t>写代码前的思考过程</a:t>
            </a:r>
          </a:p>
        </p:txBody>
      </p:sp>
      <p:sp>
        <p:nvSpPr>
          <p:cNvPr id="432146" name="Line 18"/>
          <p:cNvSpPr>
            <a:spLocks noChangeShapeType="1"/>
          </p:cNvSpPr>
          <p:nvPr/>
        </p:nvSpPr>
        <p:spPr bwMode="auto">
          <a:xfrm>
            <a:off x="3225800" y="3357563"/>
            <a:ext cx="914400" cy="0"/>
          </a:xfrm>
          <a:prstGeom prst="line">
            <a:avLst/>
          </a:prstGeom>
          <a:noFill/>
          <a:ln w="25400">
            <a:solidFill>
              <a:srgbClr val="000080"/>
            </a:solidFill>
            <a:prstDash val="dash"/>
            <a:round/>
            <a:headEnd/>
            <a:tailEnd type="triangle" w="med" len="med"/>
          </a:ln>
        </p:spPr>
        <p:txBody>
          <a:bodyPr/>
          <a:lstStyle/>
          <a:p>
            <a:endParaRPr lang="zh-CN" altLang="en-US"/>
          </a:p>
        </p:txBody>
      </p:sp>
      <p:sp>
        <p:nvSpPr>
          <p:cNvPr id="432147" name="Text Box 19"/>
          <p:cNvSpPr txBox="1">
            <a:spLocks noChangeArrowheads="1"/>
          </p:cNvSpPr>
          <p:nvPr/>
        </p:nvSpPr>
        <p:spPr bwMode="auto">
          <a:xfrm>
            <a:off x="2643188" y="3763963"/>
            <a:ext cx="1295400" cy="461962"/>
          </a:xfrm>
          <a:prstGeom prst="rect">
            <a:avLst/>
          </a:prstGeom>
          <a:noFill/>
          <a:ln w="25400">
            <a:noFill/>
            <a:miter lim="800000"/>
            <a:headEnd/>
            <a:tailEnd/>
          </a:ln>
        </p:spPr>
        <p:txBody>
          <a:bodyPr>
            <a:spAutoFit/>
          </a:bodyPr>
          <a:lstStyle/>
          <a:p>
            <a:pPr>
              <a:spcBef>
                <a:spcPct val="50000"/>
              </a:spcBef>
            </a:pPr>
            <a:r>
              <a:rPr lang="zh-CN" altLang="en-US" sz="2400" b="1">
                <a:solidFill>
                  <a:srgbClr val="A50021"/>
                </a:solidFill>
                <a:latin typeface="Times New Roman" pitchFamily="18" charset="0"/>
                <a:ea typeface="仿宋_GB2312" pitchFamily="49" charset="-122"/>
              </a:rPr>
              <a:t>写代码</a:t>
            </a:r>
          </a:p>
        </p:txBody>
      </p:sp>
      <p:sp>
        <p:nvSpPr>
          <p:cNvPr id="432148" name="Line 20"/>
          <p:cNvSpPr>
            <a:spLocks noChangeShapeType="1"/>
          </p:cNvSpPr>
          <p:nvPr/>
        </p:nvSpPr>
        <p:spPr bwMode="auto">
          <a:xfrm>
            <a:off x="4089400" y="4005263"/>
            <a:ext cx="914400" cy="0"/>
          </a:xfrm>
          <a:prstGeom prst="line">
            <a:avLst/>
          </a:prstGeom>
          <a:noFill/>
          <a:ln w="25400">
            <a:solidFill>
              <a:srgbClr val="000080"/>
            </a:solidFill>
            <a:prstDash val="dash"/>
            <a:round/>
            <a:headEnd/>
            <a:tailEnd type="triangle" w="med" len="med"/>
          </a:ln>
        </p:spPr>
        <p:txBody>
          <a:bodyPr/>
          <a:lstStyle/>
          <a:p>
            <a:endParaRPr lang="zh-CN" altLang="en-US"/>
          </a:p>
        </p:txBody>
      </p:sp>
      <p:sp>
        <p:nvSpPr>
          <p:cNvPr id="432149" name="Line 21"/>
          <p:cNvSpPr>
            <a:spLocks noChangeShapeType="1"/>
          </p:cNvSpPr>
          <p:nvPr/>
        </p:nvSpPr>
        <p:spPr bwMode="auto">
          <a:xfrm>
            <a:off x="4953000" y="4672013"/>
            <a:ext cx="914400" cy="0"/>
          </a:xfrm>
          <a:prstGeom prst="line">
            <a:avLst/>
          </a:prstGeom>
          <a:noFill/>
          <a:ln w="25400">
            <a:solidFill>
              <a:srgbClr val="000080"/>
            </a:solidFill>
            <a:prstDash val="dash"/>
            <a:round/>
            <a:headEnd/>
            <a:tailEnd type="triangle" w="med" len="med"/>
          </a:ln>
        </p:spPr>
        <p:txBody>
          <a:bodyPr/>
          <a:lstStyle/>
          <a:p>
            <a:endParaRPr lang="zh-CN" altLang="en-US"/>
          </a:p>
        </p:txBody>
      </p:sp>
      <p:sp>
        <p:nvSpPr>
          <p:cNvPr id="432150" name="Text Box 22"/>
          <p:cNvSpPr txBox="1">
            <a:spLocks noChangeArrowheads="1"/>
          </p:cNvSpPr>
          <p:nvPr/>
        </p:nvSpPr>
        <p:spPr bwMode="auto">
          <a:xfrm>
            <a:off x="2627313" y="4430713"/>
            <a:ext cx="2592387" cy="461962"/>
          </a:xfrm>
          <a:prstGeom prst="rect">
            <a:avLst/>
          </a:prstGeom>
          <a:noFill/>
          <a:ln w="25400">
            <a:noFill/>
            <a:miter lim="800000"/>
            <a:headEnd/>
            <a:tailEnd/>
          </a:ln>
        </p:spPr>
        <p:txBody>
          <a:bodyPr>
            <a:spAutoFit/>
          </a:bodyPr>
          <a:lstStyle/>
          <a:p>
            <a:pPr>
              <a:spcBef>
                <a:spcPct val="50000"/>
              </a:spcBef>
            </a:pPr>
            <a:r>
              <a:rPr lang="zh-CN" altLang="en-US" sz="2400" b="1">
                <a:solidFill>
                  <a:srgbClr val="A50021"/>
                </a:solidFill>
                <a:latin typeface="Times New Roman" pitchFamily="18" charset="0"/>
                <a:ea typeface="仿宋_GB2312" pitchFamily="49" charset="-122"/>
              </a:rPr>
              <a:t>提交给老师检查</a:t>
            </a:r>
          </a:p>
        </p:txBody>
      </p:sp>
      <p:sp>
        <p:nvSpPr>
          <p:cNvPr id="432151" name="Text Box 23"/>
          <p:cNvSpPr txBox="1">
            <a:spLocks noChangeArrowheads="1"/>
          </p:cNvSpPr>
          <p:nvPr/>
        </p:nvSpPr>
        <p:spPr bwMode="auto">
          <a:xfrm>
            <a:off x="2667000" y="5032375"/>
            <a:ext cx="3619500" cy="461963"/>
          </a:xfrm>
          <a:prstGeom prst="rect">
            <a:avLst/>
          </a:prstGeom>
          <a:noFill/>
          <a:ln w="25400">
            <a:noFill/>
            <a:miter lim="800000"/>
            <a:headEnd/>
            <a:tailEnd/>
          </a:ln>
        </p:spPr>
        <p:txBody>
          <a:bodyPr>
            <a:spAutoFit/>
          </a:bodyPr>
          <a:lstStyle/>
          <a:p>
            <a:pPr>
              <a:spcBef>
                <a:spcPct val="50000"/>
              </a:spcBef>
            </a:pPr>
            <a:r>
              <a:rPr lang="zh-CN" altLang="en-US" sz="2400" b="1">
                <a:solidFill>
                  <a:srgbClr val="A50021"/>
                </a:solidFill>
                <a:latin typeface="Times New Roman" pitchFamily="18" charset="0"/>
                <a:ea typeface="仿宋_GB2312" pitchFamily="49" charset="-122"/>
              </a:rPr>
              <a:t>给老师朋友安装、讲解</a:t>
            </a:r>
          </a:p>
        </p:txBody>
      </p:sp>
      <p:sp>
        <p:nvSpPr>
          <p:cNvPr id="432152" name="Line 24"/>
          <p:cNvSpPr>
            <a:spLocks noChangeShapeType="1"/>
          </p:cNvSpPr>
          <p:nvPr/>
        </p:nvSpPr>
        <p:spPr bwMode="auto">
          <a:xfrm>
            <a:off x="5818188" y="5319713"/>
            <a:ext cx="914400" cy="0"/>
          </a:xfrm>
          <a:prstGeom prst="line">
            <a:avLst/>
          </a:prstGeom>
          <a:noFill/>
          <a:ln w="25400">
            <a:solidFill>
              <a:srgbClr val="000080"/>
            </a:solidFill>
            <a:prstDash val="dash"/>
            <a:round/>
            <a:headEnd/>
            <a:tailEnd type="triangle" w="med" len="med"/>
          </a:ln>
        </p:spPr>
        <p:txBody>
          <a:bodyPr/>
          <a:lstStyle/>
          <a:p>
            <a:endParaRPr lang="zh-CN" altLang="en-US"/>
          </a:p>
        </p:txBody>
      </p:sp>
      <p:sp>
        <p:nvSpPr>
          <p:cNvPr id="432153" name="Line 25"/>
          <p:cNvSpPr>
            <a:spLocks noChangeShapeType="1"/>
          </p:cNvSpPr>
          <p:nvPr/>
        </p:nvSpPr>
        <p:spPr bwMode="auto">
          <a:xfrm>
            <a:off x="6681788" y="5967413"/>
            <a:ext cx="914400" cy="0"/>
          </a:xfrm>
          <a:prstGeom prst="line">
            <a:avLst/>
          </a:prstGeom>
          <a:noFill/>
          <a:ln w="25400">
            <a:solidFill>
              <a:srgbClr val="000080"/>
            </a:solidFill>
            <a:prstDash val="dash"/>
            <a:round/>
            <a:headEnd/>
            <a:tailEnd type="triangle" w="med" len="med"/>
          </a:ln>
        </p:spPr>
        <p:txBody>
          <a:bodyPr/>
          <a:lstStyle/>
          <a:p>
            <a:endParaRPr lang="zh-CN" altLang="en-US"/>
          </a:p>
        </p:txBody>
      </p:sp>
      <p:sp>
        <p:nvSpPr>
          <p:cNvPr id="432154" name="Text Box 26"/>
          <p:cNvSpPr txBox="1">
            <a:spLocks noChangeArrowheads="1"/>
          </p:cNvSpPr>
          <p:nvPr/>
        </p:nvSpPr>
        <p:spPr bwMode="auto">
          <a:xfrm>
            <a:off x="2643188" y="5654675"/>
            <a:ext cx="3665537" cy="461963"/>
          </a:xfrm>
          <a:prstGeom prst="rect">
            <a:avLst/>
          </a:prstGeom>
          <a:noFill/>
          <a:ln w="25400">
            <a:noFill/>
            <a:miter lim="800000"/>
            <a:headEnd/>
            <a:tailEnd/>
          </a:ln>
        </p:spPr>
        <p:txBody>
          <a:bodyPr>
            <a:spAutoFit/>
          </a:bodyPr>
          <a:lstStyle/>
          <a:p>
            <a:pPr>
              <a:spcBef>
                <a:spcPct val="50000"/>
              </a:spcBef>
            </a:pPr>
            <a:r>
              <a:rPr lang="zh-CN" altLang="en-US" sz="2400" b="1">
                <a:solidFill>
                  <a:srgbClr val="A50021"/>
                </a:solidFill>
                <a:latin typeface="Times New Roman" pitchFamily="18" charset="0"/>
                <a:ea typeface="仿宋_GB2312" pitchFamily="49" charset="-122"/>
              </a:rPr>
              <a:t>修正问题、改进软件</a:t>
            </a:r>
            <a:r>
              <a:rPr lang="en-US" altLang="zh-CN" sz="2400" b="1">
                <a:solidFill>
                  <a:srgbClr val="A50021"/>
                </a:solidFill>
                <a:latin typeface="Times New Roman" pitchFamily="18" charset="0"/>
                <a:ea typeface="仿宋_GB2312" pitchFamily="49" charset="-122"/>
              </a:rPr>
              <a:t>……</a:t>
            </a:r>
          </a:p>
        </p:txBody>
      </p:sp>
      <p:grpSp>
        <p:nvGrpSpPr>
          <p:cNvPr id="2" name="Group 27"/>
          <p:cNvGrpSpPr>
            <a:grpSpLocks/>
          </p:cNvGrpSpPr>
          <p:nvPr/>
        </p:nvGrpSpPr>
        <p:grpSpPr bwMode="auto">
          <a:xfrm>
            <a:off x="3084513" y="1281113"/>
            <a:ext cx="5260975" cy="4314825"/>
            <a:chOff x="1943" y="886"/>
            <a:chExt cx="3314" cy="2718"/>
          </a:xfrm>
        </p:grpSpPr>
        <p:cxnSp>
          <p:nvCxnSpPr>
            <p:cNvPr id="16415" name="AutoShape 28"/>
            <p:cNvCxnSpPr>
              <a:cxnSpLocks noChangeShapeType="1"/>
              <a:stCxn id="432131" idx="3"/>
              <a:endCxn id="432132" idx="0"/>
            </p:cNvCxnSpPr>
            <p:nvPr/>
          </p:nvCxnSpPr>
          <p:spPr bwMode="auto">
            <a:xfrm>
              <a:off x="1943" y="886"/>
              <a:ext cx="49" cy="246"/>
            </a:xfrm>
            <a:prstGeom prst="bentConnector2">
              <a:avLst/>
            </a:prstGeom>
            <a:noFill/>
            <a:ln w="25400">
              <a:solidFill>
                <a:schemeClr val="tx1"/>
              </a:solidFill>
              <a:miter lim="800000"/>
              <a:headEnd/>
              <a:tailEnd type="triangle" w="med" len="med"/>
            </a:ln>
          </p:spPr>
        </p:cxnSp>
        <p:cxnSp>
          <p:nvCxnSpPr>
            <p:cNvPr id="16416" name="AutoShape 29"/>
            <p:cNvCxnSpPr>
              <a:cxnSpLocks noChangeShapeType="1"/>
              <a:stCxn id="432132" idx="3"/>
              <a:endCxn id="432133" idx="0"/>
            </p:cNvCxnSpPr>
            <p:nvPr/>
          </p:nvCxnSpPr>
          <p:spPr bwMode="auto">
            <a:xfrm>
              <a:off x="2480" y="1284"/>
              <a:ext cx="56" cy="256"/>
            </a:xfrm>
            <a:prstGeom prst="bentConnector2">
              <a:avLst/>
            </a:prstGeom>
            <a:noFill/>
            <a:ln w="25400">
              <a:solidFill>
                <a:schemeClr val="tx1"/>
              </a:solidFill>
              <a:miter lim="800000"/>
              <a:headEnd/>
              <a:tailEnd type="triangle" w="med" len="med"/>
            </a:ln>
          </p:spPr>
        </p:cxnSp>
        <p:cxnSp>
          <p:nvCxnSpPr>
            <p:cNvPr id="16417" name="AutoShape 30"/>
            <p:cNvCxnSpPr>
              <a:cxnSpLocks noChangeShapeType="1"/>
              <a:stCxn id="432133" idx="3"/>
              <a:endCxn id="432134" idx="0"/>
            </p:cNvCxnSpPr>
            <p:nvPr/>
          </p:nvCxnSpPr>
          <p:spPr bwMode="auto">
            <a:xfrm>
              <a:off x="3024" y="1692"/>
              <a:ext cx="56" cy="256"/>
            </a:xfrm>
            <a:prstGeom prst="bentConnector2">
              <a:avLst/>
            </a:prstGeom>
            <a:noFill/>
            <a:ln w="25400">
              <a:solidFill>
                <a:schemeClr val="tx1"/>
              </a:solidFill>
              <a:miter lim="800000"/>
              <a:headEnd/>
              <a:tailEnd type="triangle" w="med" len="med"/>
            </a:ln>
          </p:spPr>
        </p:cxnSp>
        <p:cxnSp>
          <p:nvCxnSpPr>
            <p:cNvPr id="16418" name="AutoShape 31"/>
            <p:cNvCxnSpPr>
              <a:cxnSpLocks noChangeShapeType="1"/>
              <a:stCxn id="432134" idx="3"/>
              <a:endCxn id="432135" idx="0"/>
            </p:cNvCxnSpPr>
            <p:nvPr/>
          </p:nvCxnSpPr>
          <p:spPr bwMode="auto">
            <a:xfrm>
              <a:off x="3568" y="2100"/>
              <a:ext cx="57" cy="257"/>
            </a:xfrm>
            <a:prstGeom prst="bentConnector2">
              <a:avLst/>
            </a:prstGeom>
            <a:noFill/>
            <a:ln w="25400">
              <a:solidFill>
                <a:schemeClr val="tx1"/>
              </a:solidFill>
              <a:miter lim="800000"/>
              <a:headEnd/>
              <a:tailEnd type="triangle" w="med" len="med"/>
            </a:ln>
          </p:spPr>
        </p:cxnSp>
        <p:cxnSp>
          <p:nvCxnSpPr>
            <p:cNvPr id="16419" name="AutoShape 32"/>
            <p:cNvCxnSpPr>
              <a:cxnSpLocks noChangeShapeType="1"/>
              <a:stCxn id="432135" idx="3"/>
              <a:endCxn id="432136" idx="0"/>
            </p:cNvCxnSpPr>
            <p:nvPr/>
          </p:nvCxnSpPr>
          <p:spPr bwMode="auto">
            <a:xfrm>
              <a:off x="4113" y="2509"/>
              <a:ext cx="56" cy="267"/>
            </a:xfrm>
            <a:prstGeom prst="bentConnector2">
              <a:avLst/>
            </a:prstGeom>
            <a:noFill/>
            <a:ln w="25400">
              <a:solidFill>
                <a:schemeClr val="tx1"/>
              </a:solidFill>
              <a:miter lim="800000"/>
              <a:headEnd/>
              <a:tailEnd type="triangle" w="med" len="med"/>
            </a:ln>
          </p:spPr>
        </p:cxnSp>
        <p:cxnSp>
          <p:nvCxnSpPr>
            <p:cNvPr id="16420" name="AutoShape 33"/>
            <p:cNvCxnSpPr>
              <a:cxnSpLocks noChangeShapeType="1"/>
              <a:stCxn id="432136" idx="3"/>
              <a:endCxn id="432137" idx="0"/>
            </p:cNvCxnSpPr>
            <p:nvPr/>
          </p:nvCxnSpPr>
          <p:spPr bwMode="auto">
            <a:xfrm>
              <a:off x="4657" y="2928"/>
              <a:ext cx="56" cy="257"/>
            </a:xfrm>
            <a:prstGeom prst="bentConnector2">
              <a:avLst/>
            </a:prstGeom>
            <a:noFill/>
            <a:ln w="25400">
              <a:solidFill>
                <a:schemeClr val="tx1"/>
              </a:solidFill>
              <a:miter lim="800000"/>
              <a:headEnd/>
              <a:tailEnd type="triangle" w="med" len="med"/>
            </a:ln>
          </p:spPr>
        </p:cxnSp>
        <p:cxnSp>
          <p:nvCxnSpPr>
            <p:cNvPr id="16421" name="AutoShape 34"/>
            <p:cNvCxnSpPr>
              <a:cxnSpLocks noChangeShapeType="1"/>
              <a:stCxn id="432137" idx="3"/>
              <a:endCxn id="432138" idx="0"/>
            </p:cNvCxnSpPr>
            <p:nvPr/>
          </p:nvCxnSpPr>
          <p:spPr bwMode="auto">
            <a:xfrm>
              <a:off x="5201" y="3337"/>
              <a:ext cx="56" cy="267"/>
            </a:xfrm>
            <a:prstGeom prst="bentConnector2">
              <a:avLst/>
            </a:prstGeom>
            <a:noFill/>
            <a:ln w="25400">
              <a:solidFill>
                <a:schemeClr val="tx1"/>
              </a:solidFill>
              <a:miter lim="800000"/>
              <a:headEnd/>
              <a:tailEnd type="triangle" w="med" len="med"/>
            </a:ln>
          </p:spPr>
        </p:cxn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2139"/>
                                        </p:tgtEl>
                                        <p:attrNameLst>
                                          <p:attrName>style.visibility</p:attrName>
                                        </p:attrNameLst>
                                      </p:cBhvr>
                                      <p:to>
                                        <p:strVal val="visible"/>
                                      </p:to>
                                    </p:set>
                                    <p:animEffect transition="in" filter="dissolve">
                                      <p:cBhvr>
                                        <p:cTn id="7" dur="500"/>
                                        <p:tgtEl>
                                          <p:spTgt spid="4321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32140"/>
                                        </p:tgtEl>
                                        <p:attrNameLst>
                                          <p:attrName>style.visibility</p:attrName>
                                        </p:attrNameLst>
                                      </p:cBhvr>
                                      <p:to>
                                        <p:strVal val="visible"/>
                                      </p:to>
                                    </p:set>
                                    <p:animEffect transition="in" filter="dissolve">
                                      <p:cBhvr>
                                        <p:cTn id="12" dur="500"/>
                                        <p:tgtEl>
                                          <p:spTgt spid="43214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32131"/>
                                        </p:tgtEl>
                                        <p:attrNameLst>
                                          <p:attrName>style.visibility</p:attrName>
                                        </p:attrNameLst>
                                      </p:cBhvr>
                                      <p:to>
                                        <p:strVal val="visible"/>
                                      </p:to>
                                    </p:set>
                                    <p:animEffect transition="in" filter="dissolve">
                                      <p:cBhvr>
                                        <p:cTn id="17" dur="500"/>
                                        <p:tgtEl>
                                          <p:spTgt spid="43213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32141"/>
                                        </p:tgtEl>
                                        <p:attrNameLst>
                                          <p:attrName>style.visibility</p:attrName>
                                        </p:attrNameLst>
                                      </p:cBhvr>
                                      <p:to>
                                        <p:strVal val="visible"/>
                                      </p:to>
                                    </p:set>
                                    <p:animEffect transition="in" filter="dissolve">
                                      <p:cBhvr>
                                        <p:cTn id="22" dur="500"/>
                                        <p:tgtEl>
                                          <p:spTgt spid="43214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32142"/>
                                        </p:tgtEl>
                                        <p:attrNameLst>
                                          <p:attrName>style.visibility</p:attrName>
                                        </p:attrNameLst>
                                      </p:cBhvr>
                                      <p:to>
                                        <p:strVal val="visible"/>
                                      </p:to>
                                    </p:set>
                                    <p:animEffect transition="in" filter="dissolve">
                                      <p:cBhvr>
                                        <p:cTn id="27" dur="500"/>
                                        <p:tgtEl>
                                          <p:spTgt spid="43214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32132"/>
                                        </p:tgtEl>
                                        <p:attrNameLst>
                                          <p:attrName>style.visibility</p:attrName>
                                        </p:attrNameLst>
                                      </p:cBhvr>
                                      <p:to>
                                        <p:strVal val="visible"/>
                                      </p:to>
                                    </p:set>
                                    <p:animEffect transition="in" filter="dissolve">
                                      <p:cBhvr>
                                        <p:cTn id="32" dur="500"/>
                                        <p:tgtEl>
                                          <p:spTgt spid="43213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32143"/>
                                        </p:tgtEl>
                                        <p:attrNameLst>
                                          <p:attrName>style.visibility</p:attrName>
                                        </p:attrNameLst>
                                      </p:cBhvr>
                                      <p:to>
                                        <p:strVal val="visible"/>
                                      </p:to>
                                    </p:set>
                                    <p:animEffect transition="in" filter="dissolve">
                                      <p:cBhvr>
                                        <p:cTn id="37" dur="500"/>
                                        <p:tgtEl>
                                          <p:spTgt spid="432143"/>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32144"/>
                                        </p:tgtEl>
                                        <p:attrNameLst>
                                          <p:attrName>style.visibility</p:attrName>
                                        </p:attrNameLst>
                                      </p:cBhvr>
                                      <p:to>
                                        <p:strVal val="visible"/>
                                      </p:to>
                                    </p:set>
                                    <p:animEffect transition="in" filter="dissolve">
                                      <p:cBhvr>
                                        <p:cTn id="42" dur="500"/>
                                        <p:tgtEl>
                                          <p:spTgt spid="432144"/>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32133"/>
                                        </p:tgtEl>
                                        <p:attrNameLst>
                                          <p:attrName>style.visibility</p:attrName>
                                        </p:attrNameLst>
                                      </p:cBhvr>
                                      <p:to>
                                        <p:strVal val="visible"/>
                                      </p:to>
                                    </p:set>
                                    <p:animEffect transition="in" filter="dissolve">
                                      <p:cBhvr>
                                        <p:cTn id="47" dur="500"/>
                                        <p:tgtEl>
                                          <p:spTgt spid="432133"/>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32145"/>
                                        </p:tgtEl>
                                        <p:attrNameLst>
                                          <p:attrName>style.visibility</p:attrName>
                                        </p:attrNameLst>
                                      </p:cBhvr>
                                      <p:to>
                                        <p:strVal val="visible"/>
                                      </p:to>
                                    </p:set>
                                    <p:animEffect transition="in" filter="dissolve">
                                      <p:cBhvr>
                                        <p:cTn id="52" dur="500"/>
                                        <p:tgtEl>
                                          <p:spTgt spid="432145"/>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432146"/>
                                        </p:tgtEl>
                                        <p:attrNameLst>
                                          <p:attrName>style.visibility</p:attrName>
                                        </p:attrNameLst>
                                      </p:cBhvr>
                                      <p:to>
                                        <p:strVal val="visible"/>
                                      </p:to>
                                    </p:set>
                                    <p:animEffect transition="in" filter="dissolve">
                                      <p:cBhvr>
                                        <p:cTn id="57" dur="500"/>
                                        <p:tgtEl>
                                          <p:spTgt spid="432146"/>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432134"/>
                                        </p:tgtEl>
                                        <p:attrNameLst>
                                          <p:attrName>style.visibility</p:attrName>
                                        </p:attrNameLst>
                                      </p:cBhvr>
                                      <p:to>
                                        <p:strVal val="visible"/>
                                      </p:to>
                                    </p:set>
                                    <p:animEffect transition="in" filter="dissolve">
                                      <p:cBhvr>
                                        <p:cTn id="62" dur="500"/>
                                        <p:tgtEl>
                                          <p:spTgt spid="432134"/>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432147"/>
                                        </p:tgtEl>
                                        <p:attrNameLst>
                                          <p:attrName>style.visibility</p:attrName>
                                        </p:attrNameLst>
                                      </p:cBhvr>
                                      <p:to>
                                        <p:strVal val="visible"/>
                                      </p:to>
                                    </p:set>
                                    <p:animEffect transition="in" filter="dissolve">
                                      <p:cBhvr>
                                        <p:cTn id="67" dur="500"/>
                                        <p:tgtEl>
                                          <p:spTgt spid="432147"/>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432148"/>
                                        </p:tgtEl>
                                        <p:attrNameLst>
                                          <p:attrName>style.visibility</p:attrName>
                                        </p:attrNameLst>
                                      </p:cBhvr>
                                      <p:to>
                                        <p:strVal val="visible"/>
                                      </p:to>
                                    </p:set>
                                    <p:animEffect transition="in" filter="dissolve">
                                      <p:cBhvr>
                                        <p:cTn id="72" dur="500"/>
                                        <p:tgtEl>
                                          <p:spTgt spid="432148"/>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432135"/>
                                        </p:tgtEl>
                                        <p:attrNameLst>
                                          <p:attrName>style.visibility</p:attrName>
                                        </p:attrNameLst>
                                      </p:cBhvr>
                                      <p:to>
                                        <p:strVal val="visible"/>
                                      </p:to>
                                    </p:set>
                                    <p:animEffect transition="in" filter="dissolve">
                                      <p:cBhvr>
                                        <p:cTn id="77" dur="500"/>
                                        <p:tgtEl>
                                          <p:spTgt spid="432135"/>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432150"/>
                                        </p:tgtEl>
                                        <p:attrNameLst>
                                          <p:attrName>style.visibility</p:attrName>
                                        </p:attrNameLst>
                                      </p:cBhvr>
                                      <p:to>
                                        <p:strVal val="visible"/>
                                      </p:to>
                                    </p:set>
                                    <p:animEffect transition="in" filter="dissolve">
                                      <p:cBhvr>
                                        <p:cTn id="82" dur="500"/>
                                        <p:tgtEl>
                                          <p:spTgt spid="432150"/>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432149"/>
                                        </p:tgtEl>
                                        <p:attrNameLst>
                                          <p:attrName>style.visibility</p:attrName>
                                        </p:attrNameLst>
                                      </p:cBhvr>
                                      <p:to>
                                        <p:strVal val="visible"/>
                                      </p:to>
                                    </p:set>
                                    <p:animEffect transition="in" filter="dissolve">
                                      <p:cBhvr>
                                        <p:cTn id="87" dur="500"/>
                                        <p:tgtEl>
                                          <p:spTgt spid="432149"/>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432136"/>
                                        </p:tgtEl>
                                        <p:attrNameLst>
                                          <p:attrName>style.visibility</p:attrName>
                                        </p:attrNameLst>
                                      </p:cBhvr>
                                      <p:to>
                                        <p:strVal val="visible"/>
                                      </p:to>
                                    </p:set>
                                    <p:animEffect transition="in" filter="dissolve">
                                      <p:cBhvr>
                                        <p:cTn id="92" dur="500"/>
                                        <p:tgtEl>
                                          <p:spTgt spid="432136"/>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432151"/>
                                        </p:tgtEl>
                                        <p:attrNameLst>
                                          <p:attrName>style.visibility</p:attrName>
                                        </p:attrNameLst>
                                      </p:cBhvr>
                                      <p:to>
                                        <p:strVal val="visible"/>
                                      </p:to>
                                    </p:set>
                                    <p:animEffect transition="in" filter="dissolve">
                                      <p:cBhvr>
                                        <p:cTn id="97" dur="500"/>
                                        <p:tgtEl>
                                          <p:spTgt spid="432151"/>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432152"/>
                                        </p:tgtEl>
                                        <p:attrNameLst>
                                          <p:attrName>style.visibility</p:attrName>
                                        </p:attrNameLst>
                                      </p:cBhvr>
                                      <p:to>
                                        <p:strVal val="visible"/>
                                      </p:to>
                                    </p:set>
                                    <p:animEffect transition="in" filter="dissolve">
                                      <p:cBhvr>
                                        <p:cTn id="102" dur="500"/>
                                        <p:tgtEl>
                                          <p:spTgt spid="432152"/>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432137"/>
                                        </p:tgtEl>
                                        <p:attrNameLst>
                                          <p:attrName>style.visibility</p:attrName>
                                        </p:attrNameLst>
                                      </p:cBhvr>
                                      <p:to>
                                        <p:strVal val="visible"/>
                                      </p:to>
                                    </p:set>
                                    <p:animEffect transition="in" filter="dissolve">
                                      <p:cBhvr>
                                        <p:cTn id="107" dur="500"/>
                                        <p:tgtEl>
                                          <p:spTgt spid="432137"/>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432154"/>
                                        </p:tgtEl>
                                        <p:attrNameLst>
                                          <p:attrName>style.visibility</p:attrName>
                                        </p:attrNameLst>
                                      </p:cBhvr>
                                      <p:to>
                                        <p:strVal val="visible"/>
                                      </p:to>
                                    </p:set>
                                    <p:animEffect transition="in" filter="dissolve">
                                      <p:cBhvr>
                                        <p:cTn id="112" dur="500"/>
                                        <p:tgtEl>
                                          <p:spTgt spid="432154"/>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432153"/>
                                        </p:tgtEl>
                                        <p:attrNameLst>
                                          <p:attrName>style.visibility</p:attrName>
                                        </p:attrNameLst>
                                      </p:cBhvr>
                                      <p:to>
                                        <p:strVal val="visible"/>
                                      </p:to>
                                    </p:set>
                                    <p:animEffect transition="in" filter="dissolve">
                                      <p:cBhvr>
                                        <p:cTn id="117" dur="500"/>
                                        <p:tgtEl>
                                          <p:spTgt spid="432153"/>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432138"/>
                                        </p:tgtEl>
                                        <p:attrNameLst>
                                          <p:attrName>style.visibility</p:attrName>
                                        </p:attrNameLst>
                                      </p:cBhvr>
                                      <p:to>
                                        <p:strVal val="visible"/>
                                      </p:to>
                                    </p:set>
                                    <p:animEffect transition="in" filter="dissolve">
                                      <p:cBhvr>
                                        <p:cTn id="122" dur="500"/>
                                        <p:tgtEl>
                                          <p:spTgt spid="432138"/>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nodeType="clickEffect">
                                  <p:stCondLst>
                                    <p:cond delay="0"/>
                                  </p:stCondLst>
                                  <p:childTnLst>
                                    <p:set>
                                      <p:cBhvr>
                                        <p:cTn id="126" dur="1" fill="hold">
                                          <p:stCondLst>
                                            <p:cond delay="0"/>
                                          </p:stCondLst>
                                        </p:cTn>
                                        <p:tgtEl>
                                          <p:spTgt spid="2"/>
                                        </p:tgtEl>
                                        <p:attrNameLst>
                                          <p:attrName>style.visibility</p:attrName>
                                        </p:attrNameLst>
                                      </p:cBhvr>
                                      <p:to>
                                        <p:strVal val="visible"/>
                                      </p:to>
                                    </p:set>
                                    <p:animEffect transition="in" filter="dissolve">
                                      <p:cBhvr>
                                        <p:cTn id="1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1" grpId="0" animBg="1" autoUpdateAnimBg="0"/>
      <p:bldP spid="432132" grpId="0" animBg="1" autoUpdateAnimBg="0"/>
      <p:bldP spid="432133" grpId="0" animBg="1" autoUpdateAnimBg="0"/>
      <p:bldP spid="432134" grpId="0" animBg="1" autoUpdateAnimBg="0"/>
      <p:bldP spid="432135" grpId="0" animBg="1" autoUpdateAnimBg="0"/>
      <p:bldP spid="432136" grpId="0" animBg="1" autoUpdateAnimBg="0"/>
      <p:bldP spid="432137" grpId="0" animBg="1" autoUpdateAnimBg="0"/>
      <p:bldP spid="432138" grpId="0" animBg="1" autoUpdateAnimBg="0"/>
      <p:bldP spid="432139" grpId="0" autoUpdateAnimBg="0"/>
      <p:bldP spid="432140" grpId="0" animBg="1"/>
      <p:bldP spid="432141" grpId="0" autoUpdateAnimBg="0"/>
      <p:bldP spid="432142" grpId="0" animBg="1"/>
      <p:bldP spid="432143" grpId="0" autoUpdateAnimBg="0"/>
      <p:bldP spid="432144" grpId="0" animBg="1"/>
      <p:bldP spid="432145" grpId="0" autoUpdateAnimBg="0"/>
      <p:bldP spid="432146" grpId="0" animBg="1"/>
      <p:bldP spid="432147" grpId="0" autoUpdateAnimBg="0"/>
      <p:bldP spid="432148" grpId="0" animBg="1"/>
      <p:bldP spid="432149" grpId="0" animBg="1"/>
      <p:bldP spid="432150" grpId="0" autoUpdateAnimBg="0"/>
      <p:bldP spid="432151" grpId="0" autoUpdateAnimBg="0"/>
      <p:bldP spid="432152" grpId="0" animBg="1"/>
      <p:bldP spid="432153" grpId="0" animBg="1"/>
      <p:bldP spid="43215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1"/>
          <p:cNvSpPr>
            <a:spLocks noGrp="1"/>
          </p:cNvSpPr>
          <p:nvPr>
            <p:ph type="dt" sz="quarter" idx="10"/>
          </p:nvPr>
        </p:nvSpPr>
        <p:spPr/>
        <p:txBody>
          <a:bodyPr/>
          <a:lstStyle/>
          <a:p>
            <a:pPr>
              <a:defRPr/>
            </a:pPr>
            <a:r>
              <a:rPr lang="en-US" altLang="zh-CN" dirty="0" smtClean="0"/>
              <a:t>Software System Analysis &amp; Design </a:t>
            </a:r>
            <a:r>
              <a:rPr lang="en-US" altLang="zh-CN" dirty="0"/>
              <a:t>Copyright © thbin@buaa.edu.cn</a:t>
            </a:r>
          </a:p>
        </p:txBody>
      </p:sp>
      <p:sp>
        <p:nvSpPr>
          <p:cNvPr id="7" name="页脚占位符 2"/>
          <p:cNvSpPr>
            <a:spLocks noGrp="1"/>
          </p:cNvSpPr>
          <p:nvPr>
            <p:ph type="ftr" sz="quarter" idx="11"/>
          </p:nvPr>
        </p:nvSpPr>
        <p:spPr/>
        <p:txBody>
          <a:bodyPr/>
          <a:lstStyle/>
          <a:p>
            <a:pPr>
              <a:defRPr/>
            </a:pPr>
            <a:r>
              <a:rPr lang="en-US" altLang="zh-CN" dirty="0" smtClean="0"/>
              <a:t>College of Software, BUAA</a:t>
            </a:r>
            <a:endParaRPr lang="en-US" altLang="zh-CN" dirty="0"/>
          </a:p>
        </p:txBody>
      </p:sp>
      <p:sp>
        <p:nvSpPr>
          <p:cNvPr id="8" name="灯片编号占位符 3"/>
          <p:cNvSpPr>
            <a:spLocks noGrp="1"/>
          </p:cNvSpPr>
          <p:nvPr>
            <p:ph type="sldNum" sz="quarter" idx="12"/>
          </p:nvPr>
        </p:nvSpPr>
        <p:spPr/>
        <p:txBody>
          <a:bodyPr/>
          <a:lstStyle/>
          <a:p>
            <a:pPr>
              <a:defRPr/>
            </a:pPr>
            <a:r>
              <a:rPr lang="en-US" altLang="zh-CN"/>
              <a:t>-</a:t>
            </a:r>
            <a:fld id="{EF7F93BA-7C12-45EA-8802-0A6C5EA983EC}" type="slidenum">
              <a:rPr lang="en-US" altLang="zh-CN"/>
              <a:pPr>
                <a:defRPr/>
              </a:pPr>
              <a:t>18</a:t>
            </a:fld>
            <a:r>
              <a:rPr lang="en-US" altLang="zh-CN"/>
              <a:t>-</a:t>
            </a:r>
          </a:p>
        </p:txBody>
      </p:sp>
      <p:sp>
        <p:nvSpPr>
          <p:cNvPr id="433154" name="Rectangle 2"/>
          <p:cNvSpPr>
            <a:spLocks noGrp="1" noChangeArrowheads="1"/>
          </p:cNvSpPr>
          <p:nvPr>
            <p:ph type="title" idx="4294967295"/>
          </p:nvPr>
        </p:nvSpPr>
        <p:spPr/>
        <p:txBody>
          <a:bodyPr/>
          <a:lstStyle/>
          <a:p>
            <a:pPr eaLnBrk="1" hangingPunct="1">
              <a:defRPr/>
            </a:pPr>
            <a:r>
              <a:rPr lang="en-US" altLang="zh-CN">
                <a:effectLst>
                  <a:outerShdw blurRad="38100" dist="38100" dir="2700000" algn="tl">
                    <a:srgbClr val="C0C0C0"/>
                  </a:outerShdw>
                </a:effectLst>
              </a:rPr>
              <a:t>Final</a:t>
            </a:r>
            <a:r>
              <a:rPr lang="zh-CN" altLang="en-US">
                <a:effectLst>
                  <a:outerShdw blurRad="38100" dist="38100" dir="2700000" algn="tl">
                    <a:srgbClr val="C0C0C0"/>
                  </a:outerShdw>
                </a:effectLst>
              </a:rPr>
              <a:t> </a:t>
            </a:r>
            <a:r>
              <a:rPr lang="en-US" altLang="zh-CN">
                <a:effectLst>
                  <a:outerShdw blurRad="38100" dist="38100" dir="2700000" algn="tl">
                    <a:srgbClr val="C0C0C0"/>
                  </a:outerShdw>
                </a:effectLst>
              </a:rPr>
              <a:t>1</a:t>
            </a:r>
          </a:p>
        </p:txBody>
      </p:sp>
      <p:sp>
        <p:nvSpPr>
          <p:cNvPr id="17414" name="Text Box 3"/>
          <p:cNvSpPr txBox="1">
            <a:spLocks noChangeArrowheads="1"/>
          </p:cNvSpPr>
          <p:nvPr/>
        </p:nvSpPr>
        <p:spPr bwMode="auto">
          <a:xfrm>
            <a:off x="571500" y="1125538"/>
            <a:ext cx="8215313" cy="1200150"/>
          </a:xfrm>
          <a:prstGeom prst="rect">
            <a:avLst/>
          </a:prstGeom>
          <a:noFill/>
          <a:ln w="25400">
            <a:noFill/>
            <a:miter lim="800000"/>
            <a:headEnd/>
            <a:tailEnd/>
          </a:ln>
        </p:spPr>
        <p:txBody>
          <a:bodyPr>
            <a:spAutoFit/>
          </a:bodyPr>
          <a:lstStyle/>
          <a:p>
            <a:pPr>
              <a:spcBef>
                <a:spcPct val="50000"/>
              </a:spcBef>
            </a:pPr>
            <a:r>
              <a:rPr lang="zh-CN" altLang="en-US" sz="2400" b="1">
                <a:latin typeface="Times New Roman" pitchFamily="18" charset="0"/>
                <a:ea typeface="宋体" pitchFamily="2" charset="-122"/>
              </a:rPr>
              <a:t>一切顺利，学生</a:t>
            </a:r>
            <a:r>
              <a:rPr lang="en-US" altLang="zh-CN" sz="2400" b="1">
                <a:latin typeface="Times New Roman" pitchFamily="18" charset="0"/>
                <a:ea typeface="宋体" pitchFamily="2" charset="-122"/>
              </a:rPr>
              <a:t>S</a:t>
            </a:r>
            <a:r>
              <a:rPr lang="zh-CN" altLang="en-US" sz="2400" b="1">
                <a:latin typeface="Times New Roman" pitchFamily="18" charset="0"/>
                <a:ea typeface="宋体" pitchFamily="2" charset="-122"/>
              </a:rPr>
              <a:t>按期交付了软件，经过一两周的试用、修改、完善后，三方都比较满意，该软件在老师的朋友那里成为一个得心应手的工具</a:t>
            </a:r>
          </a:p>
        </p:txBody>
      </p:sp>
      <p:sp>
        <p:nvSpPr>
          <p:cNvPr id="433156" name="AutoShape 4"/>
          <p:cNvSpPr>
            <a:spLocks noChangeArrowheads="1"/>
          </p:cNvSpPr>
          <p:nvPr/>
        </p:nvSpPr>
        <p:spPr bwMode="auto">
          <a:xfrm>
            <a:off x="4357688" y="2565400"/>
            <a:ext cx="358775" cy="1727200"/>
          </a:xfrm>
          <a:prstGeom prst="downArrow">
            <a:avLst>
              <a:gd name="adj1" fmla="val 50000"/>
              <a:gd name="adj2" fmla="val 120354"/>
            </a:avLst>
          </a:prstGeom>
          <a:noFill/>
          <a:ln w="25400">
            <a:solidFill>
              <a:schemeClr val="tx1"/>
            </a:solidFill>
            <a:miter lim="800000"/>
            <a:headEnd/>
            <a:tailEnd/>
          </a:ln>
        </p:spPr>
        <p:txBody>
          <a:bodyPr vert="eaVert" wrap="none" anchor="ctr"/>
          <a:lstStyle/>
          <a:p>
            <a:endParaRPr lang="zh-CN" altLang="en-US" sz="4800" b="1">
              <a:ea typeface="宋体" pitchFamily="2" charset="-122"/>
            </a:endParaRPr>
          </a:p>
        </p:txBody>
      </p:sp>
      <p:sp>
        <p:nvSpPr>
          <p:cNvPr id="433157" name="Text Box 5"/>
          <p:cNvSpPr txBox="1">
            <a:spLocks noChangeArrowheads="1"/>
          </p:cNvSpPr>
          <p:nvPr/>
        </p:nvSpPr>
        <p:spPr bwMode="auto">
          <a:xfrm>
            <a:off x="2339975" y="4497388"/>
            <a:ext cx="4392613" cy="646112"/>
          </a:xfrm>
          <a:prstGeom prst="rect">
            <a:avLst/>
          </a:prstGeom>
          <a:noFill/>
          <a:ln w="25400">
            <a:noFill/>
            <a:miter lim="800000"/>
            <a:headEnd/>
            <a:tailEnd/>
          </a:ln>
          <a:effectLst/>
        </p:spPr>
        <p:txBody>
          <a:bodyPr>
            <a:spAutoFit/>
          </a:bodyPr>
          <a:lstStyle/>
          <a:p>
            <a:pPr>
              <a:spcBef>
                <a:spcPct val="50000"/>
              </a:spcBef>
            </a:pPr>
            <a:r>
              <a:rPr lang="en-US" altLang="zh-CN" sz="3600" b="1">
                <a:solidFill>
                  <a:srgbClr val="FF0000"/>
                </a:solidFill>
                <a:effectLst>
                  <a:outerShdw blurRad="38100" dist="38100" dir="2700000" algn="tl">
                    <a:srgbClr val="C0C0C0"/>
                  </a:outerShdw>
                </a:effectLst>
                <a:latin typeface="Times New Roman" pitchFamily="18" charset="0"/>
                <a:ea typeface="宋体" pitchFamily="2" charset="-122"/>
              </a:rPr>
              <a:t>Waterfall Model</a:t>
            </a:r>
            <a:endParaRPr lang="zh-CN" altLang="en-US" sz="3600" b="1">
              <a:solidFill>
                <a:srgbClr val="FF0000"/>
              </a:solidFill>
              <a:effectLst>
                <a:outerShdw blurRad="38100" dist="38100" dir="2700000" algn="tl">
                  <a:srgbClr val="C0C0C0"/>
                </a:outerShdw>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433156"/>
                                        </p:tgtEl>
                                        <p:attrNameLst>
                                          <p:attrName>style.visibility</p:attrName>
                                        </p:attrNameLst>
                                      </p:cBhvr>
                                      <p:to>
                                        <p:strVal val="visible"/>
                                      </p:to>
                                    </p:set>
                                    <p:anim calcmode="lin" valueType="num">
                                      <p:cBhvr>
                                        <p:cTn id="7" dur="500" fill="hold"/>
                                        <p:tgtEl>
                                          <p:spTgt spid="433156"/>
                                        </p:tgtEl>
                                        <p:attrNameLst>
                                          <p:attrName>ppt_x</p:attrName>
                                        </p:attrNameLst>
                                      </p:cBhvr>
                                      <p:tavLst>
                                        <p:tav tm="0">
                                          <p:val>
                                            <p:strVal val="#ppt_x"/>
                                          </p:val>
                                        </p:tav>
                                        <p:tav tm="100000">
                                          <p:val>
                                            <p:strVal val="#ppt_x"/>
                                          </p:val>
                                        </p:tav>
                                      </p:tavLst>
                                    </p:anim>
                                    <p:anim calcmode="lin" valueType="num">
                                      <p:cBhvr>
                                        <p:cTn id="8" dur="500" fill="hold"/>
                                        <p:tgtEl>
                                          <p:spTgt spid="433156"/>
                                        </p:tgtEl>
                                        <p:attrNameLst>
                                          <p:attrName>ppt_y</p:attrName>
                                        </p:attrNameLst>
                                      </p:cBhvr>
                                      <p:tavLst>
                                        <p:tav tm="0">
                                          <p:val>
                                            <p:strVal val="#ppt_y-#ppt_h/2"/>
                                          </p:val>
                                        </p:tav>
                                        <p:tav tm="100000">
                                          <p:val>
                                            <p:strVal val="#ppt_y"/>
                                          </p:val>
                                        </p:tav>
                                      </p:tavLst>
                                    </p:anim>
                                    <p:anim calcmode="lin" valueType="num">
                                      <p:cBhvr>
                                        <p:cTn id="9" dur="500" fill="hold"/>
                                        <p:tgtEl>
                                          <p:spTgt spid="433156"/>
                                        </p:tgtEl>
                                        <p:attrNameLst>
                                          <p:attrName>ppt_w</p:attrName>
                                        </p:attrNameLst>
                                      </p:cBhvr>
                                      <p:tavLst>
                                        <p:tav tm="0">
                                          <p:val>
                                            <p:strVal val="#ppt_w"/>
                                          </p:val>
                                        </p:tav>
                                        <p:tav tm="100000">
                                          <p:val>
                                            <p:strVal val="#ppt_w"/>
                                          </p:val>
                                        </p:tav>
                                      </p:tavLst>
                                    </p:anim>
                                    <p:anim calcmode="lin" valueType="num">
                                      <p:cBhvr>
                                        <p:cTn id="10" dur="500" fill="hold"/>
                                        <p:tgtEl>
                                          <p:spTgt spid="433156"/>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33157"/>
                                        </p:tgtEl>
                                        <p:attrNameLst>
                                          <p:attrName>style.visibility</p:attrName>
                                        </p:attrNameLst>
                                      </p:cBhvr>
                                      <p:to>
                                        <p:strVal val="visible"/>
                                      </p:to>
                                    </p:set>
                                    <p:animEffect transition="in" filter="dissolve">
                                      <p:cBhvr>
                                        <p:cTn id="15" dur="500"/>
                                        <p:tgtEl>
                                          <p:spTgt spid="433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6" grpId="0" animBg="1"/>
      <p:bldP spid="433157"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p:cNvSpPr>
            <a:spLocks noGrp="1"/>
          </p:cNvSpPr>
          <p:nvPr>
            <p:ph type="dt" sz="quarter" idx="10"/>
          </p:nvPr>
        </p:nvSpPr>
        <p:spPr/>
        <p:txBody>
          <a:bodyPr/>
          <a:lstStyle/>
          <a:p>
            <a:pPr>
              <a:defRPr/>
            </a:pPr>
            <a:r>
              <a:rPr lang="en-US" altLang="zh-CN" dirty="0" smtClean="0"/>
              <a:t>Software System Analysis &amp; Design </a:t>
            </a:r>
            <a:r>
              <a:rPr lang="en-US" altLang="zh-CN" dirty="0"/>
              <a:t>Copyright © thbin@buaa.edu.cn</a:t>
            </a:r>
          </a:p>
        </p:txBody>
      </p:sp>
      <p:sp>
        <p:nvSpPr>
          <p:cNvPr id="5" name="页脚占位符 2"/>
          <p:cNvSpPr>
            <a:spLocks noGrp="1"/>
          </p:cNvSpPr>
          <p:nvPr>
            <p:ph type="ftr" sz="quarter" idx="11"/>
          </p:nvPr>
        </p:nvSpPr>
        <p:spPr/>
        <p:txBody>
          <a:bodyPr/>
          <a:lstStyle/>
          <a:p>
            <a:pPr>
              <a:defRPr/>
            </a:pPr>
            <a:r>
              <a:rPr lang="en-US" altLang="zh-CN" dirty="0" smtClean="0"/>
              <a:t>College of Software, BUAA</a:t>
            </a:r>
            <a:endParaRPr lang="en-US" altLang="zh-CN" dirty="0"/>
          </a:p>
        </p:txBody>
      </p:sp>
      <p:sp>
        <p:nvSpPr>
          <p:cNvPr id="6" name="灯片编号占位符 3"/>
          <p:cNvSpPr>
            <a:spLocks noGrp="1"/>
          </p:cNvSpPr>
          <p:nvPr>
            <p:ph type="sldNum" sz="quarter" idx="12"/>
          </p:nvPr>
        </p:nvSpPr>
        <p:spPr/>
        <p:txBody>
          <a:bodyPr/>
          <a:lstStyle/>
          <a:p>
            <a:pPr>
              <a:defRPr/>
            </a:pPr>
            <a:r>
              <a:rPr lang="en-US" altLang="zh-CN"/>
              <a:t>-</a:t>
            </a:r>
            <a:fld id="{F87F6360-3562-4F8B-BB16-F3FCAB96217C}" type="slidenum">
              <a:rPr lang="en-US" altLang="zh-CN"/>
              <a:pPr>
                <a:defRPr/>
              </a:pPr>
              <a:t>19</a:t>
            </a:fld>
            <a:r>
              <a:rPr lang="en-US" altLang="zh-CN"/>
              <a:t>-</a:t>
            </a:r>
          </a:p>
        </p:txBody>
      </p:sp>
      <p:sp>
        <p:nvSpPr>
          <p:cNvPr id="434178" name="Rectangle 2"/>
          <p:cNvSpPr>
            <a:spLocks noGrp="1" noChangeArrowheads="1"/>
          </p:cNvSpPr>
          <p:nvPr>
            <p:ph type="title" idx="4294967295"/>
          </p:nvPr>
        </p:nvSpPr>
        <p:spPr/>
        <p:txBody>
          <a:bodyPr/>
          <a:lstStyle/>
          <a:p>
            <a:pPr eaLnBrk="1" hangingPunct="1">
              <a:defRPr/>
            </a:pPr>
            <a:r>
              <a:rPr lang="en-US" altLang="zh-CN">
                <a:effectLst>
                  <a:outerShdw blurRad="38100" dist="38100" dir="2700000" algn="tl">
                    <a:srgbClr val="C0C0C0"/>
                  </a:outerShdw>
                </a:effectLst>
              </a:rPr>
              <a:t>Final</a:t>
            </a:r>
            <a:r>
              <a:rPr lang="zh-CN" altLang="en-US">
                <a:effectLst>
                  <a:outerShdw blurRad="38100" dist="38100" dir="2700000" algn="tl">
                    <a:srgbClr val="C0C0C0"/>
                  </a:outerShdw>
                </a:effectLst>
              </a:rPr>
              <a:t> </a:t>
            </a:r>
            <a:r>
              <a:rPr lang="en-US" altLang="zh-CN">
                <a:effectLst>
                  <a:outerShdw blurRad="38100" dist="38100" dir="2700000" algn="tl">
                    <a:srgbClr val="C0C0C0"/>
                  </a:outerShdw>
                </a:effectLst>
              </a:rPr>
              <a:t>2</a:t>
            </a:r>
          </a:p>
        </p:txBody>
      </p:sp>
      <p:sp>
        <p:nvSpPr>
          <p:cNvPr id="18438" name="Text Box 3"/>
          <p:cNvSpPr txBox="1">
            <a:spLocks noChangeArrowheads="1"/>
          </p:cNvSpPr>
          <p:nvPr/>
        </p:nvSpPr>
        <p:spPr bwMode="auto">
          <a:xfrm>
            <a:off x="250825" y="1139825"/>
            <a:ext cx="8642350" cy="5078413"/>
          </a:xfrm>
          <a:prstGeom prst="rect">
            <a:avLst/>
          </a:prstGeom>
          <a:noFill/>
          <a:ln w="25400">
            <a:noFill/>
            <a:miter lim="800000"/>
            <a:headEnd/>
            <a:tailEnd/>
          </a:ln>
        </p:spPr>
        <p:txBody>
          <a:bodyPr>
            <a:spAutoFit/>
          </a:bodyPr>
          <a:lstStyle/>
          <a:p>
            <a:pPr>
              <a:spcBef>
                <a:spcPct val="50000"/>
              </a:spcBef>
            </a:pPr>
            <a:r>
              <a:rPr lang="zh-CN" altLang="en-US" sz="2400" b="1">
                <a:latin typeface="Times New Roman" pitchFamily="18" charset="0"/>
                <a:ea typeface="宋体" pitchFamily="2" charset="-122"/>
              </a:rPr>
              <a:t> </a:t>
            </a:r>
            <a:r>
              <a:rPr lang="en-US" altLang="zh-CN" sz="2400" b="1">
                <a:latin typeface="Times New Roman" pitchFamily="18" charset="0"/>
                <a:ea typeface="宋体" pitchFamily="2" charset="-122"/>
              </a:rPr>
              <a:t>      </a:t>
            </a:r>
            <a:r>
              <a:rPr lang="zh-CN" altLang="en-US" sz="2400" b="1">
                <a:latin typeface="Times New Roman" pitchFamily="18" charset="0"/>
                <a:ea typeface="宋体" pitchFamily="2" charset="-122"/>
              </a:rPr>
              <a:t>一周后，学生去见老师，并提交了工作清单，他发现老师的这位朋友（</a:t>
            </a:r>
            <a:r>
              <a:rPr lang="en-US" altLang="zh-CN" sz="2400" b="1">
                <a:latin typeface="Times New Roman" pitchFamily="18" charset="0"/>
                <a:ea typeface="宋体" pitchFamily="2" charset="-122"/>
              </a:rPr>
              <a:t>C</a:t>
            </a:r>
            <a:r>
              <a:rPr lang="zh-CN" altLang="en-US" sz="2400" b="1">
                <a:latin typeface="Times New Roman" pitchFamily="18" charset="0"/>
                <a:ea typeface="宋体" pitchFamily="2" charset="-122"/>
              </a:rPr>
              <a:t>）和老师在一起</a:t>
            </a:r>
          </a:p>
          <a:p>
            <a:pPr>
              <a:spcBef>
                <a:spcPct val="50000"/>
              </a:spcBef>
            </a:pPr>
            <a:r>
              <a:rPr lang="en-US" altLang="zh-CN" sz="2400" b="1">
                <a:latin typeface="Times New Roman" pitchFamily="18" charset="0"/>
                <a:ea typeface="宋体" pitchFamily="2" charset="-122"/>
              </a:rPr>
              <a:t>S: </a:t>
            </a:r>
            <a:r>
              <a:rPr lang="zh-CN" altLang="en-US" sz="2400" b="1">
                <a:latin typeface="Times New Roman" pitchFamily="18" charset="0"/>
                <a:ea typeface="宋体" pitchFamily="2" charset="-122"/>
              </a:rPr>
              <a:t>这是工作清单，我已研究了四种文件格式，可以写代码了</a:t>
            </a:r>
          </a:p>
          <a:p>
            <a:pPr>
              <a:spcBef>
                <a:spcPct val="50000"/>
              </a:spcBef>
            </a:pPr>
            <a:r>
              <a:rPr lang="en-US" altLang="zh-CN" sz="2400" b="1">
                <a:latin typeface="Times New Roman" pitchFamily="18" charset="0"/>
                <a:ea typeface="宋体" pitchFamily="2" charset="-122"/>
              </a:rPr>
              <a:t>T: </a:t>
            </a:r>
            <a:r>
              <a:rPr lang="zh-CN" altLang="en-US" sz="2400" b="1">
                <a:latin typeface="Times New Roman" pitchFamily="18" charset="0"/>
                <a:ea typeface="宋体" pitchFamily="2" charset="-122"/>
              </a:rPr>
              <a:t>很好，不过我这位朋友有一些新想法，你不妨听听</a:t>
            </a:r>
          </a:p>
          <a:p>
            <a:pPr>
              <a:spcBef>
                <a:spcPct val="50000"/>
              </a:spcBef>
            </a:pPr>
            <a:r>
              <a:rPr lang="en-US" altLang="zh-CN" sz="2400" b="1">
                <a:latin typeface="Times New Roman" pitchFamily="18" charset="0"/>
                <a:ea typeface="宋体" pitchFamily="2" charset="-122"/>
              </a:rPr>
              <a:t>C: </a:t>
            </a:r>
            <a:r>
              <a:rPr lang="zh-CN" altLang="en-US" sz="2400" b="1">
                <a:latin typeface="Times New Roman" pitchFamily="18" charset="0"/>
                <a:ea typeface="宋体" pitchFamily="2" charset="-122"/>
              </a:rPr>
              <a:t>你好。我新买了扫描仪，你的程序能否直接扫描图片进来。</a:t>
            </a:r>
          </a:p>
          <a:p>
            <a:pPr>
              <a:spcBef>
                <a:spcPct val="50000"/>
              </a:spcBef>
            </a:pPr>
            <a:r>
              <a:rPr lang="en-US" altLang="zh-CN" sz="2400" b="1">
                <a:latin typeface="Times New Roman" pitchFamily="18" charset="0"/>
                <a:ea typeface="宋体" pitchFamily="2" charset="-122"/>
              </a:rPr>
              <a:t>S: </a:t>
            </a:r>
            <a:r>
              <a:rPr lang="zh-CN" altLang="en-US" sz="2400" b="1">
                <a:latin typeface="Times New Roman" pitchFamily="18" charset="0"/>
                <a:ea typeface="宋体" pitchFamily="2" charset="-122"/>
              </a:rPr>
              <a:t>你可以自己扫描呀，买扫描仪的时候一般都会送正版软件的。</a:t>
            </a:r>
          </a:p>
          <a:p>
            <a:pPr>
              <a:spcBef>
                <a:spcPct val="50000"/>
              </a:spcBef>
            </a:pPr>
            <a:r>
              <a:rPr lang="en-US" altLang="zh-CN" sz="2400" b="1">
                <a:latin typeface="Times New Roman" pitchFamily="18" charset="0"/>
                <a:ea typeface="宋体" pitchFamily="2" charset="-122"/>
              </a:rPr>
              <a:t>C: </a:t>
            </a:r>
            <a:r>
              <a:rPr lang="zh-CN" altLang="en-US" sz="2400" b="1">
                <a:latin typeface="Times New Roman" pitchFamily="18" charset="0"/>
                <a:ea typeface="宋体" pitchFamily="2" charset="-122"/>
              </a:rPr>
              <a:t>是的，可是我一直不太会用，你知道我计算机水平不高，学一些新东西很累，也没有时间，如果你能直接链接扫描仪，我只要学会你的软件就行了，我愿意多支付一些费用</a:t>
            </a:r>
            <a:r>
              <a:rPr lang="en-US" altLang="zh-CN" sz="2400" b="1">
                <a:latin typeface="Times New Roman" pitchFamily="18" charset="0"/>
                <a:ea typeface="宋体" pitchFamily="2" charset="-122"/>
              </a:rPr>
              <a:t>……</a:t>
            </a:r>
            <a:r>
              <a:rPr lang="zh-CN" altLang="en-US" sz="2400" b="1">
                <a:latin typeface="Times New Roman" pitchFamily="18" charset="0"/>
                <a:ea typeface="宋体" pitchFamily="2" charset="-122"/>
              </a:rPr>
              <a:t>，还有，我想建一个图片库，你知道，我工作时需要上百个图片，经常找不到，最好还带模糊查询</a:t>
            </a:r>
            <a:r>
              <a:rPr lang="en-US" altLang="zh-CN" sz="2400" b="1">
                <a:latin typeface="Times New Roman" pitchFamily="18" charset="0"/>
                <a:ea typeface="宋体" pitchFamily="2" charset="-122"/>
              </a:rPr>
              <a:t>…</a:t>
            </a:r>
            <a:endParaRPr lang="zh-CN" altLang="en-US" sz="2400" b="1">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p:cNvSpPr>
            <a:spLocks noGrp="1"/>
          </p:cNvSpPr>
          <p:nvPr>
            <p:ph type="dt" sz="quarter" idx="10"/>
          </p:nvPr>
        </p:nvSpPr>
        <p:spPr/>
        <p:txBody>
          <a:bodyPr/>
          <a:lstStyle/>
          <a:p>
            <a:pPr>
              <a:defRPr/>
            </a:pPr>
            <a:r>
              <a:rPr lang="en-US" altLang="zh-CN" dirty="0" smtClean="0"/>
              <a:t>Software System Analysis &amp; Design</a:t>
            </a:r>
            <a:endParaRPr lang="en-US" altLang="zh-CN" dirty="0"/>
          </a:p>
          <a:p>
            <a:pPr>
              <a:defRPr/>
            </a:pPr>
            <a:r>
              <a:rPr lang="en-US" altLang="zh-CN" dirty="0"/>
              <a:t>Copyright © thbin@buaa.edu.cn</a:t>
            </a:r>
          </a:p>
        </p:txBody>
      </p:sp>
      <p:sp>
        <p:nvSpPr>
          <p:cNvPr id="5" name="页脚占位符 2"/>
          <p:cNvSpPr>
            <a:spLocks noGrp="1"/>
          </p:cNvSpPr>
          <p:nvPr>
            <p:ph type="ftr" sz="quarter" idx="11"/>
          </p:nvPr>
        </p:nvSpPr>
        <p:spPr/>
        <p:txBody>
          <a:bodyPr/>
          <a:lstStyle/>
          <a:p>
            <a:pPr>
              <a:defRPr/>
            </a:pPr>
            <a:r>
              <a:rPr lang="en-US" altLang="zh-CN"/>
              <a:t>College of Software, BUAA</a:t>
            </a:r>
            <a:endParaRPr lang="zh-CN" altLang="en-US"/>
          </a:p>
        </p:txBody>
      </p:sp>
      <p:sp>
        <p:nvSpPr>
          <p:cNvPr id="6" name="灯片编号占位符 3"/>
          <p:cNvSpPr>
            <a:spLocks noGrp="1"/>
          </p:cNvSpPr>
          <p:nvPr>
            <p:ph type="sldNum" sz="quarter" idx="12"/>
          </p:nvPr>
        </p:nvSpPr>
        <p:spPr/>
        <p:txBody>
          <a:bodyPr/>
          <a:lstStyle/>
          <a:p>
            <a:pPr>
              <a:defRPr/>
            </a:pPr>
            <a:r>
              <a:rPr lang="en-US" altLang="zh-CN"/>
              <a:t>-</a:t>
            </a:r>
            <a:fld id="{B512575B-7575-49B0-AD5A-2E481FFFF9C8}" type="slidenum">
              <a:rPr lang="en-US" altLang="zh-CN"/>
              <a:pPr>
                <a:defRPr/>
              </a:pPr>
              <a:t>2</a:t>
            </a:fld>
            <a:r>
              <a:rPr lang="en-US" altLang="zh-CN"/>
              <a:t>-</a:t>
            </a:r>
          </a:p>
        </p:txBody>
      </p:sp>
      <p:sp>
        <p:nvSpPr>
          <p:cNvPr id="445442" name="Rectangle 2"/>
          <p:cNvSpPr>
            <a:spLocks noGrp="1" noChangeArrowheads="1"/>
          </p:cNvSpPr>
          <p:nvPr>
            <p:ph type="title" idx="4294967295"/>
          </p:nvPr>
        </p:nvSpPr>
        <p:spPr/>
        <p:txBody>
          <a:bodyPr/>
          <a:lstStyle/>
          <a:p>
            <a:pPr eaLnBrk="1" hangingPunct="1">
              <a:defRPr/>
            </a:pPr>
            <a:r>
              <a:rPr lang="en-US" altLang="zh-CN" dirty="0" smtClean="0">
                <a:effectLst>
                  <a:outerShdw blurRad="38100" dist="38100" dir="2700000" algn="tl">
                    <a:srgbClr val="C0C0C0"/>
                  </a:outerShdw>
                </a:effectLst>
              </a:rPr>
              <a:t>About the Course</a:t>
            </a:r>
            <a:endParaRPr lang="en-US" altLang="zh-CN" dirty="0">
              <a:effectLst>
                <a:outerShdw blurRad="38100" dist="38100" dir="2700000" algn="tl">
                  <a:srgbClr val="C0C0C0"/>
                </a:outerShdw>
              </a:effectLst>
            </a:endParaRPr>
          </a:p>
        </p:txBody>
      </p:sp>
      <p:sp>
        <p:nvSpPr>
          <p:cNvPr id="445443" name="Rectangle 3"/>
          <p:cNvSpPr>
            <a:spLocks noGrp="1" noChangeArrowheads="1"/>
          </p:cNvSpPr>
          <p:nvPr>
            <p:ph type="body" idx="4294967295"/>
          </p:nvPr>
        </p:nvSpPr>
        <p:spPr/>
        <p:txBody>
          <a:bodyPr/>
          <a:lstStyle/>
          <a:p>
            <a:pPr eaLnBrk="1" hangingPunct="1">
              <a:lnSpc>
                <a:spcPct val="90000"/>
              </a:lnSpc>
              <a:buClr>
                <a:schemeClr val="tx1"/>
              </a:buClr>
            </a:pPr>
            <a:r>
              <a:rPr lang="en-US" altLang="zh-CN" sz="3200" dirty="0" smtClean="0">
                <a:latin typeface="Times New Roman" panose="02020603050405020304" pitchFamily="18" charset="0"/>
                <a:ea typeface="宋体" pitchFamily="2" charset="-122"/>
              </a:rPr>
              <a:t>Course Name</a:t>
            </a:r>
            <a:endParaRPr lang="zh-CN" altLang="en-US" sz="3200" dirty="0" smtClean="0">
              <a:latin typeface="Times New Roman" panose="02020603050405020304" pitchFamily="18" charset="0"/>
              <a:ea typeface="宋体" pitchFamily="2" charset="-122"/>
            </a:endParaRPr>
          </a:p>
          <a:p>
            <a:pPr lvl="1" eaLnBrk="1" hangingPunct="1">
              <a:lnSpc>
                <a:spcPct val="90000"/>
              </a:lnSpc>
            </a:pPr>
            <a:r>
              <a:rPr lang="zh-CN" altLang="en-US" dirty="0" smtClean="0">
                <a:latin typeface="Times New Roman" panose="02020603050405020304" pitchFamily="18" charset="0"/>
                <a:ea typeface="宋体" pitchFamily="2" charset="-122"/>
              </a:rPr>
              <a:t>中文：软件系统分析与设计</a:t>
            </a:r>
            <a:endParaRPr lang="en-US" altLang="zh-CN" dirty="0" smtClean="0">
              <a:latin typeface="Times New Roman" panose="02020603050405020304" pitchFamily="18" charset="0"/>
              <a:ea typeface="宋体" pitchFamily="2" charset="-122"/>
            </a:endParaRPr>
          </a:p>
          <a:p>
            <a:pPr lvl="1" eaLnBrk="1" hangingPunct="1">
              <a:lnSpc>
                <a:spcPct val="90000"/>
              </a:lnSpc>
            </a:pPr>
            <a:r>
              <a:rPr lang="en-US" altLang="zh-CN" dirty="0" smtClean="0">
                <a:latin typeface="Times New Roman" panose="02020603050405020304" pitchFamily="18" charset="0"/>
                <a:ea typeface="宋体" pitchFamily="2" charset="-122"/>
              </a:rPr>
              <a:t>English: Software System Analysis and Design</a:t>
            </a:r>
          </a:p>
          <a:p>
            <a:pPr eaLnBrk="1" hangingPunct="1">
              <a:lnSpc>
                <a:spcPct val="90000"/>
              </a:lnSpc>
              <a:buClr>
                <a:schemeClr val="tx2"/>
              </a:buClr>
            </a:pPr>
            <a:r>
              <a:rPr lang="en-US" altLang="zh-CN" sz="3200" dirty="0">
                <a:latin typeface="Times New Roman" panose="02020603050405020304" pitchFamily="18" charset="0"/>
                <a:ea typeface="宋体" pitchFamily="2" charset="-122"/>
              </a:rPr>
              <a:t>Objective</a:t>
            </a:r>
            <a:r>
              <a:rPr lang="zh-CN" altLang="en-US" sz="3200" dirty="0" smtClean="0">
                <a:latin typeface="Times New Roman" panose="02020603050405020304" pitchFamily="18" charset="0"/>
                <a:ea typeface="宋体" pitchFamily="2" charset="-122"/>
              </a:rPr>
              <a:t>：</a:t>
            </a:r>
          </a:p>
          <a:p>
            <a:pPr lvl="1" eaLnBrk="1" hangingPunct="1">
              <a:lnSpc>
                <a:spcPct val="90000"/>
              </a:lnSpc>
            </a:pPr>
            <a:r>
              <a:rPr lang="zh-CN" altLang="en-US" dirty="0" smtClean="0">
                <a:latin typeface="Times New Roman" panose="02020603050405020304" pitchFamily="18" charset="0"/>
                <a:ea typeface="宋体" pitchFamily="2" charset="-122"/>
              </a:rPr>
              <a:t>通过具体的案例分析和实践训练，培养学生</a:t>
            </a:r>
            <a:r>
              <a:rPr lang="zh-CN" altLang="en-US" dirty="0" smtClean="0">
                <a:solidFill>
                  <a:srgbClr val="FF0000"/>
                </a:solidFill>
                <a:effectLst>
                  <a:outerShdw blurRad="38100" dist="38100" dir="2700000" algn="tl">
                    <a:srgbClr val="C0C0C0"/>
                  </a:outerShdw>
                </a:effectLst>
                <a:latin typeface="Times New Roman" panose="02020603050405020304" pitchFamily="18" charset="0"/>
                <a:ea typeface="宋体" pitchFamily="2" charset="-122"/>
              </a:rPr>
              <a:t>利用软件工程思想进行系统分析和设计的能力</a:t>
            </a:r>
            <a:r>
              <a:rPr lang="zh-CN" altLang="en-US" dirty="0" smtClean="0">
                <a:latin typeface="Times New Roman" panose="02020603050405020304" pitchFamily="18" charset="0"/>
                <a:ea typeface="宋体" pitchFamily="2" charset="-122"/>
              </a:rPr>
              <a:t>，为从事软件开发实践提供必备的技能：需求分析和系统设计以及相关工具的使用等</a:t>
            </a:r>
            <a:endParaRPr lang="en-US" altLang="zh-CN" dirty="0" smtClean="0">
              <a:latin typeface="Times New Roman" panose="02020603050405020304" pitchFamily="18" charset="0"/>
              <a:ea typeface="宋体" pitchFamily="2" charset="-122"/>
            </a:endParaRPr>
          </a:p>
          <a:p>
            <a:pPr eaLnBrk="1" hangingPunct="1">
              <a:lnSpc>
                <a:spcPct val="90000"/>
              </a:lnSpc>
              <a:buClr>
                <a:schemeClr val="tx1"/>
              </a:buClr>
            </a:pPr>
            <a:r>
              <a:rPr lang="en-US" altLang="zh-CN" dirty="0" smtClean="0">
                <a:latin typeface="Times New Roman" panose="02020603050405020304" pitchFamily="18" charset="0"/>
                <a:ea typeface="宋体" pitchFamily="2" charset="-122"/>
              </a:rPr>
              <a:t>Website</a:t>
            </a:r>
            <a:endParaRPr lang="en-US" altLang="zh-CN" dirty="0">
              <a:latin typeface="Times New Roman" panose="02020603050405020304" pitchFamily="18" charset="0"/>
              <a:ea typeface="宋体" pitchFamily="2" charset="-122"/>
            </a:endParaRPr>
          </a:p>
          <a:p>
            <a:pPr lvl="1" eaLnBrk="1" hangingPunct="1">
              <a:lnSpc>
                <a:spcPct val="90000"/>
              </a:lnSpc>
            </a:pPr>
            <a:r>
              <a:rPr lang="en-US" altLang="zh-CN" dirty="0" smtClean="0">
                <a:solidFill>
                  <a:srgbClr val="FF0000"/>
                </a:solidFill>
                <a:latin typeface="Times New Roman" panose="02020603050405020304" pitchFamily="18" charset="0"/>
                <a:ea typeface="宋体" pitchFamily="2" charset="-122"/>
              </a:rPr>
              <a:t>http</a:t>
            </a:r>
            <a:r>
              <a:rPr lang="en-US" altLang="zh-CN" dirty="0">
                <a:solidFill>
                  <a:srgbClr val="FF0000"/>
                </a:solidFill>
                <a:latin typeface="Times New Roman" panose="02020603050405020304" pitchFamily="18" charset="0"/>
                <a:ea typeface="宋体" pitchFamily="2" charset="-122"/>
              </a:rPr>
              <a:t>://</a:t>
            </a:r>
            <a:r>
              <a:rPr lang="en-US" altLang="zh-CN" dirty="0" smtClean="0">
                <a:solidFill>
                  <a:srgbClr val="FF0000"/>
                </a:solidFill>
                <a:latin typeface="Times New Roman" panose="02020603050405020304" pitchFamily="18" charset="0"/>
                <a:ea typeface="宋体" pitchFamily="2" charset="-122"/>
              </a:rPr>
              <a:t>211.71.15.42:12450/</a:t>
            </a:r>
          </a:p>
          <a:p>
            <a:pPr lvl="1" eaLnBrk="1" hangingPunct="1">
              <a:lnSpc>
                <a:spcPct val="90000"/>
              </a:lnSpc>
            </a:pPr>
            <a:r>
              <a:rPr lang="zh-CN" altLang="en-US" dirty="0">
                <a:latin typeface="Times New Roman" panose="02020603050405020304" pitchFamily="18" charset="0"/>
                <a:ea typeface="宋体" pitchFamily="2" charset="-122"/>
              </a:rPr>
              <a:t>校内登录，账号和密码为本人学号</a:t>
            </a:r>
            <a:endParaRPr lang="en-US" altLang="zh-CN" dirty="0">
              <a:latin typeface="Times New Roman" panose="02020603050405020304" pitchFamily="18" charset="0"/>
              <a:ea typeface="宋体" pitchFamily="2" charset="-122"/>
            </a:endParaRPr>
          </a:p>
        </p:txBody>
      </p:sp>
    </p:spTree>
    <p:extLst>
      <p:ext uri="{BB962C8B-B14F-4D97-AF65-F5344CB8AC3E}">
        <p14:creationId xmlns:p14="http://schemas.microsoft.com/office/powerpoint/2010/main" val="40298775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p:cNvSpPr>
            <a:spLocks noGrp="1"/>
          </p:cNvSpPr>
          <p:nvPr>
            <p:ph type="dt" sz="quarter" idx="10"/>
          </p:nvPr>
        </p:nvSpPr>
        <p:spPr/>
        <p:txBody>
          <a:bodyPr/>
          <a:lstStyle/>
          <a:p>
            <a:pPr>
              <a:defRPr/>
            </a:pPr>
            <a:r>
              <a:rPr lang="en-US" altLang="zh-CN" dirty="0" smtClean="0"/>
              <a:t>Software System Analysis &amp; Design </a:t>
            </a:r>
            <a:r>
              <a:rPr lang="en-US" altLang="zh-CN" dirty="0"/>
              <a:t>Copyright © thbin@buaa.edu.cn</a:t>
            </a:r>
          </a:p>
        </p:txBody>
      </p:sp>
      <p:sp>
        <p:nvSpPr>
          <p:cNvPr id="5" name="页脚占位符 2"/>
          <p:cNvSpPr>
            <a:spLocks noGrp="1"/>
          </p:cNvSpPr>
          <p:nvPr>
            <p:ph type="ftr" sz="quarter" idx="11"/>
          </p:nvPr>
        </p:nvSpPr>
        <p:spPr/>
        <p:txBody>
          <a:bodyPr/>
          <a:lstStyle/>
          <a:p>
            <a:pPr>
              <a:defRPr/>
            </a:pPr>
            <a:r>
              <a:rPr lang="en-US" altLang="zh-CN" dirty="0" smtClean="0"/>
              <a:t>College of Software, BUAA</a:t>
            </a:r>
            <a:endParaRPr lang="en-US" altLang="zh-CN" dirty="0"/>
          </a:p>
        </p:txBody>
      </p:sp>
      <p:sp>
        <p:nvSpPr>
          <p:cNvPr id="6" name="灯片编号占位符 3"/>
          <p:cNvSpPr>
            <a:spLocks noGrp="1"/>
          </p:cNvSpPr>
          <p:nvPr>
            <p:ph type="sldNum" sz="quarter" idx="12"/>
          </p:nvPr>
        </p:nvSpPr>
        <p:spPr/>
        <p:txBody>
          <a:bodyPr/>
          <a:lstStyle/>
          <a:p>
            <a:pPr>
              <a:defRPr/>
            </a:pPr>
            <a:r>
              <a:rPr lang="en-US" altLang="zh-CN"/>
              <a:t>-</a:t>
            </a:r>
            <a:fld id="{9BC21EC3-025E-4D62-ACDD-4D294D570EB0}" type="slidenum">
              <a:rPr lang="en-US" altLang="zh-CN"/>
              <a:pPr>
                <a:defRPr/>
              </a:pPr>
              <a:t>20</a:t>
            </a:fld>
            <a:r>
              <a:rPr lang="en-US" altLang="zh-CN"/>
              <a:t>-</a:t>
            </a:r>
          </a:p>
        </p:txBody>
      </p:sp>
      <p:sp>
        <p:nvSpPr>
          <p:cNvPr id="435202" name="Rectangle 2"/>
          <p:cNvSpPr>
            <a:spLocks noGrp="1" noChangeArrowheads="1"/>
          </p:cNvSpPr>
          <p:nvPr>
            <p:ph type="title" idx="4294967295"/>
          </p:nvPr>
        </p:nvSpPr>
        <p:spPr/>
        <p:txBody>
          <a:bodyPr/>
          <a:lstStyle/>
          <a:p>
            <a:pPr eaLnBrk="1" hangingPunct="1">
              <a:defRPr/>
            </a:pPr>
            <a:r>
              <a:rPr lang="en-US" altLang="zh-CN">
                <a:effectLst>
                  <a:outerShdw blurRad="38100" dist="38100" dir="2700000" algn="tl">
                    <a:srgbClr val="C0C0C0"/>
                  </a:outerShdw>
                </a:effectLst>
              </a:rPr>
              <a:t>Final 2</a:t>
            </a:r>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cont.</a:t>
            </a:r>
            <a:r>
              <a:rPr lang="zh-CN" altLang="en-US">
                <a:effectLst>
                  <a:outerShdw blurRad="38100" dist="38100" dir="2700000" algn="tl">
                    <a:srgbClr val="C0C0C0"/>
                  </a:outerShdw>
                </a:effectLst>
              </a:rPr>
              <a:t>）</a:t>
            </a:r>
          </a:p>
        </p:txBody>
      </p:sp>
      <p:sp>
        <p:nvSpPr>
          <p:cNvPr id="19462" name="Text Box 3"/>
          <p:cNvSpPr txBox="1">
            <a:spLocks noChangeArrowheads="1"/>
          </p:cNvSpPr>
          <p:nvPr/>
        </p:nvSpPr>
        <p:spPr bwMode="auto">
          <a:xfrm>
            <a:off x="357188" y="1000125"/>
            <a:ext cx="8497887" cy="5448300"/>
          </a:xfrm>
          <a:prstGeom prst="rect">
            <a:avLst/>
          </a:prstGeom>
          <a:noFill/>
          <a:ln w="25400">
            <a:noFill/>
            <a:miter lim="800000"/>
            <a:headEnd/>
            <a:tailEnd/>
          </a:ln>
        </p:spPr>
        <p:txBody>
          <a:bodyPr>
            <a:spAutoFit/>
          </a:bodyPr>
          <a:lstStyle/>
          <a:p>
            <a:pPr>
              <a:spcBef>
                <a:spcPct val="50000"/>
              </a:spcBef>
            </a:pPr>
            <a:r>
              <a:rPr lang="en-US" altLang="zh-CN" sz="2400" b="1" dirty="0">
                <a:latin typeface="Times New Roman" pitchFamily="18" charset="0"/>
                <a:ea typeface="宋体" pitchFamily="2" charset="-122"/>
              </a:rPr>
              <a:t>S: ………………..!!!!!</a:t>
            </a:r>
          </a:p>
          <a:p>
            <a:pPr>
              <a:spcBef>
                <a:spcPct val="50000"/>
              </a:spcBef>
            </a:pPr>
            <a:r>
              <a:rPr lang="en-US" altLang="zh-CN" sz="2400" b="1" dirty="0">
                <a:latin typeface="Times New Roman" pitchFamily="18" charset="0"/>
                <a:ea typeface="宋体" pitchFamily="2" charset="-122"/>
              </a:rPr>
              <a:t>C: </a:t>
            </a:r>
            <a:r>
              <a:rPr lang="zh-CN" altLang="en-US" sz="2400" b="1" dirty="0">
                <a:latin typeface="Times New Roman" pitchFamily="18" charset="0"/>
                <a:ea typeface="宋体" pitchFamily="2" charset="-122"/>
              </a:rPr>
              <a:t>还有一些，现在一时想不起来，我想起来的话会再跟你联系，时间上可以长一些。</a:t>
            </a:r>
            <a:endParaRPr lang="en-US" altLang="zh-CN" sz="2400" b="1" dirty="0">
              <a:latin typeface="Times New Roman" pitchFamily="18" charset="0"/>
              <a:ea typeface="宋体" pitchFamily="2" charset="-122"/>
            </a:endParaRPr>
          </a:p>
          <a:p>
            <a:pPr>
              <a:spcBef>
                <a:spcPct val="50000"/>
              </a:spcBef>
            </a:pPr>
            <a:r>
              <a:rPr lang="en-US" altLang="zh-CN" sz="2400" b="1" dirty="0">
                <a:latin typeface="Times New Roman" pitchFamily="18" charset="0"/>
                <a:ea typeface="宋体" pitchFamily="2" charset="-122"/>
              </a:rPr>
              <a:t>S: ………………..!!!!! !!!!! !!!!!</a:t>
            </a:r>
          </a:p>
          <a:p>
            <a:pPr>
              <a:spcBef>
                <a:spcPct val="50000"/>
              </a:spcBef>
            </a:pPr>
            <a:r>
              <a:rPr lang="en-US" altLang="zh-CN" sz="2400" b="1" dirty="0">
                <a:latin typeface="Times New Roman" pitchFamily="18" charset="0"/>
                <a:ea typeface="宋体" pitchFamily="2" charset="-122"/>
              </a:rPr>
              <a:t>T: </a:t>
            </a:r>
            <a:r>
              <a:rPr lang="zh-CN" altLang="en-US" sz="2400" b="1" dirty="0">
                <a:latin typeface="Times New Roman" pitchFamily="18" charset="0"/>
                <a:ea typeface="宋体" pitchFamily="2" charset="-122"/>
              </a:rPr>
              <a:t>要不这样吧，你先做个样子出来给</a:t>
            </a:r>
            <a:r>
              <a:rPr lang="en-US" altLang="zh-CN" sz="2400" b="1" dirty="0">
                <a:latin typeface="Times New Roman" pitchFamily="18" charset="0"/>
                <a:ea typeface="宋体" pitchFamily="2" charset="-122"/>
              </a:rPr>
              <a:t>C</a:t>
            </a:r>
            <a:r>
              <a:rPr lang="zh-CN" altLang="en-US" sz="2400" b="1" dirty="0">
                <a:latin typeface="Times New Roman" pitchFamily="18" charset="0"/>
                <a:ea typeface="宋体" pitchFamily="2" charset="-122"/>
              </a:rPr>
              <a:t>看看，一边做一边改。</a:t>
            </a:r>
          </a:p>
          <a:p>
            <a:pPr>
              <a:spcBef>
                <a:spcPct val="50000"/>
              </a:spcBef>
            </a:pPr>
            <a:r>
              <a:rPr lang="en-US" altLang="zh-CN" sz="2400" b="1" dirty="0">
                <a:latin typeface="Times New Roman" pitchFamily="18" charset="0"/>
                <a:ea typeface="宋体" pitchFamily="2" charset="-122"/>
              </a:rPr>
              <a:t>C: </a:t>
            </a:r>
            <a:r>
              <a:rPr lang="zh-CN" altLang="en-US" sz="2400" b="1" dirty="0">
                <a:latin typeface="Times New Roman" pitchFamily="18" charset="0"/>
                <a:ea typeface="宋体" pitchFamily="2" charset="-122"/>
              </a:rPr>
              <a:t>这样最好，看见一个基本样子我就知道我想要什么了。</a:t>
            </a:r>
          </a:p>
          <a:p>
            <a:pPr>
              <a:spcBef>
                <a:spcPct val="50000"/>
              </a:spcBef>
            </a:pPr>
            <a:r>
              <a:rPr lang="zh-CN" altLang="en-US" sz="2400" b="1" dirty="0">
                <a:latin typeface="Times New Roman" pitchFamily="18" charset="0"/>
                <a:ea typeface="宋体" pitchFamily="2" charset="-122"/>
              </a:rPr>
              <a:t>      事情就这样定下来了，</a:t>
            </a:r>
            <a:r>
              <a:rPr lang="en-US" altLang="zh-CN" sz="2400" b="1" dirty="0">
                <a:latin typeface="Times New Roman" pitchFamily="18" charset="0"/>
                <a:ea typeface="宋体" pitchFamily="2" charset="-122"/>
              </a:rPr>
              <a:t>S</a:t>
            </a:r>
            <a:r>
              <a:rPr lang="zh-CN" altLang="en-US" sz="2400" b="1" dirty="0">
                <a:latin typeface="Times New Roman" pitchFamily="18" charset="0"/>
                <a:ea typeface="宋体" pitchFamily="2" charset="-122"/>
              </a:rPr>
              <a:t>愤怒的撕掉了自己的工作清单</a:t>
            </a:r>
            <a:r>
              <a:rPr lang="en-US" altLang="zh-CN" sz="2400" b="1" dirty="0">
                <a:latin typeface="Times New Roman" pitchFamily="18" charset="0"/>
                <a:ea typeface="宋体" pitchFamily="2" charset="-122"/>
              </a:rPr>
              <a:t>……..</a:t>
            </a:r>
            <a:r>
              <a:rPr lang="zh-CN" altLang="en-US" sz="2400" b="1" dirty="0">
                <a:latin typeface="Times New Roman" pitchFamily="18" charset="0"/>
                <a:ea typeface="宋体" pitchFamily="2" charset="-122"/>
              </a:rPr>
              <a:t>，回去后</a:t>
            </a:r>
            <a:r>
              <a:rPr lang="en-US" altLang="zh-CN" sz="2400" b="1" dirty="0">
                <a:latin typeface="Times New Roman" pitchFamily="18" charset="0"/>
                <a:ea typeface="宋体" pitchFamily="2" charset="-122"/>
              </a:rPr>
              <a:t>S</a:t>
            </a:r>
            <a:r>
              <a:rPr lang="zh-CN" altLang="en-US" sz="2400" b="1" dirty="0">
                <a:latin typeface="Times New Roman" pitchFamily="18" charset="0"/>
                <a:ea typeface="宋体" pitchFamily="2" charset="-122"/>
              </a:rPr>
              <a:t>花</a:t>
            </a:r>
            <a:r>
              <a:rPr lang="en-US" altLang="zh-CN" sz="2400" b="1" dirty="0">
                <a:latin typeface="Times New Roman" pitchFamily="18" charset="0"/>
                <a:ea typeface="宋体" pitchFamily="2" charset="-122"/>
              </a:rPr>
              <a:t>1</a:t>
            </a:r>
            <a:r>
              <a:rPr lang="zh-CN" altLang="en-US" sz="2400" b="1" dirty="0">
                <a:latin typeface="Times New Roman" pitchFamily="18" charset="0"/>
                <a:ea typeface="宋体" pitchFamily="2" charset="-122"/>
              </a:rPr>
              <a:t>天时间</a:t>
            </a:r>
            <a:r>
              <a:rPr lang="zh-CN" altLang="en-US" sz="2400" b="1" dirty="0" smtClean="0">
                <a:latin typeface="Times New Roman" pitchFamily="18" charset="0"/>
                <a:ea typeface="宋体" pitchFamily="2" charset="-122"/>
              </a:rPr>
              <a:t>用</a:t>
            </a:r>
            <a:r>
              <a:rPr lang="en-US" altLang="zh-CN" sz="2400" b="1" dirty="0" smtClean="0">
                <a:latin typeface="Times New Roman" pitchFamily="18" charset="0"/>
                <a:ea typeface="宋体" pitchFamily="2" charset="-122"/>
              </a:rPr>
              <a:t>C#</a:t>
            </a:r>
            <a:r>
              <a:rPr lang="zh-CN" altLang="en-US" sz="2400" b="1" dirty="0" smtClean="0">
                <a:latin typeface="Times New Roman" pitchFamily="18" charset="0"/>
                <a:ea typeface="宋体" pitchFamily="2" charset="-122"/>
              </a:rPr>
              <a:t>做了界面，</a:t>
            </a:r>
            <a:r>
              <a:rPr lang="zh-CN" altLang="en-US" sz="2400" b="1" dirty="0">
                <a:latin typeface="Times New Roman" pitchFamily="18" charset="0"/>
                <a:ea typeface="宋体" pitchFamily="2" charset="-122"/>
              </a:rPr>
              <a:t>只能读</a:t>
            </a:r>
            <a:r>
              <a:rPr lang="en-US" altLang="zh-CN" sz="2400" b="1" dirty="0">
                <a:latin typeface="Times New Roman" pitchFamily="18" charset="0"/>
                <a:ea typeface="宋体" pitchFamily="2" charset="-122"/>
              </a:rPr>
              <a:t>BMP</a:t>
            </a:r>
            <a:r>
              <a:rPr lang="zh-CN" altLang="en-US" sz="2400" b="1" dirty="0">
                <a:latin typeface="Times New Roman" pitchFamily="18" charset="0"/>
                <a:ea typeface="宋体" pitchFamily="2" charset="-122"/>
              </a:rPr>
              <a:t>和</a:t>
            </a:r>
            <a:r>
              <a:rPr lang="en-US" altLang="zh-CN" sz="2400" b="1" dirty="0">
                <a:latin typeface="Times New Roman" pitchFamily="18" charset="0"/>
                <a:ea typeface="宋体" pitchFamily="2" charset="-122"/>
              </a:rPr>
              <a:t>JPG</a:t>
            </a:r>
            <a:r>
              <a:rPr lang="zh-CN" altLang="en-US" sz="2400" b="1" dirty="0">
                <a:latin typeface="Times New Roman" pitchFamily="18" charset="0"/>
                <a:ea typeface="宋体" pitchFamily="2" charset="-122"/>
              </a:rPr>
              <a:t>文件，做了些菜单和工具栏，用</a:t>
            </a:r>
            <a:r>
              <a:rPr lang="en-US" altLang="zh-CN" sz="2400" b="1" dirty="0" smtClean="0">
                <a:latin typeface="Times New Roman" pitchFamily="18" charset="0"/>
                <a:ea typeface="宋体" pitchFamily="2" charset="-122"/>
              </a:rPr>
              <a:t>Access</a:t>
            </a:r>
            <a:r>
              <a:rPr lang="zh-CN" altLang="en-US" sz="2400" b="1" dirty="0" smtClean="0">
                <a:latin typeface="Times New Roman" pitchFamily="18" charset="0"/>
                <a:ea typeface="宋体" pitchFamily="2" charset="-122"/>
              </a:rPr>
              <a:t>建</a:t>
            </a:r>
            <a:r>
              <a:rPr lang="zh-CN" altLang="en-US" sz="2400" b="1" dirty="0">
                <a:latin typeface="Times New Roman" pitchFamily="18" charset="0"/>
                <a:ea typeface="宋体" pitchFamily="2" charset="-122"/>
              </a:rPr>
              <a:t>了一个图片库。就这个“假”的程序，</a:t>
            </a:r>
            <a:r>
              <a:rPr lang="en-US" altLang="zh-CN" sz="2400" b="1" dirty="0">
                <a:latin typeface="Times New Roman" pitchFamily="18" charset="0"/>
                <a:ea typeface="宋体" pitchFamily="2" charset="-122"/>
              </a:rPr>
              <a:t>S</a:t>
            </a:r>
            <a:r>
              <a:rPr lang="zh-CN" altLang="en-US" sz="2400" b="1" dirty="0">
                <a:latin typeface="Times New Roman" pitchFamily="18" charset="0"/>
                <a:ea typeface="宋体" pitchFamily="2" charset="-122"/>
              </a:rPr>
              <a:t>和</a:t>
            </a:r>
            <a:r>
              <a:rPr lang="en-US" altLang="zh-CN" sz="2400" b="1" dirty="0">
                <a:latin typeface="Times New Roman" pitchFamily="18" charset="0"/>
                <a:ea typeface="宋体" pitchFamily="2" charset="-122"/>
              </a:rPr>
              <a:t>C</a:t>
            </a:r>
            <a:r>
              <a:rPr lang="zh-CN" altLang="en-US" sz="2400" b="1" dirty="0">
                <a:latin typeface="Times New Roman" pitchFamily="18" charset="0"/>
                <a:ea typeface="宋体" pitchFamily="2" charset="-122"/>
              </a:rPr>
              <a:t>讨论了一天，</a:t>
            </a:r>
            <a:r>
              <a:rPr lang="en-US" altLang="zh-CN" sz="2400" b="1" dirty="0">
                <a:latin typeface="Times New Roman" pitchFamily="18" charset="0"/>
                <a:ea typeface="宋体" pitchFamily="2" charset="-122"/>
              </a:rPr>
              <a:t>S</a:t>
            </a:r>
            <a:r>
              <a:rPr lang="zh-CN" altLang="en-US" sz="2400" b="1" dirty="0">
                <a:latin typeface="Times New Roman" pitchFamily="18" charset="0"/>
                <a:ea typeface="宋体" pitchFamily="2" charset="-122"/>
              </a:rPr>
              <a:t>又修改了几次，又讨论了几次，一周后，这个“假”的程序表面看起来和真的一模一样。</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1"/>
          <p:cNvSpPr>
            <a:spLocks noGrp="1"/>
          </p:cNvSpPr>
          <p:nvPr>
            <p:ph type="dt" sz="quarter" idx="10"/>
          </p:nvPr>
        </p:nvSpPr>
        <p:spPr/>
        <p:txBody>
          <a:bodyPr/>
          <a:lstStyle/>
          <a:p>
            <a:pPr>
              <a:defRPr/>
            </a:pPr>
            <a:r>
              <a:rPr lang="en-US" altLang="zh-CN" dirty="0" smtClean="0"/>
              <a:t>Software System Analysis &amp; Design </a:t>
            </a:r>
            <a:r>
              <a:rPr lang="en-US" altLang="zh-CN" dirty="0"/>
              <a:t>Copyright © thbin@buaa.edu.cn</a:t>
            </a:r>
          </a:p>
        </p:txBody>
      </p:sp>
      <p:sp>
        <p:nvSpPr>
          <p:cNvPr id="7" name="页脚占位符 2"/>
          <p:cNvSpPr>
            <a:spLocks noGrp="1"/>
          </p:cNvSpPr>
          <p:nvPr>
            <p:ph type="ftr" sz="quarter" idx="11"/>
          </p:nvPr>
        </p:nvSpPr>
        <p:spPr/>
        <p:txBody>
          <a:bodyPr/>
          <a:lstStyle/>
          <a:p>
            <a:pPr>
              <a:defRPr/>
            </a:pPr>
            <a:r>
              <a:rPr lang="en-US" altLang="zh-CN" dirty="0" smtClean="0"/>
              <a:t>College of Software, BUAA</a:t>
            </a:r>
            <a:endParaRPr lang="en-US" altLang="zh-CN" dirty="0"/>
          </a:p>
        </p:txBody>
      </p:sp>
      <p:sp>
        <p:nvSpPr>
          <p:cNvPr id="8" name="灯片编号占位符 3"/>
          <p:cNvSpPr>
            <a:spLocks noGrp="1"/>
          </p:cNvSpPr>
          <p:nvPr>
            <p:ph type="sldNum" sz="quarter" idx="12"/>
          </p:nvPr>
        </p:nvSpPr>
        <p:spPr/>
        <p:txBody>
          <a:bodyPr/>
          <a:lstStyle/>
          <a:p>
            <a:pPr>
              <a:defRPr/>
            </a:pPr>
            <a:r>
              <a:rPr lang="en-US" altLang="zh-CN"/>
              <a:t>-</a:t>
            </a:r>
            <a:fld id="{F760576E-649D-4832-BE66-9C6E9F56FF03}" type="slidenum">
              <a:rPr lang="en-US" altLang="zh-CN"/>
              <a:pPr>
                <a:defRPr/>
              </a:pPr>
              <a:t>21</a:t>
            </a:fld>
            <a:r>
              <a:rPr lang="en-US" altLang="zh-CN"/>
              <a:t>-</a:t>
            </a:r>
          </a:p>
        </p:txBody>
      </p:sp>
      <p:sp>
        <p:nvSpPr>
          <p:cNvPr id="436226" name="Rectangle 2"/>
          <p:cNvSpPr>
            <a:spLocks noGrp="1" noChangeArrowheads="1"/>
          </p:cNvSpPr>
          <p:nvPr>
            <p:ph type="title" idx="4294967295"/>
          </p:nvPr>
        </p:nvSpPr>
        <p:spPr/>
        <p:txBody>
          <a:bodyPr/>
          <a:lstStyle/>
          <a:p>
            <a:pPr eaLnBrk="1" hangingPunct="1">
              <a:defRPr/>
            </a:pPr>
            <a:r>
              <a:rPr lang="en-US" altLang="zh-CN">
                <a:effectLst>
                  <a:outerShdw blurRad="38100" dist="38100" dir="2700000" algn="tl">
                    <a:srgbClr val="C0C0C0"/>
                  </a:outerShdw>
                </a:effectLst>
              </a:rPr>
              <a:t>Final 2</a:t>
            </a:r>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cont.</a:t>
            </a:r>
            <a:r>
              <a:rPr lang="zh-CN" altLang="en-US">
                <a:effectLst>
                  <a:outerShdw blurRad="38100" dist="38100" dir="2700000" algn="tl">
                    <a:srgbClr val="C0C0C0"/>
                  </a:outerShdw>
                </a:effectLst>
              </a:rPr>
              <a:t>）</a:t>
            </a:r>
          </a:p>
        </p:txBody>
      </p:sp>
      <p:sp>
        <p:nvSpPr>
          <p:cNvPr id="20486" name="Text Box 3"/>
          <p:cNvSpPr txBox="1">
            <a:spLocks noChangeArrowheads="1"/>
          </p:cNvSpPr>
          <p:nvPr/>
        </p:nvSpPr>
        <p:spPr bwMode="auto">
          <a:xfrm>
            <a:off x="395288" y="1052513"/>
            <a:ext cx="8497887" cy="2862322"/>
          </a:xfrm>
          <a:prstGeom prst="rect">
            <a:avLst/>
          </a:prstGeom>
          <a:noFill/>
          <a:ln w="25400">
            <a:noFill/>
            <a:miter lim="800000"/>
            <a:headEnd/>
            <a:tailEnd/>
          </a:ln>
        </p:spPr>
        <p:txBody>
          <a:bodyPr>
            <a:spAutoFit/>
          </a:bodyPr>
          <a:lstStyle/>
          <a:p>
            <a:pPr>
              <a:spcBef>
                <a:spcPct val="50000"/>
              </a:spcBef>
            </a:pPr>
            <a:r>
              <a:rPr lang="zh-CN" altLang="en-US" sz="2200" b="1" dirty="0">
                <a:latin typeface="仿宋_GB2312" pitchFamily="49" charset="-122"/>
                <a:ea typeface="仿宋_GB2312" pitchFamily="49" charset="-122"/>
              </a:rPr>
              <a:t>    </a:t>
            </a:r>
            <a:r>
              <a:rPr lang="zh-CN" altLang="en-US" sz="2400" b="1" dirty="0">
                <a:latin typeface="Times New Roman" pitchFamily="18" charset="0"/>
                <a:ea typeface="宋体" pitchFamily="2" charset="-122"/>
              </a:rPr>
              <a:t>于是</a:t>
            </a:r>
            <a:r>
              <a:rPr lang="en-US" altLang="zh-CN" sz="2400" b="1" dirty="0">
                <a:latin typeface="Times New Roman" pitchFamily="18" charset="0"/>
                <a:ea typeface="宋体" pitchFamily="2" charset="-122"/>
              </a:rPr>
              <a:t>S</a:t>
            </a:r>
            <a:r>
              <a:rPr lang="zh-CN" altLang="en-US" sz="2400" b="1" dirty="0" smtClean="0">
                <a:latin typeface="Times New Roman" pitchFamily="18" charset="0"/>
                <a:ea typeface="宋体" pitchFamily="2" charset="-122"/>
              </a:rPr>
              <a:t>打算重新设计这个</a:t>
            </a:r>
            <a:r>
              <a:rPr lang="zh-CN" altLang="en-US" sz="2400" b="1" dirty="0">
                <a:latin typeface="Times New Roman" pitchFamily="18" charset="0"/>
                <a:ea typeface="宋体" pitchFamily="2" charset="-122"/>
              </a:rPr>
              <a:t>程序，但他很快</a:t>
            </a:r>
            <a:r>
              <a:rPr lang="zh-CN" altLang="en-US" sz="2400" b="1" dirty="0" smtClean="0">
                <a:latin typeface="Times New Roman" pitchFamily="18" charset="0"/>
                <a:ea typeface="宋体" pitchFamily="2" charset="-122"/>
              </a:rPr>
              <a:t>发现在原型上继续补充新的功能更方便</a:t>
            </a:r>
            <a:r>
              <a:rPr lang="zh-CN" altLang="en-US" sz="2400" b="1" dirty="0">
                <a:latin typeface="Times New Roman" pitchFamily="18" charset="0"/>
                <a:ea typeface="宋体" pitchFamily="2" charset="-122"/>
              </a:rPr>
              <a:t>，因为至少界面不用重做了，于是</a:t>
            </a:r>
            <a:r>
              <a:rPr lang="en-US" altLang="zh-CN" sz="2400" b="1" dirty="0">
                <a:latin typeface="Times New Roman" pitchFamily="18" charset="0"/>
                <a:ea typeface="宋体" pitchFamily="2" charset="-122"/>
              </a:rPr>
              <a:t>……</a:t>
            </a:r>
            <a:r>
              <a:rPr lang="zh-CN" altLang="en-US" sz="2400" b="1" dirty="0">
                <a:latin typeface="Times New Roman" pitchFamily="18" charset="0"/>
                <a:ea typeface="宋体" pitchFamily="2" charset="-122"/>
              </a:rPr>
              <a:t>，两个月后，这个事情终于结束了。</a:t>
            </a:r>
            <a:endParaRPr lang="en-US" altLang="zh-CN" sz="2400" b="1" dirty="0">
              <a:latin typeface="Times New Roman" pitchFamily="18" charset="0"/>
              <a:ea typeface="宋体" pitchFamily="2" charset="-122"/>
            </a:endParaRPr>
          </a:p>
          <a:p>
            <a:pPr>
              <a:spcBef>
                <a:spcPct val="50000"/>
              </a:spcBef>
            </a:pPr>
            <a:r>
              <a:rPr lang="en-US" altLang="zh-CN" sz="2400" b="1" dirty="0">
                <a:latin typeface="Times New Roman" pitchFamily="18" charset="0"/>
                <a:ea typeface="宋体" pitchFamily="2" charset="-122"/>
              </a:rPr>
              <a:t>        S</a:t>
            </a:r>
            <a:r>
              <a:rPr lang="zh-CN" altLang="en-US" sz="2400" b="1" dirty="0">
                <a:latin typeface="Times New Roman" pitchFamily="18" charset="0"/>
                <a:ea typeface="宋体" pitchFamily="2" charset="-122"/>
              </a:rPr>
              <a:t>顺利的完成了他的毕业设计</a:t>
            </a:r>
            <a:r>
              <a:rPr lang="en-US" altLang="zh-CN" sz="2400" b="1" dirty="0" smtClean="0">
                <a:latin typeface="Times New Roman" pitchFamily="18" charset="0"/>
                <a:ea typeface="宋体" pitchFamily="2" charset="-122"/>
              </a:rPr>
              <a:t>《</a:t>
            </a:r>
            <a:r>
              <a:rPr lang="zh-CN" altLang="en-US" sz="2400" b="1" dirty="0" smtClean="0">
                <a:latin typeface="Times New Roman" pitchFamily="18" charset="0"/>
                <a:ea typeface="宋体" pitchFamily="2" charset="-122"/>
              </a:rPr>
              <a:t>图片浏览软件的设计与实现</a:t>
            </a:r>
            <a:r>
              <a:rPr lang="en-US" altLang="zh-CN" sz="2400" b="1" dirty="0" smtClean="0">
                <a:latin typeface="Times New Roman" pitchFamily="18" charset="0"/>
                <a:ea typeface="宋体" pitchFamily="2" charset="-122"/>
              </a:rPr>
              <a:t>》</a:t>
            </a:r>
            <a:r>
              <a:rPr lang="zh-CN" altLang="en-US" sz="2400" b="1" dirty="0">
                <a:latin typeface="Times New Roman" pitchFamily="18" charset="0"/>
                <a:ea typeface="宋体" pitchFamily="2" charset="-122"/>
              </a:rPr>
              <a:t>，</a:t>
            </a:r>
            <a:r>
              <a:rPr lang="en-US" altLang="zh-CN" sz="2400" b="1" dirty="0">
                <a:latin typeface="Times New Roman" pitchFamily="18" charset="0"/>
                <a:ea typeface="宋体" pitchFamily="2" charset="-122"/>
              </a:rPr>
              <a:t>C</a:t>
            </a:r>
            <a:r>
              <a:rPr lang="zh-CN" altLang="en-US" sz="2400" b="1" dirty="0">
                <a:latin typeface="Times New Roman" pitchFamily="18" charset="0"/>
                <a:ea typeface="宋体" pitchFamily="2" charset="-122"/>
              </a:rPr>
              <a:t>一直使用这个软件管理他的图片，并庆幸花了这么少的钱得到了这么有用的东西，而</a:t>
            </a:r>
            <a:r>
              <a:rPr lang="en-US" altLang="zh-CN" sz="2400" b="1" dirty="0">
                <a:latin typeface="Times New Roman" pitchFamily="18" charset="0"/>
                <a:ea typeface="宋体" pitchFamily="2" charset="-122"/>
              </a:rPr>
              <a:t>T</a:t>
            </a:r>
            <a:r>
              <a:rPr lang="zh-CN" altLang="en-US" sz="2400" b="1" dirty="0">
                <a:latin typeface="Times New Roman" pitchFamily="18" charset="0"/>
                <a:ea typeface="宋体" pitchFamily="2" charset="-122"/>
              </a:rPr>
              <a:t>，则正在考虑如何为他下一批学生分派任务。</a:t>
            </a:r>
          </a:p>
        </p:txBody>
      </p:sp>
      <p:sp>
        <p:nvSpPr>
          <p:cNvPr id="436228" name="AutoShape 4"/>
          <p:cNvSpPr>
            <a:spLocks noChangeArrowheads="1"/>
          </p:cNvSpPr>
          <p:nvPr/>
        </p:nvSpPr>
        <p:spPr bwMode="auto">
          <a:xfrm>
            <a:off x="4357688" y="3559175"/>
            <a:ext cx="358775" cy="1727200"/>
          </a:xfrm>
          <a:prstGeom prst="downArrow">
            <a:avLst>
              <a:gd name="adj1" fmla="val 50000"/>
              <a:gd name="adj2" fmla="val 120354"/>
            </a:avLst>
          </a:prstGeom>
          <a:noFill/>
          <a:ln w="25400">
            <a:solidFill>
              <a:schemeClr val="tx1"/>
            </a:solidFill>
            <a:miter lim="800000"/>
            <a:headEnd/>
            <a:tailEnd/>
          </a:ln>
        </p:spPr>
        <p:txBody>
          <a:bodyPr vert="eaVert" wrap="none" anchor="ctr"/>
          <a:lstStyle/>
          <a:p>
            <a:endParaRPr lang="zh-CN" altLang="en-US" sz="4800" b="1">
              <a:ea typeface="宋体" pitchFamily="2" charset="-122"/>
            </a:endParaRPr>
          </a:p>
        </p:txBody>
      </p:sp>
      <p:sp>
        <p:nvSpPr>
          <p:cNvPr id="436229" name="Text Box 5"/>
          <p:cNvSpPr txBox="1">
            <a:spLocks noChangeArrowheads="1"/>
          </p:cNvSpPr>
          <p:nvPr/>
        </p:nvSpPr>
        <p:spPr bwMode="auto">
          <a:xfrm>
            <a:off x="2339975" y="5214938"/>
            <a:ext cx="4392613" cy="523875"/>
          </a:xfrm>
          <a:prstGeom prst="rect">
            <a:avLst/>
          </a:prstGeom>
          <a:noFill/>
          <a:ln w="25400">
            <a:noFill/>
            <a:miter lim="800000"/>
            <a:headEnd/>
            <a:tailEnd/>
          </a:ln>
          <a:effectLst/>
        </p:spPr>
        <p:txBody>
          <a:bodyPr>
            <a:spAutoFit/>
          </a:bodyPr>
          <a:lstStyle/>
          <a:p>
            <a:pPr>
              <a:spcBef>
                <a:spcPct val="50000"/>
              </a:spcBef>
            </a:pPr>
            <a:r>
              <a:rPr lang="en-US" altLang="zh-CN" sz="2800" b="1">
                <a:solidFill>
                  <a:srgbClr val="FF0000"/>
                </a:solidFill>
                <a:effectLst>
                  <a:outerShdw blurRad="38100" dist="38100" dir="2700000" algn="tl">
                    <a:srgbClr val="C0C0C0"/>
                  </a:outerShdw>
                </a:effectLst>
                <a:latin typeface="Times New Roman" pitchFamily="18" charset="0"/>
                <a:ea typeface="宋体" pitchFamily="2" charset="-122"/>
              </a:rPr>
              <a:t>Rapid Prototyping Method</a:t>
            </a:r>
            <a:endParaRPr lang="zh-CN" altLang="en-US" sz="2800" b="1">
              <a:solidFill>
                <a:srgbClr val="FF0000"/>
              </a:solidFill>
              <a:effectLst>
                <a:outerShdw blurRad="38100" dist="38100" dir="2700000" algn="tl">
                  <a:srgbClr val="C0C0C0"/>
                </a:outerShdw>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436228"/>
                                        </p:tgtEl>
                                        <p:attrNameLst>
                                          <p:attrName>style.visibility</p:attrName>
                                        </p:attrNameLst>
                                      </p:cBhvr>
                                      <p:to>
                                        <p:strVal val="visible"/>
                                      </p:to>
                                    </p:set>
                                    <p:anim calcmode="lin" valueType="num">
                                      <p:cBhvr>
                                        <p:cTn id="7" dur="500" fill="hold"/>
                                        <p:tgtEl>
                                          <p:spTgt spid="436228"/>
                                        </p:tgtEl>
                                        <p:attrNameLst>
                                          <p:attrName>ppt_x</p:attrName>
                                        </p:attrNameLst>
                                      </p:cBhvr>
                                      <p:tavLst>
                                        <p:tav tm="0">
                                          <p:val>
                                            <p:strVal val="#ppt_x"/>
                                          </p:val>
                                        </p:tav>
                                        <p:tav tm="100000">
                                          <p:val>
                                            <p:strVal val="#ppt_x"/>
                                          </p:val>
                                        </p:tav>
                                      </p:tavLst>
                                    </p:anim>
                                    <p:anim calcmode="lin" valueType="num">
                                      <p:cBhvr>
                                        <p:cTn id="8" dur="500" fill="hold"/>
                                        <p:tgtEl>
                                          <p:spTgt spid="436228"/>
                                        </p:tgtEl>
                                        <p:attrNameLst>
                                          <p:attrName>ppt_y</p:attrName>
                                        </p:attrNameLst>
                                      </p:cBhvr>
                                      <p:tavLst>
                                        <p:tav tm="0">
                                          <p:val>
                                            <p:strVal val="#ppt_y-#ppt_h/2"/>
                                          </p:val>
                                        </p:tav>
                                        <p:tav tm="100000">
                                          <p:val>
                                            <p:strVal val="#ppt_y"/>
                                          </p:val>
                                        </p:tav>
                                      </p:tavLst>
                                    </p:anim>
                                    <p:anim calcmode="lin" valueType="num">
                                      <p:cBhvr>
                                        <p:cTn id="9" dur="500" fill="hold"/>
                                        <p:tgtEl>
                                          <p:spTgt spid="436228"/>
                                        </p:tgtEl>
                                        <p:attrNameLst>
                                          <p:attrName>ppt_w</p:attrName>
                                        </p:attrNameLst>
                                      </p:cBhvr>
                                      <p:tavLst>
                                        <p:tav tm="0">
                                          <p:val>
                                            <p:strVal val="#ppt_w"/>
                                          </p:val>
                                        </p:tav>
                                        <p:tav tm="100000">
                                          <p:val>
                                            <p:strVal val="#ppt_w"/>
                                          </p:val>
                                        </p:tav>
                                      </p:tavLst>
                                    </p:anim>
                                    <p:anim calcmode="lin" valueType="num">
                                      <p:cBhvr>
                                        <p:cTn id="10" dur="500" fill="hold"/>
                                        <p:tgtEl>
                                          <p:spTgt spid="436228"/>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36229"/>
                                        </p:tgtEl>
                                        <p:attrNameLst>
                                          <p:attrName>style.visibility</p:attrName>
                                        </p:attrNameLst>
                                      </p:cBhvr>
                                      <p:to>
                                        <p:strVal val="visible"/>
                                      </p:to>
                                    </p:set>
                                    <p:animEffect transition="in" filter="dissolve">
                                      <p:cBhvr>
                                        <p:cTn id="15" dur="500"/>
                                        <p:tgtEl>
                                          <p:spTgt spid="436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28" grpId="0" animBg="1"/>
      <p:bldP spid="43622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p:cNvSpPr>
            <a:spLocks noGrp="1"/>
          </p:cNvSpPr>
          <p:nvPr>
            <p:ph type="dt" sz="quarter" idx="10"/>
          </p:nvPr>
        </p:nvSpPr>
        <p:spPr/>
        <p:txBody>
          <a:bodyPr/>
          <a:lstStyle/>
          <a:p>
            <a:pPr>
              <a:defRPr/>
            </a:pPr>
            <a:r>
              <a:rPr lang="en-US" altLang="zh-CN" dirty="0" smtClean="0"/>
              <a:t>Software System Analysis &amp; Design </a:t>
            </a:r>
            <a:r>
              <a:rPr lang="en-US" altLang="zh-CN" dirty="0"/>
              <a:t>Copyright © thbin@buaa.edu.cn</a:t>
            </a:r>
          </a:p>
        </p:txBody>
      </p:sp>
      <p:sp>
        <p:nvSpPr>
          <p:cNvPr id="5" name="页脚占位符 2"/>
          <p:cNvSpPr>
            <a:spLocks noGrp="1"/>
          </p:cNvSpPr>
          <p:nvPr>
            <p:ph type="ftr" sz="quarter" idx="11"/>
          </p:nvPr>
        </p:nvSpPr>
        <p:spPr/>
        <p:txBody>
          <a:bodyPr/>
          <a:lstStyle/>
          <a:p>
            <a:pPr>
              <a:defRPr/>
            </a:pPr>
            <a:r>
              <a:rPr lang="en-US" altLang="zh-CN" dirty="0" smtClean="0"/>
              <a:t>College of Software, BUAA</a:t>
            </a:r>
            <a:endParaRPr lang="en-US" altLang="zh-CN" dirty="0"/>
          </a:p>
        </p:txBody>
      </p:sp>
      <p:sp>
        <p:nvSpPr>
          <p:cNvPr id="6" name="灯片编号占位符 3"/>
          <p:cNvSpPr>
            <a:spLocks noGrp="1"/>
          </p:cNvSpPr>
          <p:nvPr>
            <p:ph type="sldNum" sz="quarter" idx="12"/>
          </p:nvPr>
        </p:nvSpPr>
        <p:spPr/>
        <p:txBody>
          <a:bodyPr/>
          <a:lstStyle/>
          <a:p>
            <a:pPr>
              <a:defRPr/>
            </a:pPr>
            <a:r>
              <a:rPr lang="en-US" altLang="zh-CN"/>
              <a:t>-</a:t>
            </a:r>
            <a:fld id="{A33A053F-8C8D-453E-B5E4-8D60FF381E04}" type="slidenum">
              <a:rPr lang="en-US" altLang="zh-CN"/>
              <a:pPr>
                <a:defRPr/>
              </a:pPr>
              <a:t>22</a:t>
            </a:fld>
            <a:r>
              <a:rPr lang="en-US" altLang="zh-CN"/>
              <a:t>-</a:t>
            </a:r>
          </a:p>
        </p:txBody>
      </p:sp>
      <p:sp>
        <p:nvSpPr>
          <p:cNvPr id="437250" name="Rectangle 2"/>
          <p:cNvSpPr>
            <a:spLocks noGrp="1" noChangeArrowheads="1"/>
          </p:cNvSpPr>
          <p:nvPr>
            <p:ph type="title" idx="4294967295"/>
          </p:nvPr>
        </p:nvSpPr>
        <p:spPr/>
        <p:txBody>
          <a:bodyPr/>
          <a:lstStyle/>
          <a:p>
            <a:pPr eaLnBrk="1" hangingPunct="1">
              <a:defRPr/>
            </a:pPr>
            <a:r>
              <a:rPr lang="en-US" altLang="zh-CN">
                <a:effectLst>
                  <a:outerShdw blurRad="38100" dist="38100" dir="2700000" algn="tl">
                    <a:srgbClr val="C0C0C0"/>
                  </a:outerShdw>
                </a:effectLst>
              </a:rPr>
              <a:t>Final 3</a:t>
            </a:r>
          </a:p>
        </p:txBody>
      </p:sp>
      <p:sp>
        <p:nvSpPr>
          <p:cNvPr id="21510" name="Text Box 3"/>
          <p:cNvSpPr txBox="1">
            <a:spLocks noChangeArrowheads="1"/>
          </p:cNvSpPr>
          <p:nvPr/>
        </p:nvSpPr>
        <p:spPr bwMode="auto">
          <a:xfrm>
            <a:off x="357188" y="1000125"/>
            <a:ext cx="8497887" cy="5448300"/>
          </a:xfrm>
          <a:prstGeom prst="rect">
            <a:avLst/>
          </a:prstGeom>
          <a:noFill/>
          <a:ln w="25400">
            <a:noFill/>
            <a:miter lim="800000"/>
            <a:headEnd/>
            <a:tailEnd/>
          </a:ln>
        </p:spPr>
        <p:txBody>
          <a:bodyPr>
            <a:spAutoFit/>
          </a:bodyPr>
          <a:lstStyle/>
          <a:p>
            <a:pPr>
              <a:spcBef>
                <a:spcPct val="50000"/>
              </a:spcBef>
            </a:pPr>
            <a:r>
              <a:rPr lang="en-US" altLang="zh-CN" sz="2400" b="1" dirty="0">
                <a:latin typeface="Times New Roman" pitchFamily="18" charset="0"/>
                <a:ea typeface="宋体" pitchFamily="2" charset="-122"/>
              </a:rPr>
              <a:t>        </a:t>
            </a:r>
            <a:r>
              <a:rPr lang="zh-CN" altLang="en-US" sz="2400" b="1" dirty="0">
                <a:latin typeface="Times New Roman" pitchFamily="18" charset="0"/>
                <a:ea typeface="宋体" pitchFamily="2" charset="-122"/>
              </a:rPr>
              <a:t>正像上一种情况一样，用户提出了很多新要求，但是麻烦还不止这些</a:t>
            </a:r>
            <a:r>
              <a:rPr lang="en-US" altLang="zh-CN" sz="2400" b="1" dirty="0">
                <a:latin typeface="Times New Roman" pitchFamily="18" charset="0"/>
                <a:ea typeface="宋体" pitchFamily="2" charset="-122"/>
              </a:rPr>
              <a:t>……</a:t>
            </a:r>
            <a:r>
              <a:rPr lang="zh-CN" altLang="en-US" sz="2400" b="1" dirty="0">
                <a:latin typeface="Times New Roman" pitchFamily="18" charset="0"/>
                <a:ea typeface="宋体" pitchFamily="2" charset="-122"/>
              </a:rPr>
              <a:t>。一天，老师</a:t>
            </a:r>
            <a:r>
              <a:rPr lang="en-US" altLang="zh-CN" sz="2400" b="1" dirty="0">
                <a:latin typeface="Times New Roman" pitchFamily="18" charset="0"/>
                <a:ea typeface="宋体" pitchFamily="2" charset="-122"/>
              </a:rPr>
              <a:t>T</a:t>
            </a:r>
            <a:r>
              <a:rPr lang="zh-CN" altLang="en-US" sz="2400" b="1" dirty="0">
                <a:latin typeface="Times New Roman" pitchFamily="18" charset="0"/>
                <a:ea typeface="宋体" pitchFamily="2" charset="-122"/>
              </a:rPr>
              <a:t>匆匆忙忙的找到</a:t>
            </a:r>
            <a:r>
              <a:rPr lang="en-US" altLang="zh-CN" sz="2400" b="1" dirty="0">
                <a:latin typeface="Times New Roman" pitchFamily="18" charset="0"/>
                <a:ea typeface="宋体" pitchFamily="2" charset="-122"/>
              </a:rPr>
              <a:t>S</a:t>
            </a:r>
            <a:r>
              <a:rPr lang="zh-CN" altLang="en-US" sz="2400" b="1" dirty="0">
                <a:latin typeface="Times New Roman" pitchFamily="18" charset="0"/>
                <a:ea typeface="宋体" pitchFamily="2" charset="-122"/>
              </a:rPr>
              <a:t>。</a:t>
            </a:r>
          </a:p>
          <a:p>
            <a:pPr>
              <a:spcBef>
                <a:spcPct val="50000"/>
              </a:spcBef>
            </a:pPr>
            <a:r>
              <a:rPr lang="en-US" altLang="zh-CN" sz="2400" b="1" dirty="0">
                <a:latin typeface="Times New Roman" pitchFamily="18" charset="0"/>
                <a:ea typeface="宋体" pitchFamily="2" charset="-122"/>
              </a:rPr>
              <a:t>T: </a:t>
            </a:r>
            <a:r>
              <a:rPr lang="zh-CN" altLang="en-US" sz="2400" b="1" dirty="0">
                <a:latin typeface="Times New Roman" pitchFamily="18" charset="0"/>
                <a:ea typeface="宋体" pitchFamily="2" charset="-122"/>
              </a:rPr>
              <a:t>我的研究生正在做的“海量多媒体数据库管理技术”</a:t>
            </a:r>
            <a:r>
              <a:rPr lang="zh-CN" altLang="en-US" sz="2400" b="1" dirty="0" smtClean="0">
                <a:latin typeface="Times New Roman" pitchFamily="18" charset="0"/>
                <a:ea typeface="宋体" pitchFamily="2" charset="-122"/>
              </a:rPr>
              <a:t>的基金项目，需要</a:t>
            </a:r>
            <a:r>
              <a:rPr lang="zh-CN" altLang="en-US" sz="2400" b="1" dirty="0">
                <a:latin typeface="Times New Roman" pitchFamily="18" charset="0"/>
                <a:ea typeface="宋体" pitchFamily="2" charset="-122"/>
              </a:rPr>
              <a:t>一个</a:t>
            </a:r>
            <a:r>
              <a:rPr lang="zh-CN" altLang="en-US" sz="2400" b="1" dirty="0" smtClean="0">
                <a:latin typeface="Times New Roman" pitchFamily="18" charset="0"/>
                <a:ea typeface="宋体" pitchFamily="2" charset="-122"/>
              </a:rPr>
              <a:t>对图像管理</a:t>
            </a:r>
            <a:r>
              <a:rPr lang="zh-CN" altLang="en-US" sz="2400" b="1" dirty="0">
                <a:latin typeface="Times New Roman" pitchFamily="18" charset="0"/>
                <a:ea typeface="宋体" pitchFamily="2" charset="-122"/>
              </a:rPr>
              <a:t>的模块，主要是数据库对象</a:t>
            </a:r>
            <a:r>
              <a:rPr lang="zh-CN" altLang="en-US" sz="2400" b="1" dirty="0" smtClean="0">
                <a:latin typeface="Times New Roman" pitchFamily="18" charset="0"/>
                <a:ea typeface="宋体" pitchFamily="2" charset="-122"/>
              </a:rPr>
              <a:t>和</a:t>
            </a:r>
            <a:r>
              <a:rPr lang="zh-CN" altLang="en-US" sz="2400" b="1" dirty="0">
                <a:latin typeface="Times New Roman" pitchFamily="18" charset="0"/>
                <a:ea typeface="宋体" pitchFamily="2" charset="-122"/>
              </a:rPr>
              <a:t>图像</a:t>
            </a:r>
            <a:r>
              <a:rPr lang="zh-CN" altLang="en-US" sz="2400" b="1" dirty="0" smtClean="0">
                <a:latin typeface="Times New Roman" pitchFamily="18" charset="0"/>
                <a:ea typeface="宋体" pitchFamily="2" charset="-122"/>
              </a:rPr>
              <a:t>文件</a:t>
            </a:r>
            <a:r>
              <a:rPr lang="zh-CN" altLang="en-US" sz="2400" b="1" dirty="0">
                <a:latin typeface="Times New Roman" pitchFamily="18" charset="0"/>
                <a:ea typeface="宋体" pitchFamily="2" charset="-122"/>
              </a:rPr>
              <a:t>之间的转换、显示和一些编辑操作，时间很紧，你目前在做的代码可否直接利用一下？</a:t>
            </a:r>
          </a:p>
          <a:p>
            <a:pPr>
              <a:spcBef>
                <a:spcPct val="50000"/>
              </a:spcBef>
            </a:pPr>
            <a:r>
              <a:rPr lang="en-US" altLang="zh-CN" sz="2400" b="1" dirty="0">
                <a:latin typeface="Times New Roman" pitchFamily="18" charset="0"/>
                <a:ea typeface="宋体" pitchFamily="2" charset="-122"/>
              </a:rPr>
              <a:t>S: </a:t>
            </a:r>
            <a:r>
              <a:rPr lang="zh-CN" altLang="en-US" sz="2400" b="1" dirty="0">
                <a:latin typeface="Times New Roman" pitchFamily="18" charset="0"/>
                <a:ea typeface="宋体" pitchFamily="2" charset="-122"/>
              </a:rPr>
              <a:t>恐怕有难度，我不清楚</a:t>
            </a:r>
            <a:r>
              <a:rPr lang="en-US" altLang="zh-CN" sz="2400" b="1" dirty="0">
                <a:latin typeface="Times New Roman" pitchFamily="18" charset="0"/>
                <a:ea typeface="宋体" pitchFamily="2" charset="-122"/>
              </a:rPr>
              <a:t>…….</a:t>
            </a:r>
          </a:p>
          <a:p>
            <a:pPr>
              <a:spcBef>
                <a:spcPct val="50000"/>
              </a:spcBef>
            </a:pPr>
            <a:r>
              <a:rPr lang="en-US" altLang="zh-CN" sz="2400" b="1" dirty="0">
                <a:latin typeface="Times New Roman" pitchFamily="18" charset="0"/>
                <a:ea typeface="宋体" pitchFamily="2" charset="-122"/>
              </a:rPr>
              <a:t>T: </a:t>
            </a:r>
            <a:r>
              <a:rPr lang="zh-CN" altLang="en-US" sz="2400" b="1" dirty="0">
                <a:latin typeface="Times New Roman" pitchFamily="18" charset="0"/>
                <a:ea typeface="宋体" pitchFamily="2" charset="-122"/>
              </a:rPr>
              <a:t>最好能够模块化强一些，你做的东西两边都能用，我这边比较急，一周后就要，我可以给你增加一个人一起做。</a:t>
            </a:r>
          </a:p>
          <a:p>
            <a:pPr>
              <a:spcBef>
                <a:spcPct val="50000"/>
              </a:spcBef>
            </a:pPr>
            <a:r>
              <a:rPr lang="en-US" altLang="zh-CN" sz="2400" b="1" dirty="0">
                <a:latin typeface="Times New Roman" pitchFamily="18" charset="0"/>
                <a:ea typeface="宋体" pitchFamily="2" charset="-122"/>
              </a:rPr>
              <a:t>S: </a:t>
            </a:r>
            <a:r>
              <a:rPr lang="zh-CN" altLang="en-US" sz="2400" b="1" dirty="0">
                <a:latin typeface="Times New Roman" pitchFamily="18" charset="0"/>
                <a:ea typeface="宋体" pitchFamily="2" charset="-122"/>
              </a:rPr>
              <a:t>可是</a:t>
            </a:r>
            <a:r>
              <a:rPr lang="en-US" altLang="zh-CN" sz="2400" b="1" dirty="0">
                <a:latin typeface="Times New Roman" pitchFamily="18" charset="0"/>
                <a:ea typeface="宋体" pitchFamily="2" charset="-122"/>
              </a:rPr>
              <a:t>……</a:t>
            </a:r>
          </a:p>
          <a:p>
            <a:pPr>
              <a:spcBef>
                <a:spcPct val="50000"/>
              </a:spcBef>
            </a:pPr>
            <a:r>
              <a:rPr lang="en-US" altLang="zh-CN" sz="2400" b="1" dirty="0">
                <a:latin typeface="Times New Roman" pitchFamily="18" charset="0"/>
                <a:ea typeface="宋体" pitchFamily="2" charset="-122"/>
              </a:rPr>
              <a:t>T: </a:t>
            </a:r>
            <a:r>
              <a:rPr lang="zh-CN" altLang="en-US" sz="2400" b="1" dirty="0">
                <a:latin typeface="Times New Roman" pitchFamily="18" charset="0"/>
                <a:ea typeface="宋体" pitchFamily="2" charset="-122"/>
              </a:rPr>
              <a:t>没有关系，就这样决定了，这是一次锻炼机会。我再帮你找一个这方面的专家，你可以请教他。下周这个时间我会再来。</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1"/>
          <p:cNvSpPr>
            <a:spLocks noGrp="1"/>
          </p:cNvSpPr>
          <p:nvPr>
            <p:ph type="dt" sz="quarter" idx="10"/>
          </p:nvPr>
        </p:nvSpPr>
        <p:spPr/>
        <p:txBody>
          <a:bodyPr/>
          <a:lstStyle/>
          <a:p>
            <a:pPr>
              <a:defRPr/>
            </a:pPr>
            <a:r>
              <a:rPr lang="en-US" altLang="zh-CN" dirty="0" smtClean="0"/>
              <a:t>Software System Analysis &amp; Design </a:t>
            </a:r>
            <a:r>
              <a:rPr lang="en-US" altLang="zh-CN" dirty="0"/>
              <a:t>Copyright © thbin@buaa.edu.cn</a:t>
            </a:r>
          </a:p>
        </p:txBody>
      </p:sp>
      <p:sp>
        <p:nvSpPr>
          <p:cNvPr id="7" name="页脚占位符 2"/>
          <p:cNvSpPr>
            <a:spLocks noGrp="1"/>
          </p:cNvSpPr>
          <p:nvPr>
            <p:ph type="ftr" sz="quarter" idx="11"/>
          </p:nvPr>
        </p:nvSpPr>
        <p:spPr/>
        <p:txBody>
          <a:bodyPr/>
          <a:lstStyle/>
          <a:p>
            <a:pPr>
              <a:defRPr/>
            </a:pPr>
            <a:r>
              <a:rPr lang="en-US" altLang="zh-CN" dirty="0" smtClean="0"/>
              <a:t>College of Software, BUAA</a:t>
            </a:r>
            <a:endParaRPr lang="en-US" altLang="zh-CN" dirty="0"/>
          </a:p>
        </p:txBody>
      </p:sp>
      <p:sp>
        <p:nvSpPr>
          <p:cNvPr id="8" name="灯片编号占位符 3"/>
          <p:cNvSpPr>
            <a:spLocks noGrp="1"/>
          </p:cNvSpPr>
          <p:nvPr>
            <p:ph type="sldNum" sz="quarter" idx="12"/>
          </p:nvPr>
        </p:nvSpPr>
        <p:spPr/>
        <p:txBody>
          <a:bodyPr/>
          <a:lstStyle/>
          <a:p>
            <a:pPr>
              <a:defRPr/>
            </a:pPr>
            <a:r>
              <a:rPr lang="en-US" altLang="zh-CN"/>
              <a:t>-</a:t>
            </a:r>
            <a:fld id="{6BC43C5A-1A2D-4AC3-8B4A-DEA5DACBC2BC}" type="slidenum">
              <a:rPr lang="en-US" altLang="zh-CN"/>
              <a:pPr>
                <a:defRPr/>
              </a:pPr>
              <a:t>23</a:t>
            </a:fld>
            <a:r>
              <a:rPr lang="en-US" altLang="zh-CN"/>
              <a:t>-</a:t>
            </a:r>
          </a:p>
        </p:txBody>
      </p:sp>
      <p:sp>
        <p:nvSpPr>
          <p:cNvPr id="439298" name="Rectangle 2"/>
          <p:cNvSpPr>
            <a:spLocks noGrp="1" noChangeArrowheads="1"/>
          </p:cNvSpPr>
          <p:nvPr>
            <p:ph type="title" idx="4294967295"/>
          </p:nvPr>
        </p:nvSpPr>
        <p:spPr/>
        <p:txBody>
          <a:bodyPr/>
          <a:lstStyle/>
          <a:p>
            <a:pPr eaLnBrk="1" hangingPunct="1">
              <a:defRPr/>
            </a:pPr>
            <a:r>
              <a:rPr lang="en-US" altLang="zh-CN">
                <a:effectLst>
                  <a:outerShdw blurRad="38100" dist="38100" dir="2700000" algn="tl">
                    <a:srgbClr val="C0C0C0"/>
                  </a:outerShdw>
                </a:effectLst>
              </a:rPr>
              <a:t>Final 3</a:t>
            </a:r>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cont.</a:t>
            </a:r>
            <a:r>
              <a:rPr lang="zh-CN" altLang="en-US">
                <a:effectLst>
                  <a:outerShdw blurRad="38100" dist="38100" dir="2700000" algn="tl">
                    <a:srgbClr val="C0C0C0"/>
                  </a:outerShdw>
                </a:effectLst>
              </a:rPr>
              <a:t>）</a:t>
            </a:r>
          </a:p>
        </p:txBody>
      </p:sp>
      <p:sp>
        <p:nvSpPr>
          <p:cNvPr id="22534" name="Text Box 3"/>
          <p:cNvSpPr txBox="1">
            <a:spLocks noChangeArrowheads="1"/>
          </p:cNvSpPr>
          <p:nvPr/>
        </p:nvSpPr>
        <p:spPr bwMode="auto">
          <a:xfrm>
            <a:off x="395288" y="1019175"/>
            <a:ext cx="8497887" cy="1570038"/>
          </a:xfrm>
          <a:prstGeom prst="rect">
            <a:avLst/>
          </a:prstGeom>
          <a:noFill/>
          <a:ln w="25400">
            <a:noFill/>
            <a:miter lim="800000"/>
            <a:headEnd/>
            <a:tailEnd/>
          </a:ln>
        </p:spPr>
        <p:txBody>
          <a:bodyPr>
            <a:spAutoFit/>
          </a:bodyPr>
          <a:lstStyle/>
          <a:p>
            <a:pPr>
              <a:spcBef>
                <a:spcPct val="50000"/>
              </a:spcBef>
            </a:pPr>
            <a:r>
              <a:rPr lang="zh-CN" altLang="en-US" sz="2200" b="1" dirty="0">
                <a:latin typeface="仿宋_GB2312" pitchFamily="49" charset="-122"/>
                <a:ea typeface="仿宋_GB2312" pitchFamily="49" charset="-122"/>
              </a:rPr>
              <a:t>    </a:t>
            </a:r>
            <a:r>
              <a:rPr lang="en-US" altLang="zh-CN" sz="2400" b="1" dirty="0">
                <a:latin typeface="Times New Roman" pitchFamily="18" charset="0"/>
                <a:ea typeface="宋体" pitchFamily="2" charset="-122"/>
              </a:rPr>
              <a:t>S</a:t>
            </a:r>
            <a:r>
              <a:rPr lang="zh-CN" altLang="en-US" sz="2400" b="1" dirty="0">
                <a:latin typeface="Times New Roman" pitchFamily="18" charset="0"/>
                <a:ea typeface="宋体" pitchFamily="2" charset="-122"/>
              </a:rPr>
              <a:t>感觉头脑里面“海量”、</a:t>
            </a:r>
            <a:r>
              <a:rPr lang="zh-CN" altLang="en-US" sz="2400" b="1" dirty="0" smtClean="0">
                <a:latin typeface="Times New Roman" pitchFamily="18" charset="0"/>
                <a:ea typeface="宋体" pitchFamily="2" charset="-122"/>
              </a:rPr>
              <a:t>“图像</a:t>
            </a:r>
            <a:r>
              <a:rPr lang="en-US" altLang="zh-CN" sz="2400" b="1" dirty="0" smtClean="0">
                <a:latin typeface="Times New Roman" pitchFamily="18" charset="0"/>
                <a:ea typeface="宋体" pitchFamily="2" charset="-122"/>
              </a:rPr>
              <a:t>”</a:t>
            </a:r>
            <a:r>
              <a:rPr lang="zh-CN" altLang="en-US" sz="2400" b="1" dirty="0">
                <a:latin typeface="Times New Roman" pitchFamily="18" charset="0"/>
                <a:ea typeface="宋体" pitchFamily="2" charset="-122"/>
              </a:rPr>
              <a:t>、“编辑”</a:t>
            </a:r>
            <a:r>
              <a:rPr lang="zh-CN" altLang="en-US" sz="2400" b="1" dirty="0" smtClean="0">
                <a:latin typeface="Times New Roman" pitchFamily="18" charset="0"/>
                <a:ea typeface="宋体" pitchFamily="2" charset="-122"/>
              </a:rPr>
              <a:t>、“复用” </a:t>
            </a:r>
            <a:r>
              <a:rPr lang="zh-CN" altLang="en-US" sz="2400" b="1" dirty="0">
                <a:latin typeface="Times New Roman" pitchFamily="18" charset="0"/>
                <a:ea typeface="宋体" pitchFamily="2" charset="-122"/>
              </a:rPr>
              <a:t>、 “一周时间” 等等交织在一起，剪不清，理还乱。于是他准备去请教一下专家（</a:t>
            </a:r>
            <a:r>
              <a:rPr lang="en-US" altLang="zh-CN" sz="2400" b="1" dirty="0">
                <a:latin typeface="Times New Roman" pitchFamily="18" charset="0"/>
                <a:ea typeface="宋体" pitchFamily="2" charset="-122"/>
              </a:rPr>
              <a:t>E</a:t>
            </a:r>
            <a:r>
              <a:rPr lang="zh-CN" altLang="en-US" sz="2400" b="1" dirty="0">
                <a:latin typeface="Times New Roman" pitchFamily="18" charset="0"/>
                <a:ea typeface="宋体" pitchFamily="2" charset="-122"/>
              </a:rPr>
              <a:t>）。  </a:t>
            </a:r>
            <a:r>
              <a:rPr lang="en-US" altLang="zh-CN" sz="2400" b="1" dirty="0">
                <a:latin typeface="Times New Roman" pitchFamily="18" charset="0"/>
                <a:ea typeface="宋体" pitchFamily="2" charset="-122"/>
              </a:rPr>
              <a:t/>
            </a:r>
            <a:br>
              <a:rPr lang="en-US" altLang="zh-CN" sz="2400" b="1" dirty="0">
                <a:latin typeface="Times New Roman" pitchFamily="18" charset="0"/>
                <a:ea typeface="宋体" pitchFamily="2" charset="-122"/>
              </a:rPr>
            </a:br>
            <a:r>
              <a:rPr lang="en-US" altLang="zh-CN" sz="2400" b="1" dirty="0">
                <a:latin typeface="Times New Roman" pitchFamily="18" charset="0"/>
                <a:ea typeface="宋体" pitchFamily="2" charset="-122"/>
              </a:rPr>
              <a:t>        E</a:t>
            </a:r>
            <a:r>
              <a:rPr lang="zh-CN" altLang="en-US" sz="2400" b="1" dirty="0">
                <a:latin typeface="Times New Roman" pitchFamily="18" charset="0"/>
                <a:ea typeface="宋体" pitchFamily="2" charset="-122"/>
              </a:rPr>
              <a:t>听了</a:t>
            </a:r>
            <a:r>
              <a:rPr lang="en-US" altLang="zh-CN" sz="2400" b="1" dirty="0">
                <a:latin typeface="Times New Roman" pitchFamily="18" charset="0"/>
                <a:ea typeface="宋体" pitchFamily="2" charset="-122"/>
              </a:rPr>
              <a:t>S</a:t>
            </a:r>
            <a:r>
              <a:rPr lang="zh-CN" altLang="en-US" sz="2400" b="1" dirty="0">
                <a:latin typeface="Times New Roman" pitchFamily="18" charset="0"/>
                <a:ea typeface="宋体" pitchFamily="2" charset="-122"/>
              </a:rPr>
              <a:t>说的情况，帮他画了两个图：</a:t>
            </a:r>
          </a:p>
        </p:txBody>
      </p:sp>
      <p:pic>
        <p:nvPicPr>
          <p:cNvPr id="22535" name="Picture 4"/>
          <p:cNvPicPr>
            <a:picLocks noChangeAspect="1" noChangeArrowheads="1"/>
          </p:cNvPicPr>
          <p:nvPr/>
        </p:nvPicPr>
        <p:blipFill>
          <a:blip r:embed="rId2"/>
          <a:srcRect/>
          <a:stretch>
            <a:fillRect/>
          </a:stretch>
        </p:blipFill>
        <p:spPr bwMode="auto">
          <a:xfrm>
            <a:off x="1331913" y="2536825"/>
            <a:ext cx="6807200" cy="3678238"/>
          </a:xfrm>
          <a:prstGeom prst="rect">
            <a:avLst/>
          </a:prstGeom>
          <a:noFill/>
          <a:ln w="9525" algn="ctr">
            <a:noFill/>
            <a:miter lim="800000"/>
            <a:headEnd/>
            <a:tailEnd/>
          </a:ln>
        </p:spPr>
      </p:pic>
      <p:sp>
        <p:nvSpPr>
          <p:cNvPr id="439301" name="Text Box 5"/>
          <p:cNvSpPr txBox="1">
            <a:spLocks noChangeArrowheads="1"/>
          </p:cNvSpPr>
          <p:nvPr/>
        </p:nvSpPr>
        <p:spPr bwMode="auto">
          <a:xfrm>
            <a:off x="1835150" y="5834063"/>
            <a:ext cx="5400675" cy="519112"/>
          </a:xfrm>
          <a:prstGeom prst="rect">
            <a:avLst/>
          </a:prstGeom>
          <a:noFill/>
          <a:ln w="25400">
            <a:noFill/>
            <a:miter lim="800000"/>
            <a:headEnd/>
            <a:tailEnd/>
          </a:ln>
          <a:effectLst/>
        </p:spPr>
        <p:txBody>
          <a:bodyPr>
            <a:spAutoFit/>
          </a:bodyPr>
          <a:lstStyle/>
          <a:p>
            <a:pPr>
              <a:spcBef>
                <a:spcPct val="50000"/>
              </a:spcBef>
            </a:pPr>
            <a:r>
              <a:rPr lang="en-US" altLang="zh-CN" sz="2800" b="1">
                <a:solidFill>
                  <a:srgbClr val="FF0000"/>
                </a:solidFill>
                <a:effectLst>
                  <a:outerShdw blurRad="38100" dist="38100" dir="2700000" algn="tl">
                    <a:srgbClr val="C0C0C0"/>
                  </a:outerShdw>
                </a:effectLst>
                <a:latin typeface="Times New Roman" pitchFamily="18" charset="0"/>
                <a:ea typeface="宋体" pitchFamily="2" charset="-122"/>
              </a:rPr>
              <a:t>UML: Use  Case Diagram</a:t>
            </a:r>
            <a:endParaRPr lang="zh-CN" altLang="en-US" sz="2800" b="1">
              <a:latin typeface="Times New Roman" pitchFamily="18" charset="0"/>
              <a:ea typeface="宋体"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9301"/>
                                        </p:tgtEl>
                                        <p:attrNameLst>
                                          <p:attrName>style.visibility</p:attrName>
                                        </p:attrNameLst>
                                      </p:cBhvr>
                                      <p:to>
                                        <p:strVal val="visible"/>
                                      </p:to>
                                    </p:set>
                                    <p:animEffect transition="in" filter="dissolve">
                                      <p:cBhvr>
                                        <p:cTn id="7" dur="500"/>
                                        <p:tgtEl>
                                          <p:spTgt spid="439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01"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1"/>
          <p:cNvSpPr>
            <a:spLocks noGrp="1"/>
          </p:cNvSpPr>
          <p:nvPr>
            <p:ph type="dt" sz="quarter" idx="10"/>
          </p:nvPr>
        </p:nvSpPr>
        <p:spPr/>
        <p:txBody>
          <a:bodyPr/>
          <a:lstStyle/>
          <a:p>
            <a:pPr>
              <a:defRPr/>
            </a:pPr>
            <a:r>
              <a:rPr lang="en-US" altLang="zh-CN" dirty="0" smtClean="0"/>
              <a:t>Software System Analysis &amp; Design </a:t>
            </a:r>
            <a:r>
              <a:rPr lang="en-US" altLang="zh-CN" dirty="0"/>
              <a:t>Copyright © thbin@buaa.edu.cn</a:t>
            </a:r>
          </a:p>
        </p:txBody>
      </p:sp>
      <p:sp>
        <p:nvSpPr>
          <p:cNvPr id="6" name="页脚占位符 2"/>
          <p:cNvSpPr>
            <a:spLocks noGrp="1"/>
          </p:cNvSpPr>
          <p:nvPr>
            <p:ph type="ftr" sz="quarter" idx="11"/>
          </p:nvPr>
        </p:nvSpPr>
        <p:spPr/>
        <p:txBody>
          <a:bodyPr/>
          <a:lstStyle/>
          <a:p>
            <a:pPr>
              <a:defRPr/>
            </a:pPr>
            <a:r>
              <a:rPr lang="en-US" altLang="zh-CN" dirty="0" smtClean="0"/>
              <a:t>College of Software, BUAA</a:t>
            </a:r>
            <a:endParaRPr lang="en-US" altLang="zh-CN" dirty="0"/>
          </a:p>
        </p:txBody>
      </p:sp>
      <p:sp>
        <p:nvSpPr>
          <p:cNvPr id="7" name="灯片编号占位符 3"/>
          <p:cNvSpPr>
            <a:spLocks noGrp="1"/>
          </p:cNvSpPr>
          <p:nvPr>
            <p:ph type="sldNum" sz="quarter" idx="12"/>
          </p:nvPr>
        </p:nvSpPr>
        <p:spPr/>
        <p:txBody>
          <a:bodyPr/>
          <a:lstStyle/>
          <a:p>
            <a:pPr>
              <a:defRPr/>
            </a:pPr>
            <a:r>
              <a:rPr lang="en-US" altLang="zh-CN"/>
              <a:t>-</a:t>
            </a:r>
            <a:fld id="{843D8A0E-7316-4C3F-B89B-A28554F40894}" type="slidenum">
              <a:rPr lang="en-US" altLang="zh-CN"/>
              <a:pPr>
                <a:defRPr/>
              </a:pPr>
              <a:t>24</a:t>
            </a:fld>
            <a:r>
              <a:rPr lang="en-US" altLang="zh-CN"/>
              <a:t>-</a:t>
            </a:r>
          </a:p>
        </p:txBody>
      </p:sp>
      <p:sp>
        <p:nvSpPr>
          <p:cNvPr id="440322" name="Rectangle 2"/>
          <p:cNvSpPr>
            <a:spLocks noGrp="1" noChangeArrowheads="1"/>
          </p:cNvSpPr>
          <p:nvPr>
            <p:ph type="title" idx="4294967295"/>
          </p:nvPr>
        </p:nvSpPr>
        <p:spPr/>
        <p:txBody>
          <a:bodyPr/>
          <a:lstStyle/>
          <a:p>
            <a:pPr eaLnBrk="1" hangingPunct="1">
              <a:defRPr/>
            </a:pPr>
            <a:r>
              <a:rPr lang="en-US" altLang="zh-CN">
                <a:effectLst>
                  <a:outerShdw blurRad="38100" dist="38100" dir="2700000" algn="tl">
                    <a:srgbClr val="C0C0C0"/>
                  </a:outerShdw>
                </a:effectLst>
              </a:rPr>
              <a:t>Final 3</a:t>
            </a:r>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cont.</a:t>
            </a:r>
            <a:r>
              <a:rPr lang="zh-CN" altLang="en-US">
                <a:effectLst>
                  <a:outerShdw blurRad="38100" dist="38100" dir="2700000" algn="tl">
                    <a:srgbClr val="C0C0C0"/>
                  </a:outerShdw>
                </a:effectLst>
              </a:rPr>
              <a:t>）</a:t>
            </a:r>
          </a:p>
        </p:txBody>
      </p:sp>
      <p:pic>
        <p:nvPicPr>
          <p:cNvPr id="23558" name="Picture 3"/>
          <p:cNvPicPr>
            <a:picLocks noChangeAspect="1" noChangeArrowheads="1"/>
          </p:cNvPicPr>
          <p:nvPr/>
        </p:nvPicPr>
        <p:blipFill>
          <a:blip r:embed="rId2"/>
          <a:srcRect/>
          <a:stretch>
            <a:fillRect/>
          </a:stretch>
        </p:blipFill>
        <p:spPr bwMode="auto">
          <a:xfrm>
            <a:off x="1116013" y="1125538"/>
            <a:ext cx="6942137" cy="4484687"/>
          </a:xfrm>
          <a:prstGeom prst="rect">
            <a:avLst/>
          </a:prstGeom>
          <a:noFill/>
          <a:ln w="9525" algn="ctr">
            <a:noFill/>
            <a:miter lim="800000"/>
            <a:headEnd/>
            <a:tailEnd/>
          </a:ln>
        </p:spPr>
      </p:pic>
      <p:sp>
        <p:nvSpPr>
          <p:cNvPr id="440324" name="Text Box 4"/>
          <p:cNvSpPr txBox="1">
            <a:spLocks noChangeArrowheads="1"/>
          </p:cNvSpPr>
          <p:nvPr/>
        </p:nvSpPr>
        <p:spPr bwMode="auto">
          <a:xfrm>
            <a:off x="1835150" y="5661025"/>
            <a:ext cx="5400675" cy="519113"/>
          </a:xfrm>
          <a:prstGeom prst="rect">
            <a:avLst/>
          </a:prstGeom>
          <a:noFill/>
          <a:ln w="25400">
            <a:noFill/>
            <a:miter lim="800000"/>
            <a:headEnd/>
            <a:tailEnd/>
          </a:ln>
          <a:effectLst/>
        </p:spPr>
        <p:txBody>
          <a:bodyPr>
            <a:spAutoFit/>
          </a:bodyPr>
          <a:lstStyle/>
          <a:p>
            <a:pPr>
              <a:spcBef>
                <a:spcPct val="50000"/>
              </a:spcBef>
            </a:pPr>
            <a:r>
              <a:rPr lang="en-US" altLang="zh-CN" sz="2800" b="1">
                <a:solidFill>
                  <a:srgbClr val="FF0000"/>
                </a:solidFill>
                <a:effectLst>
                  <a:outerShdw blurRad="38100" dist="38100" dir="2700000" algn="tl">
                    <a:srgbClr val="C0C0C0"/>
                  </a:outerShdw>
                </a:effectLst>
                <a:latin typeface="Times New Roman" pitchFamily="18" charset="0"/>
                <a:ea typeface="宋体" pitchFamily="2" charset="-122"/>
              </a:rPr>
              <a:t>UML: Class Diagram</a:t>
            </a:r>
            <a:endParaRPr lang="zh-CN" altLang="en-US" sz="2800" b="1">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0324"/>
                                        </p:tgtEl>
                                        <p:attrNameLst>
                                          <p:attrName>style.visibility</p:attrName>
                                        </p:attrNameLst>
                                      </p:cBhvr>
                                      <p:to>
                                        <p:strVal val="visible"/>
                                      </p:to>
                                    </p:set>
                                    <p:animEffect transition="in" filter="dissolve">
                                      <p:cBhvr>
                                        <p:cTn id="7" dur="500"/>
                                        <p:tgtEl>
                                          <p:spTgt spid="440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4"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p:cNvSpPr>
            <a:spLocks noGrp="1"/>
          </p:cNvSpPr>
          <p:nvPr>
            <p:ph type="dt" sz="quarter" idx="10"/>
          </p:nvPr>
        </p:nvSpPr>
        <p:spPr/>
        <p:txBody>
          <a:bodyPr/>
          <a:lstStyle/>
          <a:p>
            <a:pPr>
              <a:defRPr/>
            </a:pPr>
            <a:r>
              <a:rPr lang="en-US" altLang="zh-CN" dirty="0" smtClean="0"/>
              <a:t>Software System Analysis &amp; Design </a:t>
            </a:r>
            <a:r>
              <a:rPr lang="en-US" altLang="zh-CN" dirty="0"/>
              <a:t>Copyright © thbin@buaa.edu.cn</a:t>
            </a:r>
          </a:p>
        </p:txBody>
      </p:sp>
      <p:sp>
        <p:nvSpPr>
          <p:cNvPr id="5" name="页脚占位符 2"/>
          <p:cNvSpPr>
            <a:spLocks noGrp="1"/>
          </p:cNvSpPr>
          <p:nvPr>
            <p:ph type="ftr" sz="quarter" idx="11"/>
          </p:nvPr>
        </p:nvSpPr>
        <p:spPr/>
        <p:txBody>
          <a:bodyPr/>
          <a:lstStyle/>
          <a:p>
            <a:pPr>
              <a:defRPr/>
            </a:pPr>
            <a:r>
              <a:rPr lang="en-US" altLang="zh-CN" dirty="0" smtClean="0"/>
              <a:t>College of Software, BUAA</a:t>
            </a:r>
            <a:endParaRPr lang="en-US" altLang="zh-CN" dirty="0"/>
          </a:p>
        </p:txBody>
      </p:sp>
      <p:sp>
        <p:nvSpPr>
          <p:cNvPr id="6" name="灯片编号占位符 3"/>
          <p:cNvSpPr>
            <a:spLocks noGrp="1"/>
          </p:cNvSpPr>
          <p:nvPr>
            <p:ph type="sldNum" sz="quarter" idx="12"/>
          </p:nvPr>
        </p:nvSpPr>
        <p:spPr/>
        <p:txBody>
          <a:bodyPr/>
          <a:lstStyle/>
          <a:p>
            <a:pPr>
              <a:defRPr/>
            </a:pPr>
            <a:r>
              <a:rPr lang="en-US" altLang="zh-CN"/>
              <a:t>-</a:t>
            </a:r>
            <a:fld id="{C7F68C19-DCC7-4870-9A42-741B4FF9FE9F}" type="slidenum">
              <a:rPr lang="en-US" altLang="zh-CN"/>
              <a:pPr>
                <a:defRPr/>
              </a:pPr>
              <a:t>25</a:t>
            </a:fld>
            <a:r>
              <a:rPr lang="en-US" altLang="zh-CN"/>
              <a:t>-</a:t>
            </a:r>
          </a:p>
        </p:txBody>
      </p:sp>
      <p:sp>
        <p:nvSpPr>
          <p:cNvPr id="441346" name="Rectangle 2"/>
          <p:cNvSpPr>
            <a:spLocks noGrp="1" noChangeArrowheads="1"/>
          </p:cNvSpPr>
          <p:nvPr>
            <p:ph type="title" idx="4294967295"/>
          </p:nvPr>
        </p:nvSpPr>
        <p:spPr/>
        <p:txBody>
          <a:bodyPr/>
          <a:lstStyle/>
          <a:p>
            <a:pPr eaLnBrk="1" hangingPunct="1">
              <a:defRPr/>
            </a:pPr>
            <a:r>
              <a:rPr lang="en-US" altLang="zh-CN">
                <a:effectLst>
                  <a:outerShdw blurRad="38100" dist="38100" dir="2700000" algn="tl">
                    <a:srgbClr val="C0C0C0"/>
                  </a:outerShdw>
                </a:effectLst>
              </a:rPr>
              <a:t>Final 3</a:t>
            </a:r>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cont.</a:t>
            </a:r>
            <a:r>
              <a:rPr lang="zh-CN" altLang="en-US">
                <a:effectLst>
                  <a:outerShdw blurRad="38100" dist="38100" dir="2700000" algn="tl">
                    <a:srgbClr val="C0C0C0"/>
                  </a:outerShdw>
                </a:effectLst>
              </a:rPr>
              <a:t>）</a:t>
            </a:r>
          </a:p>
        </p:txBody>
      </p:sp>
      <p:sp>
        <p:nvSpPr>
          <p:cNvPr id="24582" name="Text Box 3"/>
          <p:cNvSpPr txBox="1">
            <a:spLocks noChangeArrowheads="1"/>
          </p:cNvSpPr>
          <p:nvPr/>
        </p:nvSpPr>
        <p:spPr bwMode="auto">
          <a:xfrm>
            <a:off x="395288" y="1019175"/>
            <a:ext cx="8497887" cy="5448300"/>
          </a:xfrm>
          <a:prstGeom prst="rect">
            <a:avLst/>
          </a:prstGeom>
          <a:noFill/>
          <a:ln w="25400">
            <a:noFill/>
            <a:miter lim="800000"/>
            <a:headEnd/>
            <a:tailEnd/>
          </a:ln>
        </p:spPr>
        <p:txBody>
          <a:bodyPr>
            <a:spAutoFit/>
          </a:bodyPr>
          <a:lstStyle/>
          <a:p>
            <a:pPr>
              <a:spcBef>
                <a:spcPct val="50000"/>
              </a:spcBef>
            </a:pPr>
            <a:r>
              <a:rPr lang="zh-CN" altLang="en-US" sz="2400" b="1">
                <a:latin typeface="Times New Roman" pitchFamily="18" charset="0"/>
                <a:ea typeface="宋体" pitchFamily="2" charset="-122"/>
              </a:rPr>
              <a:t>        </a:t>
            </a:r>
            <a:r>
              <a:rPr lang="en-US" altLang="zh-CN" sz="2400" b="1">
                <a:latin typeface="Times New Roman" pitchFamily="18" charset="0"/>
                <a:ea typeface="宋体" pitchFamily="2" charset="-122"/>
              </a:rPr>
              <a:t>E</a:t>
            </a:r>
            <a:r>
              <a:rPr lang="zh-CN" altLang="en-US" sz="2400" b="1">
                <a:latin typeface="Times New Roman" pitchFamily="18" charset="0"/>
                <a:ea typeface="宋体" pitchFamily="2" charset="-122"/>
              </a:rPr>
              <a:t>要求</a:t>
            </a:r>
            <a:r>
              <a:rPr lang="en-US" altLang="zh-CN" sz="2400" b="1">
                <a:latin typeface="Times New Roman" pitchFamily="18" charset="0"/>
                <a:ea typeface="宋体" pitchFamily="2" charset="-122"/>
              </a:rPr>
              <a:t>S</a:t>
            </a:r>
            <a:r>
              <a:rPr lang="zh-CN" altLang="en-US" sz="2400" b="1">
                <a:latin typeface="Times New Roman" pitchFamily="18" charset="0"/>
                <a:ea typeface="宋体" pitchFamily="2" charset="-122"/>
              </a:rPr>
              <a:t>自己再画这样几张图：结合用例所描述的和业务和系统类图，采用其它的</a:t>
            </a:r>
            <a:r>
              <a:rPr lang="en-US" altLang="zh-CN" sz="2400" b="1">
                <a:latin typeface="Times New Roman" pitchFamily="18" charset="0"/>
                <a:ea typeface="宋体" pitchFamily="2" charset="-122"/>
              </a:rPr>
              <a:t>UML</a:t>
            </a:r>
            <a:r>
              <a:rPr lang="zh-CN" altLang="en-US" sz="2400" b="1">
                <a:latin typeface="Times New Roman" pitchFamily="18" charset="0"/>
                <a:ea typeface="宋体" pitchFamily="2" charset="-122"/>
              </a:rPr>
              <a:t>模型设计个功能模块。</a:t>
            </a:r>
            <a:endParaRPr lang="en-US" altLang="zh-CN" sz="2400" b="1">
              <a:latin typeface="Times New Roman" pitchFamily="18" charset="0"/>
              <a:ea typeface="宋体" pitchFamily="2" charset="-122"/>
            </a:endParaRPr>
          </a:p>
          <a:p>
            <a:pPr>
              <a:spcBef>
                <a:spcPct val="50000"/>
              </a:spcBef>
            </a:pPr>
            <a:r>
              <a:rPr lang="en-US" altLang="zh-CN" sz="2400" b="1">
                <a:latin typeface="Times New Roman" pitchFamily="18" charset="0"/>
                <a:ea typeface="宋体" pitchFamily="2" charset="-122"/>
              </a:rPr>
              <a:t>        S</a:t>
            </a:r>
            <a:r>
              <a:rPr lang="zh-CN" altLang="en-US" sz="2400" b="1">
                <a:latin typeface="Times New Roman" pitchFamily="18" charset="0"/>
                <a:ea typeface="宋体" pitchFamily="2" charset="-122"/>
              </a:rPr>
              <a:t>试着这样做，采用类图、顺序图等完成下列模块的设计：</a:t>
            </a:r>
          </a:p>
          <a:p>
            <a:pPr lvl="1">
              <a:spcBef>
                <a:spcPct val="50000"/>
              </a:spcBef>
            </a:pPr>
            <a:r>
              <a:rPr lang="en-US" altLang="zh-CN" sz="2400" b="1">
                <a:latin typeface="Times New Roman" pitchFamily="18" charset="0"/>
                <a:ea typeface="宋体" pitchFamily="2" charset="-122"/>
              </a:rPr>
              <a:t>	1. </a:t>
            </a:r>
            <a:r>
              <a:rPr lang="zh-CN" altLang="en-US" sz="2400" b="1">
                <a:latin typeface="Times New Roman" pitchFamily="18" charset="0"/>
                <a:ea typeface="宋体" pitchFamily="2" charset="-122"/>
              </a:rPr>
              <a:t>图片文件类模块和图片库类模块</a:t>
            </a:r>
            <a:br>
              <a:rPr lang="zh-CN" altLang="en-US" sz="2400" b="1">
                <a:latin typeface="Times New Roman" pitchFamily="18" charset="0"/>
                <a:ea typeface="宋体" pitchFamily="2" charset="-122"/>
              </a:rPr>
            </a:br>
            <a:r>
              <a:rPr lang="en-US" altLang="zh-CN" sz="2400" b="1">
                <a:latin typeface="Times New Roman" pitchFamily="18" charset="0"/>
                <a:ea typeface="宋体" pitchFamily="2" charset="-122"/>
              </a:rPr>
              <a:t>	2. </a:t>
            </a:r>
            <a:r>
              <a:rPr lang="zh-CN" altLang="en-US" sz="2400" b="1">
                <a:latin typeface="Times New Roman" pitchFamily="18" charset="0"/>
                <a:ea typeface="宋体" pitchFamily="2" charset="-122"/>
              </a:rPr>
              <a:t>图片格式解析器父类模块；</a:t>
            </a:r>
            <a:r>
              <a:rPr lang="en-US" altLang="zh-CN" sz="2400" b="1">
                <a:latin typeface="Times New Roman" pitchFamily="18" charset="0"/>
                <a:ea typeface="宋体" pitchFamily="2" charset="-122"/>
              </a:rPr>
              <a:t>5</a:t>
            </a:r>
            <a:r>
              <a:rPr lang="zh-CN" altLang="en-US" sz="2400" b="1">
                <a:latin typeface="Times New Roman" pitchFamily="18" charset="0"/>
                <a:ea typeface="宋体" pitchFamily="2" charset="-122"/>
              </a:rPr>
              <a:t>个图片解析子类模块（</a:t>
            </a:r>
            <a:r>
              <a:rPr lang="en-US" altLang="zh-CN" sz="2400" b="1">
                <a:latin typeface="Times New Roman" pitchFamily="18" charset="0"/>
                <a:ea typeface="宋体" pitchFamily="2" charset="-122"/>
              </a:rPr>
              <a:t>4</a:t>
            </a:r>
            <a:r>
              <a:rPr lang="zh-CN" altLang="en-US" sz="2400" b="1">
                <a:latin typeface="Times New Roman" pitchFamily="18" charset="0"/>
                <a:ea typeface="宋体" pitchFamily="2" charset="-122"/>
              </a:rPr>
              <a:t>个文件格式和一个数据库格式）</a:t>
            </a:r>
            <a:br>
              <a:rPr lang="zh-CN" altLang="en-US" sz="2400" b="1">
                <a:latin typeface="Times New Roman" pitchFamily="18" charset="0"/>
                <a:ea typeface="宋体" pitchFamily="2" charset="-122"/>
              </a:rPr>
            </a:br>
            <a:r>
              <a:rPr lang="en-US" altLang="zh-CN" sz="2400" b="1">
                <a:latin typeface="Times New Roman" pitchFamily="18" charset="0"/>
                <a:ea typeface="宋体" pitchFamily="2" charset="-122"/>
              </a:rPr>
              <a:t>	3. </a:t>
            </a:r>
            <a:r>
              <a:rPr lang="zh-CN" altLang="en-US" sz="2400" b="1">
                <a:latin typeface="Times New Roman" pitchFamily="18" charset="0"/>
                <a:ea typeface="宋体" pitchFamily="2" charset="-122"/>
              </a:rPr>
              <a:t>图片扫描管理器模块</a:t>
            </a:r>
            <a:br>
              <a:rPr lang="zh-CN" altLang="en-US" sz="2400" b="1">
                <a:latin typeface="Times New Roman" pitchFamily="18" charset="0"/>
                <a:ea typeface="宋体" pitchFamily="2" charset="-122"/>
              </a:rPr>
            </a:br>
            <a:r>
              <a:rPr lang="en-US" altLang="zh-CN" sz="2400" b="1">
                <a:latin typeface="Times New Roman" pitchFamily="18" charset="0"/>
                <a:ea typeface="宋体" pitchFamily="2" charset="-122"/>
              </a:rPr>
              <a:t>	4. </a:t>
            </a:r>
            <a:r>
              <a:rPr lang="zh-CN" altLang="en-US" sz="2400" b="1">
                <a:latin typeface="Times New Roman" pitchFamily="18" charset="0"/>
                <a:ea typeface="宋体" pitchFamily="2" charset="-122"/>
              </a:rPr>
              <a:t>图片编辑器模块</a:t>
            </a:r>
            <a:br>
              <a:rPr lang="zh-CN" altLang="en-US" sz="2400" b="1">
                <a:latin typeface="Times New Roman" pitchFamily="18" charset="0"/>
                <a:ea typeface="宋体" pitchFamily="2" charset="-122"/>
              </a:rPr>
            </a:br>
            <a:r>
              <a:rPr lang="en-US" altLang="zh-CN" sz="2400" b="1">
                <a:latin typeface="Times New Roman" pitchFamily="18" charset="0"/>
                <a:ea typeface="宋体" pitchFamily="2" charset="-122"/>
              </a:rPr>
              <a:t>	5. </a:t>
            </a:r>
            <a:r>
              <a:rPr lang="zh-CN" altLang="en-US" sz="2400" b="1">
                <a:latin typeface="Times New Roman" pitchFamily="18" charset="0"/>
                <a:ea typeface="宋体" pitchFamily="2" charset="-122"/>
              </a:rPr>
              <a:t>图片显示器模块</a:t>
            </a:r>
          </a:p>
          <a:p>
            <a:pPr>
              <a:spcBef>
                <a:spcPct val="50000"/>
              </a:spcBef>
            </a:pPr>
            <a:r>
              <a:rPr lang="en-US" altLang="zh-CN" sz="2400" b="1">
                <a:latin typeface="Times New Roman" pitchFamily="18" charset="0"/>
                <a:ea typeface="宋体" pitchFamily="2" charset="-122"/>
              </a:rPr>
              <a:t>        S</a:t>
            </a:r>
            <a:r>
              <a:rPr lang="zh-CN" altLang="en-US" sz="2400" b="1">
                <a:latin typeface="Times New Roman" pitchFamily="18" charset="0"/>
                <a:ea typeface="宋体" pitchFamily="2" charset="-122"/>
              </a:rPr>
              <a:t>发现在网上有很多现成的图片扫描管理控件和图片编辑控件，完全满足要求，他自己花了一天一夜的时间编写了图片文件类模块和图片格式解析器父类，以及数据库解析子类，剩下的几天，他和老师新来的同学一起完成了剩余的模块。</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1"/>
          <p:cNvSpPr>
            <a:spLocks noGrp="1"/>
          </p:cNvSpPr>
          <p:nvPr>
            <p:ph type="dt" sz="quarter" idx="10"/>
          </p:nvPr>
        </p:nvSpPr>
        <p:spPr/>
        <p:txBody>
          <a:bodyPr/>
          <a:lstStyle/>
          <a:p>
            <a:pPr>
              <a:defRPr/>
            </a:pPr>
            <a:r>
              <a:rPr lang="en-US" altLang="zh-CN" dirty="0" smtClean="0"/>
              <a:t>Software System Analysis &amp; Design </a:t>
            </a:r>
            <a:r>
              <a:rPr lang="en-US" altLang="zh-CN" dirty="0"/>
              <a:t>Copyright © thbin@buaa.edu.cn</a:t>
            </a:r>
          </a:p>
        </p:txBody>
      </p:sp>
      <p:sp>
        <p:nvSpPr>
          <p:cNvPr id="7" name="页脚占位符 2"/>
          <p:cNvSpPr>
            <a:spLocks noGrp="1"/>
          </p:cNvSpPr>
          <p:nvPr>
            <p:ph type="ftr" sz="quarter" idx="11"/>
          </p:nvPr>
        </p:nvSpPr>
        <p:spPr/>
        <p:txBody>
          <a:bodyPr/>
          <a:lstStyle/>
          <a:p>
            <a:pPr>
              <a:defRPr/>
            </a:pPr>
            <a:r>
              <a:rPr lang="en-US" altLang="zh-CN" dirty="0" smtClean="0"/>
              <a:t>College of Software, BUAA</a:t>
            </a:r>
            <a:endParaRPr lang="en-US" altLang="zh-CN" dirty="0"/>
          </a:p>
        </p:txBody>
      </p:sp>
      <p:sp>
        <p:nvSpPr>
          <p:cNvPr id="8" name="灯片编号占位符 3"/>
          <p:cNvSpPr>
            <a:spLocks noGrp="1"/>
          </p:cNvSpPr>
          <p:nvPr>
            <p:ph type="sldNum" sz="quarter" idx="12"/>
          </p:nvPr>
        </p:nvSpPr>
        <p:spPr/>
        <p:txBody>
          <a:bodyPr/>
          <a:lstStyle/>
          <a:p>
            <a:pPr>
              <a:defRPr/>
            </a:pPr>
            <a:r>
              <a:rPr lang="en-US" altLang="zh-CN"/>
              <a:t>-</a:t>
            </a:r>
            <a:fld id="{E87964D3-216E-4E20-9DCB-81E98C519062}" type="slidenum">
              <a:rPr lang="en-US" altLang="zh-CN"/>
              <a:pPr>
                <a:defRPr/>
              </a:pPr>
              <a:t>26</a:t>
            </a:fld>
            <a:r>
              <a:rPr lang="en-US" altLang="zh-CN"/>
              <a:t>-</a:t>
            </a:r>
          </a:p>
        </p:txBody>
      </p:sp>
      <p:sp>
        <p:nvSpPr>
          <p:cNvPr id="442370" name="Rectangle 2"/>
          <p:cNvSpPr>
            <a:spLocks noGrp="1" noChangeArrowheads="1"/>
          </p:cNvSpPr>
          <p:nvPr>
            <p:ph type="title" idx="4294967295"/>
          </p:nvPr>
        </p:nvSpPr>
        <p:spPr/>
        <p:txBody>
          <a:bodyPr/>
          <a:lstStyle/>
          <a:p>
            <a:pPr eaLnBrk="1" hangingPunct="1">
              <a:defRPr/>
            </a:pPr>
            <a:r>
              <a:rPr lang="en-US" altLang="zh-CN">
                <a:effectLst>
                  <a:outerShdw blurRad="38100" dist="38100" dir="2700000" algn="tl">
                    <a:srgbClr val="C0C0C0"/>
                  </a:outerShdw>
                </a:effectLst>
              </a:rPr>
              <a:t>Final 3</a:t>
            </a:r>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cont.</a:t>
            </a:r>
            <a:r>
              <a:rPr lang="zh-CN" altLang="en-US">
                <a:effectLst>
                  <a:outerShdw blurRad="38100" dist="38100" dir="2700000" algn="tl">
                    <a:srgbClr val="C0C0C0"/>
                  </a:outerShdw>
                </a:effectLst>
              </a:rPr>
              <a:t>）</a:t>
            </a:r>
          </a:p>
        </p:txBody>
      </p:sp>
      <p:sp>
        <p:nvSpPr>
          <p:cNvPr id="25606" name="Text Box 3"/>
          <p:cNvSpPr txBox="1">
            <a:spLocks noChangeArrowheads="1"/>
          </p:cNvSpPr>
          <p:nvPr/>
        </p:nvSpPr>
        <p:spPr bwMode="auto">
          <a:xfrm>
            <a:off x="395288" y="1019175"/>
            <a:ext cx="8497887" cy="1938338"/>
          </a:xfrm>
          <a:prstGeom prst="rect">
            <a:avLst/>
          </a:prstGeom>
          <a:noFill/>
          <a:ln w="25400">
            <a:noFill/>
            <a:miter lim="800000"/>
            <a:headEnd/>
            <a:tailEnd/>
          </a:ln>
        </p:spPr>
        <p:txBody>
          <a:bodyPr>
            <a:spAutoFit/>
          </a:bodyPr>
          <a:lstStyle/>
          <a:p>
            <a:pPr>
              <a:spcBef>
                <a:spcPct val="50000"/>
              </a:spcBef>
            </a:pPr>
            <a:r>
              <a:rPr lang="zh-CN" altLang="en-US" sz="2400" b="1">
                <a:latin typeface="Times New Roman" pitchFamily="18" charset="0"/>
                <a:ea typeface="宋体" pitchFamily="2" charset="-122"/>
              </a:rPr>
              <a:t>        一周过去了，他将图片文件类模块、图片格式解析器父类模块、数据库解析子类，以及自己封装的图片编辑器交给了自己的老师，而由于每一个模块都是相对独立的，即使开始的用户要求修改图片显示、图片库、扫描，也不会影响他现在的工作代码。</a:t>
            </a:r>
          </a:p>
        </p:txBody>
      </p:sp>
      <p:sp>
        <p:nvSpPr>
          <p:cNvPr id="442372" name="Text Box 4"/>
          <p:cNvSpPr txBox="1">
            <a:spLocks noChangeArrowheads="1"/>
          </p:cNvSpPr>
          <p:nvPr/>
        </p:nvSpPr>
        <p:spPr bwMode="auto">
          <a:xfrm>
            <a:off x="1255713" y="5203825"/>
            <a:ext cx="6629400" cy="584200"/>
          </a:xfrm>
          <a:prstGeom prst="rect">
            <a:avLst/>
          </a:prstGeom>
          <a:noFill/>
          <a:ln w="25400">
            <a:noFill/>
            <a:miter lim="800000"/>
            <a:headEnd/>
            <a:tailEnd/>
          </a:ln>
          <a:effectLst/>
        </p:spPr>
        <p:txBody>
          <a:bodyPr>
            <a:spAutoFit/>
          </a:bodyPr>
          <a:lstStyle/>
          <a:p>
            <a:pPr>
              <a:spcBef>
                <a:spcPct val="50000"/>
              </a:spcBef>
            </a:pPr>
            <a:r>
              <a:rPr lang="en-US" altLang="zh-CN" sz="3200" b="1">
                <a:solidFill>
                  <a:srgbClr val="FF0000"/>
                </a:solidFill>
                <a:effectLst>
                  <a:outerShdw blurRad="38100" dist="38100" dir="2700000" algn="tl">
                    <a:srgbClr val="C0C0C0"/>
                  </a:outerShdw>
                </a:effectLst>
                <a:ea typeface="宋体" pitchFamily="2" charset="-122"/>
              </a:rPr>
              <a:t>Object-Oriented Methodology</a:t>
            </a:r>
            <a:endParaRPr lang="zh-CN" altLang="en-US" sz="3200" b="1">
              <a:solidFill>
                <a:srgbClr val="FF0000"/>
              </a:solidFill>
              <a:effectLst>
                <a:outerShdw blurRad="38100" dist="38100" dir="2700000" algn="tl">
                  <a:srgbClr val="C0C0C0"/>
                </a:outerShdw>
              </a:effectLst>
              <a:ea typeface="宋体" pitchFamily="2" charset="-122"/>
            </a:endParaRPr>
          </a:p>
        </p:txBody>
      </p:sp>
      <p:sp>
        <p:nvSpPr>
          <p:cNvPr id="442373" name="AutoShape 5"/>
          <p:cNvSpPr>
            <a:spLocks noChangeArrowheads="1"/>
          </p:cNvSpPr>
          <p:nvPr/>
        </p:nvSpPr>
        <p:spPr bwMode="auto">
          <a:xfrm>
            <a:off x="4356100" y="3141663"/>
            <a:ext cx="358775" cy="1727200"/>
          </a:xfrm>
          <a:prstGeom prst="downArrow">
            <a:avLst>
              <a:gd name="adj1" fmla="val 50000"/>
              <a:gd name="adj2" fmla="val 120354"/>
            </a:avLst>
          </a:prstGeom>
          <a:noFill/>
          <a:ln w="25400">
            <a:solidFill>
              <a:schemeClr val="tx1"/>
            </a:solidFill>
            <a:miter lim="800000"/>
            <a:headEnd/>
            <a:tailEnd/>
          </a:ln>
        </p:spPr>
        <p:txBody>
          <a:bodyPr vert="eaVert" wrap="none" anchor="ctr"/>
          <a:lstStyle/>
          <a:p>
            <a:endParaRPr lang="zh-CN" altLang="en-US" sz="4800" b="1">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2372"/>
                                        </p:tgtEl>
                                        <p:attrNameLst>
                                          <p:attrName>style.visibility</p:attrName>
                                        </p:attrNameLst>
                                      </p:cBhvr>
                                      <p:to>
                                        <p:strVal val="visible"/>
                                      </p:to>
                                    </p:set>
                                    <p:animEffect transition="in" filter="dissolve">
                                      <p:cBhvr>
                                        <p:cTn id="7" dur="500"/>
                                        <p:tgtEl>
                                          <p:spTgt spid="44237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 fill="hold" grpId="0" nodeType="clickEffect">
                                  <p:stCondLst>
                                    <p:cond delay="0"/>
                                  </p:stCondLst>
                                  <p:childTnLst>
                                    <p:set>
                                      <p:cBhvr>
                                        <p:cTn id="11" dur="1" fill="hold">
                                          <p:stCondLst>
                                            <p:cond delay="0"/>
                                          </p:stCondLst>
                                        </p:cTn>
                                        <p:tgtEl>
                                          <p:spTgt spid="442373"/>
                                        </p:tgtEl>
                                        <p:attrNameLst>
                                          <p:attrName>style.visibility</p:attrName>
                                        </p:attrNameLst>
                                      </p:cBhvr>
                                      <p:to>
                                        <p:strVal val="visible"/>
                                      </p:to>
                                    </p:set>
                                    <p:anim calcmode="lin" valueType="num">
                                      <p:cBhvr>
                                        <p:cTn id="12" dur="500" fill="hold"/>
                                        <p:tgtEl>
                                          <p:spTgt spid="442373"/>
                                        </p:tgtEl>
                                        <p:attrNameLst>
                                          <p:attrName>ppt_x</p:attrName>
                                        </p:attrNameLst>
                                      </p:cBhvr>
                                      <p:tavLst>
                                        <p:tav tm="0">
                                          <p:val>
                                            <p:strVal val="#ppt_x"/>
                                          </p:val>
                                        </p:tav>
                                        <p:tav tm="100000">
                                          <p:val>
                                            <p:strVal val="#ppt_x"/>
                                          </p:val>
                                        </p:tav>
                                      </p:tavLst>
                                    </p:anim>
                                    <p:anim calcmode="lin" valueType="num">
                                      <p:cBhvr>
                                        <p:cTn id="13" dur="500" fill="hold"/>
                                        <p:tgtEl>
                                          <p:spTgt spid="442373"/>
                                        </p:tgtEl>
                                        <p:attrNameLst>
                                          <p:attrName>ppt_y</p:attrName>
                                        </p:attrNameLst>
                                      </p:cBhvr>
                                      <p:tavLst>
                                        <p:tav tm="0">
                                          <p:val>
                                            <p:strVal val="#ppt_y-#ppt_h/2"/>
                                          </p:val>
                                        </p:tav>
                                        <p:tav tm="100000">
                                          <p:val>
                                            <p:strVal val="#ppt_y"/>
                                          </p:val>
                                        </p:tav>
                                      </p:tavLst>
                                    </p:anim>
                                    <p:anim calcmode="lin" valueType="num">
                                      <p:cBhvr>
                                        <p:cTn id="14" dur="500" fill="hold"/>
                                        <p:tgtEl>
                                          <p:spTgt spid="442373"/>
                                        </p:tgtEl>
                                        <p:attrNameLst>
                                          <p:attrName>ppt_w</p:attrName>
                                        </p:attrNameLst>
                                      </p:cBhvr>
                                      <p:tavLst>
                                        <p:tav tm="0">
                                          <p:val>
                                            <p:strVal val="#ppt_w"/>
                                          </p:val>
                                        </p:tav>
                                        <p:tav tm="100000">
                                          <p:val>
                                            <p:strVal val="#ppt_w"/>
                                          </p:val>
                                        </p:tav>
                                      </p:tavLst>
                                    </p:anim>
                                    <p:anim calcmode="lin" valueType="num">
                                      <p:cBhvr>
                                        <p:cTn id="15" dur="500" fill="hold"/>
                                        <p:tgtEl>
                                          <p:spTgt spid="44237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2" grpId="0" autoUpdateAnimBg="0"/>
      <p:bldP spid="44237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软件开发难在何处？</a:t>
            </a:r>
            <a:endParaRPr lang="zh-CN" altLang="en-US" dirty="0"/>
          </a:p>
        </p:txBody>
      </p:sp>
      <p:sp>
        <p:nvSpPr>
          <p:cNvPr id="2" name="日期占位符 1"/>
          <p:cNvSpPr>
            <a:spLocks noGrp="1"/>
          </p:cNvSpPr>
          <p:nvPr>
            <p:ph type="dt" sz="half" idx="10"/>
          </p:nvPr>
        </p:nvSpPr>
        <p:spPr/>
        <p:txBody>
          <a:bodyPr/>
          <a:lstStyle/>
          <a:p>
            <a:pPr>
              <a:defRPr/>
            </a:pPr>
            <a:r>
              <a:rPr lang="en-US" altLang="zh-CN" dirty="0" smtClean="0"/>
              <a:t>Software System Analysis &amp; Design Copyright © thbin@buaa.edu.cn</a:t>
            </a:r>
            <a:endParaRPr lang="en-US" altLang="zh-CN" dirty="0"/>
          </a:p>
        </p:txBody>
      </p:sp>
      <p:sp>
        <p:nvSpPr>
          <p:cNvPr id="3" name="页脚占位符 2"/>
          <p:cNvSpPr>
            <a:spLocks noGrp="1"/>
          </p:cNvSpPr>
          <p:nvPr>
            <p:ph type="ftr" sz="quarter" idx="11"/>
          </p:nvPr>
        </p:nvSpPr>
        <p:spPr/>
        <p:txBody>
          <a:bodyPr/>
          <a:lstStyle/>
          <a:p>
            <a:pPr>
              <a:defRPr/>
            </a:pPr>
            <a:r>
              <a:rPr lang="en-US" altLang="zh-CN" smtClean="0"/>
              <a:t>College of Software, Beihang University</a:t>
            </a:r>
            <a:endParaRPr lang="en-US" altLang="zh-CN"/>
          </a:p>
        </p:txBody>
      </p:sp>
      <p:sp>
        <p:nvSpPr>
          <p:cNvPr id="4" name="灯片编号占位符 3"/>
          <p:cNvSpPr>
            <a:spLocks noGrp="1"/>
          </p:cNvSpPr>
          <p:nvPr>
            <p:ph type="sldNum" sz="quarter" idx="12"/>
          </p:nvPr>
        </p:nvSpPr>
        <p:spPr/>
        <p:txBody>
          <a:bodyPr/>
          <a:lstStyle/>
          <a:p>
            <a:pPr>
              <a:defRPr/>
            </a:pPr>
            <a:fld id="{697B7E6C-F2AB-4D94-B3E3-A8A429B35AA5}" type="slidenum">
              <a:rPr lang="en-US" altLang="zh-CN" smtClean="0"/>
              <a:pPr>
                <a:defRPr/>
              </a:pPr>
              <a:t>27</a:t>
            </a:fld>
            <a:endParaRPr lang="en-US" altLang="zh-CN"/>
          </a:p>
        </p:txBody>
      </p:sp>
      <p:sp>
        <p:nvSpPr>
          <p:cNvPr id="7" name="文本框 6"/>
          <p:cNvSpPr txBox="1"/>
          <p:nvPr/>
        </p:nvSpPr>
        <p:spPr>
          <a:xfrm>
            <a:off x="765920" y="884039"/>
            <a:ext cx="4248472" cy="1677382"/>
          </a:xfrm>
          <a:prstGeom prst="rect">
            <a:avLst/>
          </a:prstGeom>
          <a:noFill/>
        </p:spPr>
        <p:txBody>
          <a:bodyPr wrap="square" rtlCol="0">
            <a:spAutoFit/>
          </a:bodyPr>
          <a:lstStyle/>
          <a:p>
            <a:pPr algn="ctr">
              <a:spcAft>
                <a:spcPts val="600"/>
              </a:spcAft>
            </a:pPr>
            <a:r>
              <a:rPr lang="en-US" altLang="zh-CN" sz="2800" b="1" dirty="0" smtClean="0">
                <a:solidFill>
                  <a:srgbClr val="FF0000"/>
                </a:solidFill>
                <a:effectLst>
                  <a:outerShdw blurRad="38100" dist="38100" dir="2700000" algn="tl">
                    <a:srgbClr val="000000">
                      <a:alpha val="43137"/>
                    </a:srgbClr>
                  </a:outerShdw>
                </a:effectLst>
              </a:rPr>
              <a:t>1. </a:t>
            </a:r>
            <a:r>
              <a:rPr lang="zh-CN" altLang="en-US" sz="2800" b="1" dirty="0" smtClean="0">
                <a:solidFill>
                  <a:srgbClr val="FF0000"/>
                </a:solidFill>
                <a:effectLst>
                  <a:outerShdw blurRad="38100" dist="38100" dir="2700000" algn="tl">
                    <a:srgbClr val="000000">
                      <a:alpha val="43137"/>
                    </a:srgbClr>
                  </a:outerShdw>
                </a:effectLst>
              </a:rPr>
              <a:t>业务问题</a:t>
            </a:r>
            <a:endParaRPr lang="en-US" altLang="zh-CN" sz="2800" b="1" dirty="0" smtClean="0">
              <a:solidFill>
                <a:srgbClr val="FF0000"/>
              </a:solidFill>
              <a:effectLst>
                <a:outerShdw blurRad="38100" dist="38100" dir="2700000" algn="tl">
                  <a:srgbClr val="000000">
                    <a:alpha val="43137"/>
                  </a:srgbClr>
                </a:outerShdw>
              </a:effectLst>
            </a:endParaRPr>
          </a:p>
          <a:p>
            <a:pPr marL="285750" indent="-285750" algn="ctr">
              <a:spcAft>
                <a:spcPts val="600"/>
              </a:spcAft>
              <a:buFont typeface="Wingdings" panose="05000000000000000000" pitchFamily="2" charset="2"/>
              <a:buChar char="u"/>
            </a:pPr>
            <a:r>
              <a:rPr lang="zh-CN" altLang="en-US" sz="2000" dirty="0" smtClean="0"/>
              <a:t>用户无法明确定义自己所要的</a:t>
            </a:r>
            <a:endParaRPr lang="en-US" altLang="zh-CN" sz="2000" dirty="0" smtClean="0"/>
          </a:p>
          <a:p>
            <a:pPr marL="285750" indent="-285750" algn="ctr">
              <a:spcAft>
                <a:spcPts val="600"/>
              </a:spcAft>
              <a:buFont typeface="Wingdings" panose="05000000000000000000" pitchFamily="2" charset="2"/>
              <a:buChar char="u"/>
            </a:pPr>
            <a:r>
              <a:rPr lang="zh-CN" altLang="en-US" sz="2000" dirty="0" smtClean="0"/>
              <a:t>开发人员无法理解用户的要求</a:t>
            </a:r>
            <a:endParaRPr lang="en-US" altLang="zh-CN" sz="2000" dirty="0" smtClean="0"/>
          </a:p>
          <a:p>
            <a:pPr marL="285750" indent="-285750" algn="ctr">
              <a:spcAft>
                <a:spcPts val="600"/>
              </a:spcAft>
              <a:buFont typeface="Wingdings" panose="05000000000000000000" pitchFamily="2" charset="2"/>
              <a:buChar char="u"/>
            </a:pPr>
            <a:r>
              <a:rPr lang="zh-CN" altLang="en-US" sz="2000" dirty="0" smtClean="0"/>
              <a:t>用户的想法经常发生变化</a:t>
            </a:r>
            <a:endParaRPr lang="zh-CN" altLang="en-US" sz="2000" dirty="0"/>
          </a:p>
        </p:txBody>
      </p:sp>
      <p:sp>
        <p:nvSpPr>
          <p:cNvPr id="11" name="文本框 10"/>
          <p:cNvSpPr txBox="1"/>
          <p:nvPr/>
        </p:nvSpPr>
        <p:spPr>
          <a:xfrm>
            <a:off x="6592886" y="1399364"/>
            <a:ext cx="1206873" cy="523220"/>
          </a:xfrm>
          <a:prstGeom prst="rect">
            <a:avLst/>
          </a:prstGeom>
          <a:noFill/>
        </p:spPr>
        <p:txBody>
          <a:bodyPr wrap="square" rtlCol="0">
            <a:spAutoFit/>
          </a:bodyPr>
          <a:lstStyle/>
          <a:p>
            <a:pPr algn="ctr">
              <a:spcAft>
                <a:spcPts val="600"/>
              </a:spcAft>
            </a:pPr>
            <a:r>
              <a:rPr lang="zh-CN" altLang="en-US" sz="2800" b="1" dirty="0" smtClean="0">
                <a:solidFill>
                  <a:srgbClr val="FF0000"/>
                </a:solidFill>
                <a:effectLst>
                  <a:outerShdw blurRad="38100" dist="38100" dir="2700000" algn="tl">
                    <a:srgbClr val="000000">
                      <a:alpha val="43137"/>
                    </a:srgbClr>
                  </a:outerShdw>
                </a:effectLst>
              </a:rPr>
              <a:t>需求</a:t>
            </a:r>
            <a:endParaRPr lang="en-US" altLang="zh-CN" sz="2800" b="1" dirty="0" smtClean="0">
              <a:solidFill>
                <a:srgbClr val="FF0000"/>
              </a:solidFill>
              <a:effectLst>
                <a:outerShdw blurRad="38100" dist="38100" dir="2700000" algn="tl">
                  <a:srgbClr val="000000">
                    <a:alpha val="43137"/>
                  </a:srgbClr>
                </a:outerShdw>
              </a:effectLst>
            </a:endParaRPr>
          </a:p>
        </p:txBody>
      </p:sp>
      <p:sp>
        <p:nvSpPr>
          <p:cNvPr id="12" name="文本框 11"/>
          <p:cNvSpPr txBox="1"/>
          <p:nvPr/>
        </p:nvSpPr>
        <p:spPr>
          <a:xfrm>
            <a:off x="611560" y="2543706"/>
            <a:ext cx="4710112" cy="1677382"/>
          </a:xfrm>
          <a:prstGeom prst="rect">
            <a:avLst/>
          </a:prstGeom>
          <a:noFill/>
        </p:spPr>
        <p:txBody>
          <a:bodyPr wrap="square" rtlCol="0">
            <a:spAutoFit/>
          </a:bodyPr>
          <a:lstStyle/>
          <a:p>
            <a:pPr algn="ctr">
              <a:spcAft>
                <a:spcPts val="600"/>
              </a:spcAft>
            </a:pPr>
            <a:r>
              <a:rPr lang="en-US" altLang="zh-CN" sz="2800" b="1" dirty="0" smtClean="0">
                <a:solidFill>
                  <a:srgbClr val="FF0000"/>
                </a:solidFill>
                <a:effectLst>
                  <a:outerShdw blurRad="38100" dist="38100" dir="2700000" algn="tl">
                    <a:srgbClr val="000000">
                      <a:alpha val="43137"/>
                    </a:srgbClr>
                  </a:outerShdw>
                </a:effectLst>
              </a:rPr>
              <a:t>2</a:t>
            </a:r>
            <a:r>
              <a:rPr lang="en-US" altLang="zh-CN" sz="2800" b="1" dirty="0">
                <a:solidFill>
                  <a:srgbClr val="FF0000"/>
                </a:solidFill>
                <a:effectLst>
                  <a:outerShdw blurRad="38100" dist="38100" dir="2700000" algn="tl">
                    <a:srgbClr val="000000">
                      <a:alpha val="43137"/>
                    </a:srgbClr>
                  </a:outerShdw>
                </a:effectLst>
              </a:rPr>
              <a:t>. </a:t>
            </a:r>
            <a:r>
              <a:rPr lang="zh-CN" altLang="en-US" sz="2800" b="1" dirty="0" smtClean="0">
                <a:solidFill>
                  <a:srgbClr val="FF0000"/>
                </a:solidFill>
                <a:effectLst>
                  <a:outerShdw blurRad="38100" dist="38100" dir="2700000" algn="tl">
                    <a:srgbClr val="000000">
                      <a:alpha val="43137"/>
                    </a:srgbClr>
                  </a:outerShdw>
                </a:effectLst>
              </a:rPr>
              <a:t>软件（架构）问题</a:t>
            </a:r>
            <a:endParaRPr lang="en-US" altLang="zh-CN" sz="2800" b="1" dirty="0" smtClean="0">
              <a:solidFill>
                <a:srgbClr val="FF0000"/>
              </a:solidFill>
              <a:effectLst>
                <a:outerShdw blurRad="38100" dist="38100" dir="2700000" algn="tl">
                  <a:srgbClr val="000000">
                    <a:alpha val="43137"/>
                  </a:srgbClr>
                </a:outerShdw>
              </a:effectLst>
            </a:endParaRPr>
          </a:p>
          <a:p>
            <a:pPr marL="285750" indent="-285750" algn="ctr">
              <a:spcAft>
                <a:spcPts val="600"/>
              </a:spcAft>
              <a:buFont typeface="Wingdings" panose="05000000000000000000" pitchFamily="2" charset="2"/>
              <a:buChar char="u"/>
            </a:pPr>
            <a:r>
              <a:rPr lang="zh-CN" altLang="en-US" sz="2000" dirty="0" smtClean="0"/>
              <a:t>软件功能无法满足用户需求</a:t>
            </a:r>
            <a:endParaRPr lang="en-US" altLang="zh-CN" sz="2000" dirty="0" smtClean="0"/>
          </a:p>
          <a:p>
            <a:pPr marL="285750" indent="-285750" algn="ctr">
              <a:spcAft>
                <a:spcPts val="600"/>
              </a:spcAft>
              <a:buFont typeface="Wingdings" panose="05000000000000000000" pitchFamily="2" charset="2"/>
              <a:buChar char="u"/>
            </a:pPr>
            <a:r>
              <a:rPr lang="zh-CN" altLang="en-US" sz="2000" dirty="0" smtClean="0"/>
              <a:t>软件功能无法应对需求变更</a:t>
            </a:r>
            <a:endParaRPr lang="en-US" altLang="zh-CN" sz="2000" dirty="0" smtClean="0"/>
          </a:p>
          <a:p>
            <a:pPr marL="285750" indent="-285750" algn="ctr">
              <a:spcAft>
                <a:spcPts val="600"/>
              </a:spcAft>
              <a:buFont typeface="Wingdings" panose="05000000000000000000" pitchFamily="2" charset="2"/>
              <a:buChar char="u"/>
            </a:pPr>
            <a:r>
              <a:rPr lang="zh-CN" altLang="en-US" sz="2000" dirty="0" smtClean="0"/>
              <a:t>软件性能等非功能无法达到用户要求</a:t>
            </a:r>
            <a:endParaRPr lang="zh-CN" altLang="en-US" sz="2000" dirty="0"/>
          </a:p>
        </p:txBody>
      </p:sp>
      <p:sp>
        <p:nvSpPr>
          <p:cNvPr id="13" name="文本框 12"/>
          <p:cNvSpPr txBox="1"/>
          <p:nvPr/>
        </p:nvSpPr>
        <p:spPr>
          <a:xfrm>
            <a:off x="766440" y="4149080"/>
            <a:ext cx="4710112" cy="907941"/>
          </a:xfrm>
          <a:prstGeom prst="rect">
            <a:avLst/>
          </a:prstGeom>
          <a:noFill/>
        </p:spPr>
        <p:txBody>
          <a:bodyPr wrap="square" rtlCol="0">
            <a:spAutoFit/>
          </a:bodyPr>
          <a:lstStyle/>
          <a:p>
            <a:pPr algn="ctr">
              <a:spcAft>
                <a:spcPts val="600"/>
              </a:spcAft>
            </a:pPr>
            <a:r>
              <a:rPr lang="en-US" altLang="zh-CN" sz="2800" b="1" dirty="0">
                <a:solidFill>
                  <a:srgbClr val="FF0000"/>
                </a:solidFill>
                <a:effectLst>
                  <a:outerShdw blurRad="38100" dist="38100" dir="2700000" algn="tl">
                    <a:srgbClr val="000000">
                      <a:alpha val="43137"/>
                    </a:srgbClr>
                  </a:outerShdw>
                </a:effectLst>
              </a:rPr>
              <a:t>3</a:t>
            </a:r>
            <a:r>
              <a:rPr lang="en-US" altLang="zh-CN" sz="2800" b="1" dirty="0" smtClean="0">
                <a:solidFill>
                  <a:srgbClr val="FF0000"/>
                </a:solidFill>
                <a:effectLst>
                  <a:outerShdw blurRad="38100" dist="38100" dir="2700000" algn="tl">
                    <a:srgbClr val="000000">
                      <a:alpha val="43137"/>
                    </a:srgbClr>
                  </a:outerShdw>
                </a:effectLst>
              </a:rPr>
              <a:t>. </a:t>
            </a:r>
            <a:r>
              <a:rPr lang="zh-CN" altLang="en-US" sz="2800" b="1" dirty="0" smtClean="0">
                <a:solidFill>
                  <a:srgbClr val="FF0000"/>
                </a:solidFill>
                <a:effectLst>
                  <a:outerShdw blurRad="38100" dist="38100" dir="2700000" algn="tl">
                    <a:srgbClr val="000000">
                      <a:alpha val="43137"/>
                    </a:srgbClr>
                  </a:outerShdw>
                </a:effectLst>
              </a:rPr>
              <a:t>实现技术问题</a:t>
            </a:r>
            <a:endParaRPr lang="en-US" altLang="zh-CN" sz="2800" b="1" dirty="0" smtClean="0">
              <a:solidFill>
                <a:srgbClr val="FF0000"/>
              </a:solidFill>
              <a:effectLst>
                <a:outerShdw blurRad="38100" dist="38100" dir="2700000" algn="tl">
                  <a:srgbClr val="000000">
                    <a:alpha val="43137"/>
                  </a:srgbClr>
                </a:outerShdw>
              </a:effectLst>
            </a:endParaRPr>
          </a:p>
          <a:p>
            <a:pPr marL="285750" indent="-285750" algn="ctr">
              <a:spcAft>
                <a:spcPts val="600"/>
              </a:spcAft>
              <a:buFont typeface="Wingdings" panose="05000000000000000000" pitchFamily="2" charset="2"/>
              <a:buChar char="u"/>
            </a:pPr>
            <a:r>
              <a:rPr lang="zh-CN" altLang="en-US" sz="2000" dirty="0" smtClean="0"/>
              <a:t>编程语言、开发效率、代码质量等</a:t>
            </a:r>
            <a:endParaRPr lang="en-US" altLang="zh-CN" sz="2000" dirty="0" smtClean="0"/>
          </a:p>
        </p:txBody>
      </p:sp>
      <p:sp>
        <p:nvSpPr>
          <p:cNvPr id="14" name="文本框 13"/>
          <p:cNvSpPr txBox="1"/>
          <p:nvPr/>
        </p:nvSpPr>
        <p:spPr>
          <a:xfrm>
            <a:off x="766440" y="5088666"/>
            <a:ext cx="4710112" cy="1292662"/>
          </a:xfrm>
          <a:prstGeom prst="rect">
            <a:avLst/>
          </a:prstGeom>
          <a:noFill/>
        </p:spPr>
        <p:txBody>
          <a:bodyPr wrap="square" rtlCol="0">
            <a:spAutoFit/>
          </a:bodyPr>
          <a:lstStyle/>
          <a:p>
            <a:pPr algn="ctr">
              <a:spcAft>
                <a:spcPts val="600"/>
              </a:spcAft>
            </a:pPr>
            <a:r>
              <a:rPr lang="en-US" altLang="zh-CN" sz="2800" b="1" dirty="0" smtClean="0">
                <a:solidFill>
                  <a:srgbClr val="FF0000"/>
                </a:solidFill>
                <a:effectLst>
                  <a:outerShdw blurRad="38100" dist="38100" dir="2700000" algn="tl">
                    <a:srgbClr val="000000">
                      <a:alpha val="43137"/>
                    </a:srgbClr>
                  </a:outerShdw>
                </a:effectLst>
              </a:rPr>
              <a:t>4. </a:t>
            </a:r>
            <a:r>
              <a:rPr lang="zh-CN" altLang="en-US" sz="2800" b="1" dirty="0" smtClean="0">
                <a:solidFill>
                  <a:srgbClr val="FF0000"/>
                </a:solidFill>
                <a:effectLst>
                  <a:outerShdw blurRad="38100" dist="38100" dir="2700000" algn="tl">
                    <a:srgbClr val="000000">
                      <a:alpha val="43137"/>
                    </a:srgbClr>
                  </a:outerShdw>
                </a:effectLst>
              </a:rPr>
              <a:t>可持续发展问题</a:t>
            </a:r>
            <a:endParaRPr lang="en-US" altLang="zh-CN" sz="2800" b="1" dirty="0" smtClean="0">
              <a:solidFill>
                <a:srgbClr val="FF0000"/>
              </a:solidFill>
              <a:effectLst>
                <a:outerShdw blurRad="38100" dist="38100" dir="2700000" algn="tl">
                  <a:srgbClr val="000000">
                    <a:alpha val="43137"/>
                  </a:srgbClr>
                </a:outerShdw>
              </a:effectLst>
            </a:endParaRPr>
          </a:p>
          <a:p>
            <a:pPr marL="285750" indent="-285750" algn="ctr">
              <a:spcAft>
                <a:spcPts val="600"/>
              </a:spcAft>
              <a:buFont typeface="Wingdings" panose="05000000000000000000" pitchFamily="2" charset="2"/>
              <a:buChar char="u"/>
            </a:pPr>
            <a:r>
              <a:rPr lang="zh-CN" altLang="en-US" sz="2000" dirty="0" smtClean="0"/>
              <a:t>软件维护成本日益增加</a:t>
            </a:r>
            <a:endParaRPr lang="en-US" altLang="zh-CN" sz="2000" dirty="0" smtClean="0"/>
          </a:p>
          <a:p>
            <a:pPr marL="285750" indent="-285750" algn="ctr">
              <a:spcAft>
                <a:spcPts val="600"/>
              </a:spcAft>
              <a:buFont typeface="Wingdings" panose="05000000000000000000" pitchFamily="2" charset="2"/>
              <a:buChar char="u"/>
            </a:pPr>
            <a:r>
              <a:rPr lang="zh-CN" altLang="en-US" sz="2000" dirty="0" smtClean="0"/>
              <a:t>无法满足新需求、新技术</a:t>
            </a:r>
            <a:endParaRPr lang="en-US" altLang="zh-CN" sz="2000" dirty="0" smtClean="0"/>
          </a:p>
        </p:txBody>
      </p:sp>
      <p:sp>
        <p:nvSpPr>
          <p:cNvPr id="15" name="文本框 14"/>
          <p:cNvSpPr txBox="1"/>
          <p:nvPr/>
        </p:nvSpPr>
        <p:spPr>
          <a:xfrm>
            <a:off x="6605487" y="2852936"/>
            <a:ext cx="1206873" cy="523220"/>
          </a:xfrm>
          <a:prstGeom prst="rect">
            <a:avLst/>
          </a:prstGeom>
          <a:noFill/>
        </p:spPr>
        <p:txBody>
          <a:bodyPr wrap="square" rtlCol="0">
            <a:spAutoFit/>
          </a:bodyPr>
          <a:lstStyle/>
          <a:p>
            <a:pPr algn="ctr">
              <a:spcAft>
                <a:spcPts val="600"/>
              </a:spcAft>
            </a:pPr>
            <a:r>
              <a:rPr lang="zh-CN" altLang="en-US" sz="2800" b="1" dirty="0" smtClean="0">
                <a:solidFill>
                  <a:srgbClr val="FF0000"/>
                </a:solidFill>
                <a:effectLst>
                  <a:outerShdw blurRad="38100" dist="38100" dir="2700000" algn="tl">
                    <a:srgbClr val="000000">
                      <a:alpha val="43137"/>
                    </a:srgbClr>
                  </a:outerShdw>
                </a:effectLst>
              </a:rPr>
              <a:t>分析</a:t>
            </a:r>
            <a:endParaRPr lang="en-US" altLang="zh-CN" sz="2800" b="1" dirty="0" smtClean="0">
              <a:solidFill>
                <a:srgbClr val="FF0000"/>
              </a:solidFill>
              <a:effectLst>
                <a:outerShdw blurRad="38100" dist="38100" dir="2700000" algn="tl">
                  <a:srgbClr val="000000">
                    <a:alpha val="43137"/>
                  </a:srgbClr>
                </a:outerShdw>
              </a:effectLst>
            </a:endParaRPr>
          </a:p>
        </p:txBody>
      </p:sp>
      <p:sp>
        <p:nvSpPr>
          <p:cNvPr id="16" name="文本框 15"/>
          <p:cNvSpPr txBox="1"/>
          <p:nvPr/>
        </p:nvSpPr>
        <p:spPr>
          <a:xfrm>
            <a:off x="6605487" y="3376156"/>
            <a:ext cx="1206873" cy="523220"/>
          </a:xfrm>
          <a:prstGeom prst="rect">
            <a:avLst/>
          </a:prstGeom>
          <a:noFill/>
        </p:spPr>
        <p:txBody>
          <a:bodyPr wrap="square" rtlCol="0">
            <a:spAutoFit/>
          </a:bodyPr>
          <a:lstStyle/>
          <a:p>
            <a:pPr algn="ctr">
              <a:spcAft>
                <a:spcPts val="600"/>
              </a:spcAft>
            </a:pPr>
            <a:r>
              <a:rPr lang="zh-CN" altLang="en-US" sz="2800" b="1" dirty="0" smtClean="0">
                <a:solidFill>
                  <a:srgbClr val="FF0000"/>
                </a:solidFill>
                <a:effectLst>
                  <a:outerShdw blurRad="38100" dist="38100" dir="2700000" algn="tl">
                    <a:srgbClr val="000000">
                      <a:alpha val="43137"/>
                    </a:srgbClr>
                  </a:outerShdw>
                </a:effectLst>
              </a:rPr>
              <a:t>设计</a:t>
            </a:r>
            <a:endParaRPr lang="en-US" altLang="zh-CN" sz="2800" b="1" dirty="0" smtClean="0">
              <a:solidFill>
                <a:srgbClr val="FF0000"/>
              </a:solidFill>
              <a:effectLst>
                <a:outerShdw blurRad="38100" dist="38100" dir="2700000" algn="tl">
                  <a:srgbClr val="000000">
                    <a:alpha val="43137"/>
                  </a:srgbClr>
                </a:outerShdw>
              </a:effectLst>
            </a:endParaRPr>
          </a:p>
        </p:txBody>
      </p:sp>
      <p:sp>
        <p:nvSpPr>
          <p:cNvPr id="17" name="文本框 16"/>
          <p:cNvSpPr txBox="1"/>
          <p:nvPr/>
        </p:nvSpPr>
        <p:spPr>
          <a:xfrm>
            <a:off x="6592886" y="4464610"/>
            <a:ext cx="1206873" cy="523220"/>
          </a:xfrm>
          <a:prstGeom prst="rect">
            <a:avLst/>
          </a:prstGeom>
          <a:noFill/>
        </p:spPr>
        <p:txBody>
          <a:bodyPr wrap="square" rtlCol="0">
            <a:spAutoFit/>
          </a:bodyPr>
          <a:lstStyle/>
          <a:p>
            <a:pPr algn="ctr">
              <a:spcAft>
                <a:spcPts val="600"/>
              </a:spcAft>
            </a:pPr>
            <a:r>
              <a:rPr lang="zh-CN" altLang="en-US" sz="2800" b="1" dirty="0" smtClean="0">
                <a:solidFill>
                  <a:srgbClr val="000000"/>
                </a:solidFill>
                <a:effectLst>
                  <a:outerShdw blurRad="38100" dist="38100" dir="2700000" algn="tl">
                    <a:srgbClr val="000000">
                      <a:alpha val="43137"/>
                    </a:srgbClr>
                  </a:outerShdw>
                </a:effectLst>
              </a:rPr>
              <a:t>编码</a:t>
            </a:r>
            <a:endParaRPr lang="en-US" altLang="zh-CN" sz="2800" b="1" dirty="0" smtClean="0">
              <a:solidFill>
                <a:srgbClr val="000000"/>
              </a:solidFill>
              <a:effectLst>
                <a:outerShdw blurRad="38100" dist="38100" dir="2700000" algn="tl">
                  <a:srgbClr val="000000">
                    <a:alpha val="43137"/>
                  </a:srgbClr>
                </a:outerShdw>
              </a:effectLst>
            </a:endParaRPr>
          </a:p>
        </p:txBody>
      </p:sp>
      <p:sp>
        <p:nvSpPr>
          <p:cNvPr id="18" name="右箭头 17"/>
          <p:cNvSpPr/>
          <p:nvPr/>
        </p:nvSpPr>
        <p:spPr>
          <a:xfrm>
            <a:off x="5437603" y="1479483"/>
            <a:ext cx="1066800" cy="44310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18"/>
          <p:cNvSpPr/>
          <p:nvPr/>
        </p:nvSpPr>
        <p:spPr>
          <a:xfrm>
            <a:off x="5440257" y="3128894"/>
            <a:ext cx="1066800" cy="44310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右箭头 19"/>
          <p:cNvSpPr/>
          <p:nvPr/>
        </p:nvSpPr>
        <p:spPr>
          <a:xfrm>
            <a:off x="5449416" y="4554465"/>
            <a:ext cx="1066800" cy="44310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6592886" y="5446862"/>
            <a:ext cx="1206873" cy="523220"/>
          </a:xfrm>
          <a:prstGeom prst="rect">
            <a:avLst/>
          </a:prstGeom>
          <a:noFill/>
        </p:spPr>
        <p:txBody>
          <a:bodyPr wrap="square" rtlCol="0">
            <a:spAutoFit/>
          </a:bodyPr>
          <a:lstStyle/>
          <a:p>
            <a:pPr algn="ctr">
              <a:spcAft>
                <a:spcPts val="600"/>
              </a:spcAft>
            </a:pPr>
            <a:r>
              <a:rPr lang="zh-CN" altLang="en-US" sz="2800" b="1" dirty="0" smtClean="0">
                <a:solidFill>
                  <a:srgbClr val="000000"/>
                </a:solidFill>
                <a:effectLst>
                  <a:outerShdw blurRad="38100" dist="38100" dir="2700000" algn="tl">
                    <a:srgbClr val="000000">
                      <a:alpha val="43137"/>
                    </a:srgbClr>
                  </a:outerShdw>
                </a:effectLst>
              </a:rPr>
              <a:t>维护</a:t>
            </a:r>
            <a:endParaRPr lang="en-US" altLang="zh-CN" sz="2800" b="1" dirty="0" smtClean="0">
              <a:solidFill>
                <a:srgbClr val="000000"/>
              </a:solidFill>
              <a:effectLst>
                <a:outerShdw blurRad="38100" dist="38100" dir="2700000" algn="tl">
                  <a:srgbClr val="000000">
                    <a:alpha val="43137"/>
                  </a:srgbClr>
                </a:outerShdw>
              </a:effectLst>
            </a:endParaRPr>
          </a:p>
        </p:txBody>
      </p:sp>
      <p:sp>
        <p:nvSpPr>
          <p:cNvPr id="22" name="右箭头 21"/>
          <p:cNvSpPr/>
          <p:nvPr/>
        </p:nvSpPr>
        <p:spPr>
          <a:xfrm>
            <a:off x="5449416" y="5501543"/>
            <a:ext cx="1066800" cy="44310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肘形连接符 23"/>
          <p:cNvCxnSpPr>
            <a:stCxn id="21" idx="3"/>
            <a:endCxn id="16" idx="3"/>
          </p:cNvCxnSpPr>
          <p:nvPr/>
        </p:nvCxnSpPr>
        <p:spPr>
          <a:xfrm flipV="1">
            <a:off x="7799759" y="3637766"/>
            <a:ext cx="12601" cy="2070706"/>
          </a:xfrm>
          <a:prstGeom prst="bentConnector3">
            <a:avLst>
              <a:gd name="adj1" fmla="val 191414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7" idx="3"/>
            <a:endCxn id="16" idx="3"/>
          </p:cNvCxnSpPr>
          <p:nvPr/>
        </p:nvCxnSpPr>
        <p:spPr>
          <a:xfrm flipV="1">
            <a:off x="7799759" y="3637766"/>
            <a:ext cx="12601" cy="1088454"/>
          </a:xfrm>
          <a:prstGeom prst="bentConnector3">
            <a:avLst>
              <a:gd name="adj1" fmla="val 191414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94014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 calcmode="lin" valueType="num">
                                      <p:cBhvr additive="base">
                                        <p:cTn id="12" dur="500"/>
                                        <p:tgtEl>
                                          <p:spTgt spid="7">
                                            <p:txEl>
                                              <p:pRg st="1" end="1"/>
                                            </p:txEl>
                                          </p:spTgt>
                                        </p:tgtEl>
                                        <p:attrNameLst>
                                          <p:attrName>ppt_x</p:attrName>
                                        </p:attrNameLst>
                                      </p:cBhvr>
                                      <p:tavLst>
                                        <p:tav tm="0">
                                          <p:val>
                                            <p:strVal val="#ppt_x-#ppt_w*1.125000"/>
                                          </p:val>
                                        </p:tav>
                                        <p:tav tm="100000">
                                          <p:val>
                                            <p:strVal val="#ppt_x"/>
                                          </p:val>
                                        </p:tav>
                                      </p:tavLst>
                                    </p:anim>
                                    <p:animEffect transition="in" filter="wipe(right)">
                                      <p:cBhvr>
                                        <p:cTn id="13" dur="500"/>
                                        <p:tgtEl>
                                          <p:spTgt spid="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nodeType="click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 calcmode="lin" valueType="num">
                                      <p:cBhvr additive="base">
                                        <p:cTn id="18" dur="500"/>
                                        <p:tgtEl>
                                          <p:spTgt spid="7">
                                            <p:txEl>
                                              <p:pRg st="2" end="2"/>
                                            </p:txEl>
                                          </p:spTgt>
                                        </p:tgtEl>
                                        <p:attrNameLst>
                                          <p:attrName>ppt_x</p:attrName>
                                        </p:attrNameLst>
                                      </p:cBhvr>
                                      <p:tavLst>
                                        <p:tav tm="0">
                                          <p:val>
                                            <p:strVal val="#ppt_x-#ppt_w*1.125000"/>
                                          </p:val>
                                        </p:tav>
                                        <p:tav tm="100000">
                                          <p:val>
                                            <p:strVal val="#ppt_x"/>
                                          </p:val>
                                        </p:tav>
                                      </p:tavLst>
                                    </p:anim>
                                    <p:animEffect transition="in" filter="wipe(right)">
                                      <p:cBhvr>
                                        <p:cTn id="19" dur="500"/>
                                        <p:tgtEl>
                                          <p:spTgt spid="7">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8" fill="hold" nodeType="click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 calcmode="lin" valueType="num">
                                      <p:cBhvr additive="base">
                                        <p:cTn id="24" dur="500"/>
                                        <p:tgtEl>
                                          <p:spTgt spid="7">
                                            <p:txEl>
                                              <p:pRg st="3" end="3"/>
                                            </p:txEl>
                                          </p:spTgt>
                                        </p:tgtEl>
                                        <p:attrNameLst>
                                          <p:attrName>ppt_x</p:attrName>
                                        </p:attrNameLst>
                                      </p:cBhvr>
                                      <p:tavLst>
                                        <p:tav tm="0">
                                          <p:val>
                                            <p:strVal val="#ppt_x-#ppt_w*1.125000"/>
                                          </p:val>
                                        </p:tav>
                                        <p:tav tm="100000">
                                          <p:val>
                                            <p:strVal val="#ppt_x"/>
                                          </p:val>
                                        </p:tav>
                                      </p:tavLst>
                                    </p:anim>
                                    <p:animEffect transition="in" filter="wipe(right)">
                                      <p:cBhvr>
                                        <p:cTn id="25" dur="500"/>
                                        <p:tgtEl>
                                          <p:spTgt spid="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dissolve">
                                      <p:cBhvr>
                                        <p:cTn id="30" dur="500"/>
                                        <p:tgtEl>
                                          <p:spTgt spid="12">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2">
                                            <p:txEl>
                                              <p:pRg st="1" end="1"/>
                                            </p:txEl>
                                          </p:spTgt>
                                        </p:tgtEl>
                                        <p:attrNameLst>
                                          <p:attrName>style.visibility</p:attrName>
                                        </p:attrNameLst>
                                      </p:cBhvr>
                                      <p:to>
                                        <p:strVal val="visible"/>
                                      </p:to>
                                    </p:set>
                                    <p:animEffect transition="in" filter="dissolve">
                                      <p:cBhvr>
                                        <p:cTn id="35" dur="500"/>
                                        <p:tgtEl>
                                          <p:spTgt spid="12">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2">
                                            <p:txEl>
                                              <p:pRg st="2" end="2"/>
                                            </p:txEl>
                                          </p:spTgt>
                                        </p:tgtEl>
                                        <p:attrNameLst>
                                          <p:attrName>style.visibility</p:attrName>
                                        </p:attrNameLst>
                                      </p:cBhvr>
                                      <p:to>
                                        <p:strVal val="visible"/>
                                      </p:to>
                                    </p:set>
                                    <p:animEffect transition="in" filter="dissolve">
                                      <p:cBhvr>
                                        <p:cTn id="40" dur="500"/>
                                        <p:tgtEl>
                                          <p:spTgt spid="12">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12">
                                            <p:txEl>
                                              <p:pRg st="3" end="3"/>
                                            </p:txEl>
                                          </p:spTgt>
                                        </p:tgtEl>
                                        <p:attrNameLst>
                                          <p:attrName>style.visibility</p:attrName>
                                        </p:attrNameLst>
                                      </p:cBhvr>
                                      <p:to>
                                        <p:strVal val="visible"/>
                                      </p:to>
                                    </p:set>
                                    <p:animEffect transition="in" filter="dissolve">
                                      <p:cBhvr>
                                        <p:cTn id="45" dur="500"/>
                                        <p:tgtEl>
                                          <p:spTgt spid="12">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13">
                                            <p:txEl>
                                              <p:pRg st="0" end="0"/>
                                            </p:txEl>
                                          </p:spTgt>
                                        </p:tgtEl>
                                        <p:attrNameLst>
                                          <p:attrName>style.visibility</p:attrName>
                                        </p:attrNameLst>
                                      </p:cBhvr>
                                      <p:to>
                                        <p:strVal val="visible"/>
                                      </p:to>
                                    </p:set>
                                    <p:animEffect transition="in" filter="dissolve">
                                      <p:cBhvr>
                                        <p:cTn id="50" dur="500"/>
                                        <p:tgtEl>
                                          <p:spTgt spid="13">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13">
                                            <p:txEl>
                                              <p:pRg st="1" end="1"/>
                                            </p:txEl>
                                          </p:spTgt>
                                        </p:tgtEl>
                                        <p:attrNameLst>
                                          <p:attrName>style.visibility</p:attrName>
                                        </p:attrNameLst>
                                      </p:cBhvr>
                                      <p:to>
                                        <p:strVal val="visible"/>
                                      </p:to>
                                    </p:set>
                                    <p:animEffect transition="in" filter="dissolve">
                                      <p:cBhvr>
                                        <p:cTn id="55" dur="500"/>
                                        <p:tgtEl>
                                          <p:spTgt spid="13">
                                            <p:txEl>
                                              <p:pRg st="1" end="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14">
                                            <p:txEl>
                                              <p:pRg st="0" end="0"/>
                                            </p:txEl>
                                          </p:spTgt>
                                        </p:tgtEl>
                                        <p:attrNameLst>
                                          <p:attrName>style.visibility</p:attrName>
                                        </p:attrNameLst>
                                      </p:cBhvr>
                                      <p:to>
                                        <p:strVal val="visible"/>
                                      </p:to>
                                    </p:set>
                                    <p:animEffect transition="in" filter="dissolve">
                                      <p:cBhvr>
                                        <p:cTn id="60" dur="500"/>
                                        <p:tgtEl>
                                          <p:spTgt spid="14">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14">
                                            <p:txEl>
                                              <p:pRg st="1" end="1"/>
                                            </p:txEl>
                                          </p:spTgt>
                                        </p:tgtEl>
                                        <p:attrNameLst>
                                          <p:attrName>style.visibility</p:attrName>
                                        </p:attrNameLst>
                                      </p:cBhvr>
                                      <p:to>
                                        <p:strVal val="visible"/>
                                      </p:to>
                                    </p:set>
                                    <p:animEffect transition="in" filter="dissolve">
                                      <p:cBhvr>
                                        <p:cTn id="65" dur="500"/>
                                        <p:tgtEl>
                                          <p:spTgt spid="14">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nodeType="clickEffect">
                                  <p:stCondLst>
                                    <p:cond delay="0"/>
                                  </p:stCondLst>
                                  <p:childTnLst>
                                    <p:set>
                                      <p:cBhvr>
                                        <p:cTn id="69" dur="1" fill="hold">
                                          <p:stCondLst>
                                            <p:cond delay="0"/>
                                          </p:stCondLst>
                                        </p:cTn>
                                        <p:tgtEl>
                                          <p:spTgt spid="14">
                                            <p:txEl>
                                              <p:pRg st="2" end="2"/>
                                            </p:txEl>
                                          </p:spTgt>
                                        </p:tgtEl>
                                        <p:attrNameLst>
                                          <p:attrName>style.visibility</p:attrName>
                                        </p:attrNameLst>
                                      </p:cBhvr>
                                      <p:to>
                                        <p:strVal val="visible"/>
                                      </p:to>
                                    </p:set>
                                    <p:animEffect transition="in" filter="dissolve">
                                      <p:cBhvr>
                                        <p:cTn id="70" dur="500"/>
                                        <p:tgtEl>
                                          <p:spTgt spid="14">
                                            <p:txEl>
                                              <p:pRg st="2" end="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2" presetClass="entr" presetSubtype="8"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anim calcmode="lin" valueType="num">
                                      <p:cBhvr additive="base">
                                        <p:cTn id="75" dur="500"/>
                                        <p:tgtEl>
                                          <p:spTgt spid="18"/>
                                        </p:tgtEl>
                                        <p:attrNameLst>
                                          <p:attrName>ppt_x</p:attrName>
                                        </p:attrNameLst>
                                      </p:cBhvr>
                                      <p:tavLst>
                                        <p:tav tm="0">
                                          <p:val>
                                            <p:strVal val="#ppt_x-#ppt_w*1.125000"/>
                                          </p:val>
                                        </p:tav>
                                        <p:tav tm="100000">
                                          <p:val>
                                            <p:strVal val="#ppt_x"/>
                                          </p:val>
                                        </p:tav>
                                      </p:tavLst>
                                    </p:anim>
                                    <p:animEffect transition="in" filter="wipe(right)">
                                      <p:cBhvr>
                                        <p:cTn id="76" dur="500"/>
                                        <p:tgtEl>
                                          <p:spTgt spid="18"/>
                                        </p:tgtEl>
                                      </p:cBhvr>
                                    </p:animEffect>
                                  </p:childTnLst>
                                </p:cTn>
                              </p:par>
                              <p:par>
                                <p:cTn id="77" presetID="12" presetClass="entr" presetSubtype="8" fill="hold" grpId="0" nodeType="withEffect">
                                  <p:stCondLst>
                                    <p:cond delay="0"/>
                                  </p:stCondLst>
                                  <p:childTnLst>
                                    <p:set>
                                      <p:cBhvr>
                                        <p:cTn id="78" dur="1" fill="hold">
                                          <p:stCondLst>
                                            <p:cond delay="0"/>
                                          </p:stCondLst>
                                        </p:cTn>
                                        <p:tgtEl>
                                          <p:spTgt spid="11"/>
                                        </p:tgtEl>
                                        <p:attrNameLst>
                                          <p:attrName>style.visibility</p:attrName>
                                        </p:attrNameLst>
                                      </p:cBhvr>
                                      <p:to>
                                        <p:strVal val="visible"/>
                                      </p:to>
                                    </p:set>
                                    <p:anim calcmode="lin" valueType="num">
                                      <p:cBhvr additive="base">
                                        <p:cTn id="79" dur="500"/>
                                        <p:tgtEl>
                                          <p:spTgt spid="11"/>
                                        </p:tgtEl>
                                        <p:attrNameLst>
                                          <p:attrName>ppt_x</p:attrName>
                                        </p:attrNameLst>
                                      </p:cBhvr>
                                      <p:tavLst>
                                        <p:tav tm="0">
                                          <p:val>
                                            <p:strVal val="#ppt_x-#ppt_w*1.125000"/>
                                          </p:val>
                                        </p:tav>
                                        <p:tav tm="100000">
                                          <p:val>
                                            <p:strVal val="#ppt_x"/>
                                          </p:val>
                                        </p:tav>
                                      </p:tavLst>
                                    </p:anim>
                                    <p:animEffect transition="in" filter="wipe(right)">
                                      <p:cBhvr>
                                        <p:cTn id="80" dur="500"/>
                                        <p:tgtEl>
                                          <p:spTgt spid="11"/>
                                        </p:tgtEl>
                                      </p:cBhvr>
                                    </p:animEffect>
                                  </p:childTnLst>
                                </p:cTn>
                              </p:par>
                            </p:childTnLst>
                          </p:cTn>
                        </p:par>
                      </p:childTnLst>
                    </p:cTn>
                  </p:par>
                  <p:par>
                    <p:cTn id="81" fill="hold">
                      <p:stCondLst>
                        <p:cond delay="indefinite"/>
                      </p:stCondLst>
                      <p:childTnLst>
                        <p:par>
                          <p:cTn id="82" fill="hold">
                            <p:stCondLst>
                              <p:cond delay="0"/>
                            </p:stCondLst>
                            <p:childTnLst>
                              <p:par>
                                <p:cTn id="83" presetID="12" presetClass="entr" presetSubtype="8" fill="hold" grpId="0" nodeType="clickEffect">
                                  <p:stCondLst>
                                    <p:cond delay="0"/>
                                  </p:stCondLst>
                                  <p:childTnLst>
                                    <p:set>
                                      <p:cBhvr>
                                        <p:cTn id="84" dur="1" fill="hold">
                                          <p:stCondLst>
                                            <p:cond delay="0"/>
                                          </p:stCondLst>
                                        </p:cTn>
                                        <p:tgtEl>
                                          <p:spTgt spid="19"/>
                                        </p:tgtEl>
                                        <p:attrNameLst>
                                          <p:attrName>style.visibility</p:attrName>
                                        </p:attrNameLst>
                                      </p:cBhvr>
                                      <p:to>
                                        <p:strVal val="visible"/>
                                      </p:to>
                                    </p:set>
                                    <p:anim calcmode="lin" valueType="num">
                                      <p:cBhvr additive="base">
                                        <p:cTn id="85" dur="500"/>
                                        <p:tgtEl>
                                          <p:spTgt spid="19"/>
                                        </p:tgtEl>
                                        <p:attrNameLst>
                                          <p:attrName>ppt_x</p:attrName>
                                        </p:attrNameLst>
                                      </p:cBhvr>
                                      <p:tavLst>
                                        <p:tav tm="0">
                                          <p:val>
                                            <p:strVal val="#ppt_x-#ppt_w*1.125000"/>
                                          </p:val>
                                        </p:tav>
                                        <p:tav tm="100000">
                                          <p:val>
                                            <p:strVal val="#ppt_x"/>
                                          </p:val>
                                        </p:tav>
                                      </p:tavLst>
                                    </p:anim>
                                    <p:animEffect transition="in" filter="wipe(right)">
                                      <p:cBhvr>
                                        <p:cTn id="86" dur="500"/>
                                        <p:tgtEl>
                                          <p:spTgt spid="19"/>
                                        </p:tgtEl>
                                      </p:cBhvr>
                                    </p:animEffect>
                                  </p:childTnLst>
                                </p:cTn>
                              </p:par>
                              <p:par>
                                <p:cTn id="87" presetID="12" presetClass="entr" presetSubtype="8" fill="hold" grpId="0" nodeType="withEffect">
                                  <p:stCondLst>
                                    <p:cond delay="0"/>
                                  </p:stCondLst>
                                  <p:childTnLst>
                                    <p:set>
                                      <p:cBhvr>
                                        <p:cTn id="88" dur="1" fill="hold">
                                          <p:stCondLst>
                                            <p:cond delay="0"/>
                                          </p:stCondLst>
                                        </p:cTn>
                                        <p:tgtEl>
                                          <p:spTgt spid="15"/>
                                        </p:tgtEl>
                                        <p:attrNameLst>
                                          <p:attrName>style.visibility</p:attrName>
                                        </p:attrNameLst>
                                      </p:cBhvr>
                                      <p:to>
                                        <p:strVal val="visible"/>
                                      </p:to>
                                    </p:set>
                                    <p:anim calcmode="lin" valueType="num">
                                      <p:cBhvr additive="base">
                                        <p:cTn id="89" dur="500"/>
                                        <p:tgtEl>
                                          <p:spTgt spid="15"/>
                                        </p:tgtEl>
                                        <p:attrNameLst>
                                          <p:attrName>ppt_x</p:attrName>
                                        </p:attrNameLst>
                                      </p:cBhvr>
                                      <p:tavLst>
                                        <p:tav tm="0">
                                          <p:val>
                                            <p:strVal val="#ppt_x-#ppt_w*1.125000"/>
                                          </p:val>
                                        </p:tav>
                                        <p:tav tm="100000">
                                          <p:val>
                                            <p:strVal val="#ppt_x"/>
                                          </p:val>
                                        </p:tav>
                                      </p:tavLst>
                                    </p:anim>
                                    <p:animEffect transition="in" filter="wipe(right)">
                                      <p:cBhvr>
                                        <p:cTn id="90" dur="500"/>
                                        <p:tgtEl>
                                          <p:spTgt spid="15"/>
                                        </p:tgtEl>
                                      </p:cBhvr>
                                    </p:animEffect>
                                  </p:childTnLst>
                                </p:cTn>
                              </p:par>
                              <p:par>
                                <p:cTn id="91" presetID="12" presetClass="entr" presetSubtype="8" fill="hold" grpId="0" nodeType="withEffect">
                                  <p:stCondLst>
                                    <p:cond delay="0"/>
                                  </p:stCondLst>
                                  <p:childTnLst>
                                    <p:set>
                                      <p:cBhvr>
                                        <p:cTn id="92" dur="1" fill="hold">
                                          <p:stCondLst>
                                            <p:cond delay="0"/>
                                          </p:stCondLst>
                                        </p:cTn>
                                        <p:tgtEl>
                                          <p:spTgt spid="16"/>
                                        </p:tgtEl>
                                        <p:attrNameLst>
                                          <p:attrName>style.visibility</p:attrName>
                                        </p:attrNameLst>
                                      </p:cBhvr>
                                      <p:to>
                                        <p:strVal val="visible"/>
                                      </p:to>
                                    </p:set>
                                    <p:anim calcmode="lin" valueType="num">
                                      <p:cBhvr additive="base">
                                        <p:cTn id="93" dur="500"/>
                                        <p:tgtEl>
                                          <p:spTgt spid="16"/>
                                        </p:tgtEl>
                                        <p:attrNameLst>
                                          <p:attrName>ppt_x</p:attrName>
                                        </p:attrNameLst>
                                      </p:cBhvr>
                                      <p:tavLst>
                                        <p:tav tm="0">
                                          <p:val>
                                            <p:strVal val="#ppt_x-#ppt_w*1.125000"/>
                                          </p:val>
                                        </p:tav>
                                        <p:tav tm="100000">
                                          <p:val>
                                            <p:strVal val="#ppt_x"/>
                                          </p:val>
                                        </p:tav>
                                      </p:tavLst>
                                    </p:anim>
                                    <p:animEffect transition="in" filter="wipe(right)">
                                      <p:cBhvr>
                                        <p:cTn id="94" dur="500"/>
                                        <p:tgtEl>
                                          <p:spTgt spid="16"/>
                                        </p:tgtEl>
                                      </p:cBhvr>
                                    </p:animEffect>
                                  </p:childTnLst>
                                </p:cTn>
                              </p:par>
                            </p:childTnLst>
                          </p:cTn>
                        </p:par>
                      </p:childTnLst>
                    </p:cTn>
                  </p:par>
                  <p:par>
                    <p:cTn id="95" fill="hold">
                      <p:stCondLst>
                        <p:cond delay="indefinite"/>
                      </p:stCondLst>
                      <p:childTnLst>
                        <p:par>
                          <p:cTn id="96" fill="hold">
                            <p:stCondLst>
                              <p:cond delay="0"/>
                            </p:stCondLst>
                            <p:childTnLst>
                              <p:par>
                                <p:cTn id="97" presetID="12" presetClass="entr" presetSubtype="8" fill="hold" grpId="0" nodeType="clickEffect">
                                  <p:stCondLst>
                                    <p:cond delay="0"/>
                                  </p:stCondLst>
                                  <p:childTnLst>
                                    <p:set>
                                      <p:cBhvr>
                                        <p:cTn id="98" dur="1" fill="hold">
                                          <p:stCondLst>
                                            <p:cond delay="0"/>
                                          </p:stCondLst>
                                        </p:cTn>
                                        <p:tgtEl>
                                          <p:spTgt spid="20"/>
                                        </p:tgtEl>
                                        <p:attrNameLst>
                                          <p:attrName>style.visibility</p:attrName>
                                        </p:attrNameLst>
                                      </p:cBhvr>
                                      <p:to>
                                        <p:strVal val="visible"/>
                                      </p:to>
                                    </p:set>
                                    <p:anim calcmode="lin" valueType="num">
                                      <p:cBhvr additive="base">
                                        <p:cTn id="99" dur="500"/>
                                        <p:tgtEl>
                                          <p:spTgt spid="20"/>
                                        </p:tgtEl>
                                        <p:attrNameLst>
                                          <p:attrName>ppt_x</p:attrName>
                                        </p:attrNameLst>
                                      </p:cBhvr>
                                      <p:tavLst>
                                        <p:tav tm="0">
                                          <p:val>
                                            <p:strVal val="#ppt_x-#ppt_w*1.125000"/>
                                          </p:val>
                                        </p:tav>
                                        <p:tav tm="100000">
                                          <p:val>
                                            <p:strVal val="#ppt_x"/>
                                          </p:val>
                                        </p:tav>
                                      </p:tavLst>
                                    </p:anim>
                                    <p:animEffect transition="in" filter="wipe(right)">
                                      <p:cBhvr>
                                        <p:cTn id="100" dur="500"/>
                                        <p:tgtEl>
                                          <p:spTgt spid="20"/>
                                        </p:tgtEl>
                                      </p:cBhvr>
                                    </p:animEffect>
                                  </p:childTnLst>
                                </p:cTn>
                              </p:par>
                              <p:par>
                                <p:cTn id="101" presetID="12" presetClass="entr" presetSubtype="8" fill="hold" grpId="0" nodeType="withEffect">
                                  <p:stCondLst>
                                    <p:cond delay="0"/>
                                  </p:stCondLst>
                                  <p:childTnLst>
                                    <p:set>
                                      <p:cBhvr>
                                        <p:cTn id="102" dur="1" fill="hold">
                                          <p:stCondLst>
                                            <p:cond delay="0"/>
                                          </p:stCondLst>
                                        </p:cTn>
                                        <p:tgtEl>
                                          <p:spTgt spid="17"/>
                                        </p:tgtEl>
                                        <p:attrNameLst>
                                          <p:attrName>style.visibility</p:attrName>
                                        </p:attrNameLst>
                                      </p:cBhvr>
                                      <p:to>
                                        <p:strVal val="visible"/>
                                      </p:to>
                                    </p:set>
                                    <p:anim calcmode="lin" valueType="num">
                                      <p:cBhvr additive="base">
                                        <p:cTn id="103" dur="500"/>
                                        <p:tgtEl>
                                          <p:spTgt spid="17"/>
                                        </p:tgtEl>
                                        <p:attrNameLst>
                                          <p:attrName>ppt_x</p:attrName>
                                        </p:attrNameLst>
                                      </p:cBhvr>
                                      <p:tavLst>
                                        <p:tav tm="0">
                                          <p:val>
                                            <p:strVal val="#ppt_x-#ppt_w*1.125000"/>
                                          </p:val>
                                        </p:tav>
                                        <p:tav tm="100000">
                                          <p:val>
                                            <p:strVal val="#ppt_x"/>
                                          </p:val>
                                        </p:tav>
                                      </p:tavLst>
                                    </p:anim>
                                    <p:animEffect transition="in" filter="wipe(right)">
                                      <p:cBhvr>
                                        <p:cTn id="104" dur="500"/>
                                        <p:tgtEl>
                                          <p:spTgt spid="17"/>
                                        </p:tgtEl>
                                      </p:cBhvr>
                                    </p:animEffect>
                                  </p:childTnLst>
                                </p:cTn>
                              </p:par>
                            </p:childTnLst>
                          </p:cTn>
                        </p:par>
                      </p:childTnLst>
                    </p:cTn>
                  </p:par>
                  <p:par>
                    <p:cTn id="105" fill="hold">
                      <p:stCondLst>
                        <p:cond delay="indefinite"/>
                      </p:stCondLst>
                      <p:childTnLst>
                        <p:par>
                          <p:cTn id="106" fill="hold">
                            <p:stCondLst>
                              <p:cond delay="0"/>
                            </p:stCondLst>
                            <p:childTnLst>
                              <p:par>
                                <p:cTn id="107" presetID="12" presetClass="entr" presetSubtype="4" fill="hold" nodeType="clickEffect">
                                  <p:stCondLst>
                                    <p:cond delay="0"/>
                                  </p:stCondLst>
                                  <p:childTnLst>
                                    <p:set>
                                      <p:cBhvr>
                                        <p:cTn id="108" dur="1" fill="hold">
                                          <p:stCondLst>
                                            <p:cond delay="0"/>
                                          </p:stCondLst>
                                        </p:cTn>
                                        <p:tgtEl>
                                          <p:spTgt spid="23"/>
                                        </p:tgtEl>
                                        <p:attrNameLst>
                                          <p:attrName>style.visibility</p:attrName>
                                        </p:attrNameLst>
                                      </p:cBhvr>
                                      <p:to>
                                        <p:strVal val="visible"/>
                                      </p:to>
                                    </p:set>
                                    <p:anim calcmode="lin" valueType="num">
                                      <p:cBhvr additive="base">
                                        <p:cTn id="109" dur="500"/>
                                        <p:tgtEl>
                                          <p:spTgt spid="23"/>
                                        </p:tgtEl>
                                        <p:attrNameLst>
                                          <p:attrName>ppt_y</p:attrName>
                                        </p:attrNameLst>
                                      </p:cBhvr>
                                      <p:tavLst>
                                        <p:tav tm="0">
                                          <p:val>
                                            <p:strVal val="#ppt_y+#ppt_h*1.125000"/>
                                          </p:val>
                                        </p:tav>
                                        <p:tav tm="100000">
                                          <p:val>
                                            <p:strVal val="#ppt_y"/>
                                          </p:val>
                                        </p:tav>
                                      </p:tavLst>
                                    </p:anim>
                                    <p:animEffect transition="in" filter="wipe(up)">
                                      <p:cBhvr>
                                        <p:cTn id="110" dur="500"/>
                                        <p:tgtEl>
                                          <p:spTgt spid="23"/>
                                        </p:tgtEl>
                                      </p:cBhvr>
                                    </p:animEffect>
                                  </p:childTnLst>
                                </p:cTn>
                              </p:par>
                            </p:childTnLst>
                          </p:cTn>
                        </p:par>
                      </p:childTnLst>
                    </p:cTn>
                  </p:par>
                  <p:par>
                    <p:cTn id="111" fill="hold">
                      <p:stCondLst>
                        <p:cond delay="indefinite"/>
                      </p:stCondLst>
                      <p:childTnLst>
                        <p:par>
                          <p:cTn id="112" fill="hold">
                            <p:stCondLst>
                              <p:cond delay="0"/>
                            </p:stCondLst>
                            <p:childTnLst>
                              <p:par>
                                <p:cTn id="113" presetID="12" presetClass="entr" presetSubtype="8" fill="hold" grpId="0" nodeType="clickEffect">
                                  <p:stCondLst>
                                    <p:cond delay="0"/>
                                  </p:stCondLst>
                                  <p:childTnLst>
                                    <p:set>
                                      <p:cBhvr>
                                        <p:cTn id="114" dur="1" fill="hold">
                                          <p:stCondLst>
                                            <p:cond delay="0"/>
                                          </p:stCondLst>
                                        </p:cTn>
                                        <p:tgtEl>
                                          <p:spTgt spid="22"/>
                                        </p:tgtEl>
                                        <p:attrNameLst>
                                          <p:attrName>style.visibility</p:attrName>
                                        </p:attrNameLst>
                                      </p:cBhvr>
                                      <p:to>
                                        <p:strVal val="visible"/>
                                      </p:to>
                                    </p:set>
                                    <p:anim calcmode="lin" valueType="num">
                                      <p:cBhvr additive="base">
                                        <p:cTn id="115" dur="500"/>
                                        <p:tgtEl>
                                          <p:spTgt spid="22"/>
                                        </p:tgtEl>
                                        <p:attrNameLst>
                                          <p:attrName>ppt_x</p:attrName>
                                        </p:attrNameLst>
                                      </p:cBhvr>
                                      <p:tavLst>
                                        <p:tav tm="0">
                                          <p:val>
                                            <p:strVal val="#ppt_x-#ppt_w*1.125000"/>
                                          </p:val>
                                        </p:tav>
                                        <p:tav tm="100000">
                                          <p:val>
                                            <p:strVal val="#ppt_x"/>
                                          </p:val>
                                        </p:tav>
                                      </p:tavLst>
                                    </p:anim>
                                    <p:animEffect transition="in" filter="wipe(right)">
                                      <p:cBhvr>
                                        <p:cTn id="116" dur="500"/>
                                        <p:tgtEl>
                                          <p:spTgt spid="22"/>
                                        </p:tgtEl>
                                      </p:cBhvr>
                                    </p:animEffect>
                                  </p:childTnLst>
                                </p:cTn>
                              </p:par>
                              <p:par>
                                <p:cTn id="117" presetID="12" presetClass="entr" presetSubtype="8" fill="hold" grpId="0" nodeType="withEffect">
                                  <p:stCondLst>
                                    <p:cond delay="0"/>
                                  </p:stCondLst>
                                  <p:childTnLst>
                                    <p:set>
                                      <p:cBhvr>
                                        <p:cTn id="118" dur="1" fill="hold">
                                          <p:stCondLst>
                                            <p:cond delay="0"/>
                                          </p:stCondLst>
                                        </p:cTn>
                                        <p:tgtEl>
                                          <p:spTgt spid="21"/>
                                        </p:tgtEl>
                                        <p:attrNameLst>
                                          <p:attrName>style.visibility</p:attrName>
                                        </p:attrNameLst>
                                      </p:cBhvr>
                                      <p:to>
                                        <p:strVal val="visible"/>
                                      </p:to>
                                    </p:set>
                                    <p:anim calcmode="lin" valueType="num">
                                      <p:cBhvr additive="base">
                                        <p:cTn id="119" dur="500"/>
                                        <p:tgtEl>
                                          <p:spTgt spid="21"/>
                                        </p:tgtEl>
                                        <p:attrNameLst>
                                          <p:attrName>ppt_x</p:attrName>
                                        </p:attrNameLst>
                                      </p:cBhvr>
                                      <p:tavLst>
                                        <p:tav tm="0">
                                          <p:val>
                                            <p:strVal val="#ppt_x-#ppt_w*1.125000"/>
                                          </p:val>
                                        </p:tav>
                                        <p:tav tm="100000">
                                          <p:val>
                                            <p:strVal val="#ppt_x"/>
                                          </p:val>
                                        </p:tav>
                                      </p:tavLst>
                                    </p:anim>
                                    <p:animEffect transition="in" filter="wipe(right)">
                                      <p:cBhvr>
                                        <p:cTn id="120" dur="500"/>
                                        <p:tgtEl>
                                          <p:spTgt spid="21"/>
                                        </p:tgtEl>
                                      </p:cBhvr>
                                    </p:animEffect>
                                  </p:childTnLst>
                                </p:cTn>
                              </p:par>
                            </p:childTnLst>
                          </p:cTn>
                        </p:par>
                      </p:childTnLst>
                    </p:cTn>
                  </p:par>
                  <p:par>
                    <p:cTn id="121" fill="hold">
                      <p:stCondLst>
                        <p:cond delay="indefinite"/>
                      </p:stCondLst>
                      <p:childTnLst>
                        <p:par>
                          <p:cTn id="122" fill="hold">
                            <p:stCondLst>
                              <p:cond delay="0"/>
                            </p:stCondLst>
                            <p:childTnLst>
                              <p:par>
                                <p:cTn id="123" presetID="12" presetClass="entr" presetSubtype="4" fill="hold" nodeType="clickEffect">
                                  <p:stCondLst>
                                    <p:cond delay="0"/>
                                  </p:stCondLst>
                                  <p:childTnLst>
                                    <p:set>
                                      <p:cBhvr>
                                        <p:cTn id="124" dur="1" fill="hold">
                                          <p:stCondLst>
                                            <p:cond delay="0"/>
                                          </p:stCondLst>
                                        </p:cTn>
                                        <p:tgtEl>
                                          <p:spTgt spid="24"/>
                                        </p:tgtEl>
                                        <p:attrNameLst>
                                          <p:attrName>style.visibility</p:attrName>
                                        </p:attrNameLst>
                                      </p:cBhvr>
                                      <p:to>
                                        <p:strVal val="visible"/>
                                      </p:to>
                                    </p:set>
                                    <p:anim calcmode="lin" valueType="num">
                                      <p:cBhvr additive="base">
                                        <p:cTn id="125" dur="500"/>
                                        <p:tgtEl>
                                          <p:spTgt spid="24"/>
                                        </p:tgtEl>
                                        <p:attrNameLst>
                                          <p:attrName>ppt_y</p:attrName>
                                        </p:attrNameLst>
                                      </p:cBhvr>
                                      <p:tavLst>
                                        <p:tav tm="0">
                                          <p:val>
                                            <p:strVal val="#ppt_y+#ppt_h*1.125000"/>
                                          </p:val>
                                        </p:tav>
                                        <p:tav tm="100000">
                                          <p:val>
                                            <p:strVal val="#ppt_y"/>
                                          </p:val>
                                        </p:tav>
                                      </p:tavLst>
                                    </p:anim>
                                    <p:animEffect transition="in" filter="wipe(up)">
                                      <p:cBhvr>
                                        <p:cTn id="12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6" grpId="0"/>
      <p:bldP spid="17" grpId="0"/>
      <p:bldP spid="18" grpId="0" animBg="1"/>
      <p:bldP spid="19" grpId="0" animBg="1"/>
      <p:bldP spid="20" grpId="0" animBg="1"/>
      <p:bldP spid="21" grpId="0"/>
      <p:bldP spid="2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smtClean="0"/>
              <a:t>Review: Software</a:t>
            </a:r>
            <a:endParaRPr lang="zh-CN" altLang="en-US" sz="2800" dirty="0"/>
          </a:p>
        </p:txBody>
      </p:sp>
      <p:sp>
        <p:nvSpPr>
          <p:cNvPr id="3" name="内容占位符 2"/>
          <p:cNvSpPr>
            <a:spLocks noGrp="1"/>
          </p:cNvSpPr>
          <p:nvPr>
            <p:ph idx="1"/>
          </p:nvPr>
        </p:nvSpPr>
        <p:spPr/>
        <p:txBody>
          <a:bodyPr/>
          <a:lstStyle/>
          <a:p>
            <a:r>
              <a:rPr lang="en-US" altLang="zh-CN" sz="3200" dirty="0"/>
              <a:t>Software is a set of items or objects that form a “configuration”  that includes:</a:t>
            </a:r>
          </a:p>
          <a:p>
            <a:pPr lvl="1"/>
            <a:r>
              <a:rPr lang="en-US" altLang="zh-CN" dirty="0">
                <a:solidFill>
                  <a:srgbClr val="FF0000"/>
                </a:solidFill>
                <a:effectLst>
                  <a:outerShdw blurRad="38100" dist="38100" dir="2700000" algn="tl">
                    <a:srgbClr val="C0C0C0"/>
                  </a:outerShdw>
                </a:effectLst>
              </a:rPr>
              <a:t>instructions</a:t>
            </a:r>
            <a:r>
              <a:rPr lang="en-US" altLang="zh-CN" dirty="0"/>
              <a:t> (</a:t>
            </a:r>
            <a:r>
              <a:rPr lang="en-US" altLang="zh-CN" dirty="0">
                <a:solidFill>
                  <a:srgbClr val="FF0000"/>
                </a:solidFill>
                <a:effectLst>
                  <a:outerShdw blurRad="38100" dist="38100" dir="2700000" algn="tl">
                    <a:srgbClr val="C0C0C0"/>
                  </a:outerShdw>
                </a:effectLst>
              </a:rPr>
              <a:t>computer programs</a:t>
            </a:r>
            <a:r>
              <a:rPr lang="en-US" altLang="zh-CN" dirty="0"/>
              <a:t>) that when executed provide desired function and performance</a:t>
            </a:r>
          </a:p>
          <a:p>
            <a:pPr lvl="1"/>
            <a:r>
              <a:rPr lang="en-US" altLang="zh-CN" dirty="0">
                <a:solidFill>
                  <a:srgbClr val="FF0000"/>
                </a:solidFill>
                <a:effectLst>
                  <a:outerShdw blurRad="38100" dist="38100" dir="2700000" algn="tl">
                    <a:srgbClr val="C0C0C0"/>
                  </a:outerShdw>
                </a:effectLst>
              </a:rPr>
              <a:t>data structures</a:t>
            </a:r>
            <a:r>
              <a:rPr lang="en-US" altLang="zh-CN" dirty="0"/>
              <a:t> that enable the programs to adequately manipulate information</a:t>
            </a:r>
          </a:p>
          <a:p>
            <a:pPr lvl="1"/>
            <a:r>
              <a:rPr lang="en-US" altLang="zh-CN" dirty="0">
                <a:solidFill>
                  <a:srgbClr val="FF0000"/>
                </a:solidFill>
                <a:effectLst>
                  <a:outerShdw blurRad="38100" dist="38100" dir="2700000" algn="tl">
                    <a:srgbClr val="C0C0C0"/>
                  </a:outerShdw>
                </a:effectLst>
              </a:rPr>
              <a:t>documents</a:t>
            </a:r>
            <a:r>
              <a:rPr lang="en-US" altLang="zh-CN" dirty="0"/>
              <a:t> that describe the operation and use of the programs</a:t>
            </a:r>
          </a:p>
          <a:p>
            <a:endParaRPr lang="zh-CN" altLang="en-US" dirty="0"/>
          </a:p>
        </p:txBody>
      </p:sp>
      <p:sp>
        <p:nvSpPr>
          <p:cNvPr id="4" name="日期占位符 3"/>
          <p:cNvSpPr>
            <a:spLocks noGrp="1"/>
          </p:cNvSpPr>
          <p:nvPr>
            <p:ph type="dt" sz="half" idx="10"/>
          </p:nvPr>
        </p:nvSpPr>
        <p:spPr>
          <a:xfrm>
            <a:off x="457200" y="6386513"/>
            <a:ext cx="3034680" cy="269875"/>
          </a:xfrm>
        </p:spPr>
        <p:txBody>
          <a:bodyPr/>
          <a:lstStyle/>
          <a:p>
            <a:pPr>
              <a:defRPr/>
            </a:pPr>
            <a:r>
              <a:rPr lang="en-US" altLang="zh-CN" dirty="0" smtClean="0"/>
              <a:t>Software </a:t>
            </a:r>
            <a:r>
              <a:rPr lang="en-US" altLang="zh-CN" dirty="0" err="1" smtClean="0"/>
              <a:t>Software</a:t>
            </a:r>
            <a:r>
              <a:rPr lang="en-US" altLang="zh-CN" dirty="0" smtClean="0"/>
              <a:t> System Analysis &amp; Design Copyright © thbin@buaa.edu.cn</a:t>
            </a:r>
            <a:endParaRPr lang="en-US" altLang="zh-CN" dirty="0"/>
          </a:p>
        </p:txBody>
      </p:sp>
      <p:sp>
        <p:nvSpPr>
          <p:cNvPr id="5" name="页脚占位符 4"/>
          <p:cNvSpPr>
            <a:spLocks noGrp="1"/>
          </p:cNvSpPr>
          <p:nvPr>
            <p:ph type="ftr" sz="quarter" idx="11"/>
          </p:nvPr>
        </p:nvSpPr>
        <p:spPr/>
        <p:txBody>
          <a:bodyPr/>
          <a:lstStyle/>
          <a:p>
            <a:pPr>
              <a:defRPr/>
            </a:pPr>
            <a:r>
              <a:rPr lang="en-US" altLang="zh-CN" smtClean="0"/>
              <a:t>College of Software, BUAA</a:t>
            </a:r>
            <a:endParaRPr lang="en-US" altLang="zh-CN"/>
          </a:p>
        </p:txBody>
      </p:sp>
      <p:sp>
        <p:nvSpPr>
          <p:cNvPr id="6" name="灯片编号占位符 5"/>
          <p:cNvSpPr>
            <a:spLocks noGrp="1"/>
          </p:cNvSpPr>
          <p:nvPr>
            <p:ph type="sldNum" sz="quarter" idx="12"/>
          </p:nvPr>
        </p:nvSpPr>
        <p:spPr/>
        <p:txBody>
          <a:bodyPr/>
          <a:lstStyle/>
          <a:p>
            <a:pPr>
              <a:defRPr/>
            </a:pPr>
            <a:fld id="{581A8842-1F64-4ABF-BC74-4032CC48D112}" type="slidenum">
              <a:rPr lang="en-US" altLang="zh-CN" smtClean="0"/>
              <a:pPr>
                <a:defRPr/>
              </a:pPr>
              <a:t>28</a:t>
            </a:fld>
            <a:endParaRPr lang="en-US" altLang="zh-CN"/>
          </a:p>
        </p:txBody>
      </p:sp>
    </p:spTree>
    <p:extLst>
      <p:ext uri="{BB962C8B-B14F-4D97-AF65-F5344CB8AC3E}">
        <p14:creationId xmlns:p14="http://schemas.microsoft.com/office/powerpoint/2010/main" val="8848336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Review: </a:t>
            </a:r>
            <a:r>
              <a:rPr lang="en-US" altLang="zh-CN" dirty="0"/>
              <a:t>Software Engineering</a:t>
            </a:r>
            <a:endParaRPr lang="zh-CN" altLang="en-US" dirty="0"/>
          </a:p>
        </p:txBody>
      </p:sp>
      <p:sp>
        <p:nvSpPr>
          <p:cNvPr id="3" name="内容占位符 2"/>
          <p:cNvSpPr>
            <a:spLocks noGrp="1"/>
          </p:cNvSpPr>
          <p:nvPr>
            <p:ph idx="1"/>
          </p:nvPr>
        </p:nvSpPr>
        <p:spPr/>
        <p:txBody>
          <a:bodyPr/>
          <a:lstStyle/>
          <a:p>
            <a:pPr>
              <a:lnSpc>
                <a:spcPct val="90000"/>
              </a:lnSpc>
            </a:pPr>
            <a:r>
              <a:rPr lang="en-US" altLang="zh-CN" sz="3200" dirty="0"/>
              <a:t>Software Engineering (IEEE1993):</a:t>
            </a:r>
          </a:p>
          <a:p>
            <a:pPr lvl="1">
              <a:lnSpc>
                <a:spcPct val="90000"/>
              </a:lnSpc>
            </a:pPr>
            <a:r>
              <a:rPr lang="en-US" altLang="zh-CN" dirty="0"/>
              <a:t>(1) The application of a systematic, disciplined, quantifiable approach to the development, operation, and maintenance of software; that is, the application of engineering to software</a:t>
            </a:r>
          </a:p>
          <a:p>
            <a:pPr lvl="1">
              <a:lnSpc>
                <a:spcPct val="90000"/>
              </a:lnSpc>
            </a:pPr>
            <a:r>
              <a:rPr lang="en-US" altLang="zh-CN" dirty="0"/>
              <a:t>(2) The study of approaches as in (1)</a:t>
            </a:r>
          </a:p>
          <a:p>
            <a:pPr>
              <a:lnSpc>
                <a:spcPct val="90000"/>
              </a:lnSpc>
            </a:pPr>
            <a:r>
              <a:rPr lang="zh-CN" altLang="en-US" sz="3200" dirty="0"/>
              <a:t>软件工程＝软件＋工程</a:t>
            </a:r>
          </a:p>
          <a:p>
            <a:pPr lvl="1">
              <a:lnSpc>
                <a:spcPct val="90000"/>
              </a:lnSpc>
            </a:pPr>
            <a:r>
              <a:rPr lang="zh-CN" altLang="en-US" dirty="0"/>
              <a:t>运用工程学的原理和方法来组织和管理软件的生产和管理，以保证软件产品开发、运行和维护的高质量和高</a:t>
            </a:r>
            <a:r>
              <a:rPr lang="zh-CN" altLang="en-US" dirty="0" smtClean="0"/>
              <a:t>生产率</a:t>
            </a:r>
            <a:endParaRPr lang="en-US" altLang="zh-CN" dirty="0" smtClean="0"/>
          </a:p>
          <a:p>
            <a:endParaRPr lang="zh-CN" altLang="en-US" dirty="0"/>
          </a:p>
        </p:txBody>
      </p:sp>
      <p:sp>
        <p:nvSpPr>
          <p:cNvPr id="4" name="日期占位符 3"/>
          <p:cNvSpPr>
            <a:spLocks noGrp="1"/>
          </p:cNvSpPr>
          <p:nvPr>
            <p:ph type="dt" sz="half" idx="10"/>
          </p:nvPr>
        </p:nvSpPr>
        <p:spPr/>
        <p:txBody>
          <a:bodyPr/>
          <a:lstStyle/>
          <a:p>
            <a:pPr>
              <a:defRPr/>
            </a:pPr>
            <a:r>
              <a:rPr lang="en-US" altLang="zh-CN" smtClean="0"/>
              <a:t>Software Software System Analysis &amp; Design Copyright © thbin@buaa.edu.cn</a:t>
            </a:r>
            <a:endParaRPr lang="en-US" altLang="zh-CN" dirty="0"/>
          </a:p>
        </p:txBody>
      </p:sp>
      <p:sp>
        <p:nvSpPr>
          <p:cNvPr id="5" name="页脚占位符 4"/>
          <p:cNvSpPr>
            <a:spLocks noGrp="1"/>
          </p:cNvSpPr>
          <p:nvPr>
            <p:ph type="ftr" sz="quarter" idx="11"/>
          </p:nvPr>
        </p:nvSpPr>
        <p:spPr/>
        <p:txBody>
          <a:bodyPr/>
          <a:lstStyle/>
          <a:p>
            <a:pPr>
              <a:defRPr/>
            </a:pPr>
            <a:r>
              <a:rPr lang="en-US" altLang="zh-CN" smtClean="0"/>
              <a:t>College of Software, BUAA</a:t>
            </a:r>
            <a:endParaRPr lang="en-US" altLang="zh-CN"/>
          </a:p>
        </p:txBody>
      </p:sp>
      <p:sp>
        <p:nvSpPr>
          <p:cNvPr id="6" name="灯片编号占位符 5"/>
          <p:cNvSpPr>
            <a:spLocks noGrp="1"/>
          </p:cNvSpPr>
          <p:nvPr>
            <p:ph type="sldNum" sz="quarter" idx="12"/>
          </p:nvPr>
        </p:nvSpPr>
        <p:spPr/>
        <p:txBody>
          <a:bodyPr/>
          <a:lstStyle/>
          <a:p>
            <a:pPr>
              <a:defRPr/>
            </a:pPr>
            <a:fld id="{581A8842-1F64-4ABF-BC74-4032CC48D112}" type="slidenum">
              <a:rPr lang="en-US" altLang="zh-CN" smtClean="0"/>
              <a:pPr>
                <a:defRPr/>
              </a:pPr>
              <a:t>29</a:t>
            </a:fld>
            <a:endParaRPr lang="en-US" altLang="zh-CN"/>
          </a:p>
        </p:txBody>
      </p:sp>
    </p:spTree>
    <p:extLst>
      <p:ext uri="{BB962C8B-B14F-4D97-AF65-F5344CB8AC3E}">
        <p14:creationId xmlns:p14="http://schemas.microsoft.com/office/powerpoint/2010/main" val="2504280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ssolv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additive="base">
                                        <p:cTn id="12"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dissolve">
                                      <p:cBhvr>
                                        <p:cTn id="18" dur="500"/>
                                        <p:tgtEl>
                                          <p:spTgt spid="3">
                                            <p:txEl>
                                              <p:pRg st="0" end="0"/>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dissolve">
                                      <p:cBhvr>
                                        <p:cTn id="21" dur="500"/>
                                        <p:tgtEl>
                                          <p:spTgt spid="3">
                                            <p:txEl>
                                              <p:pRg st="1" end="1"/>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dissolve">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About the </a:t>
            </a:r>
            <a:r>
              <a:rPr lang="en-US" altLang="zh-CN" dirty="0" smtClean="0"/>
              <a:t>Course</a:t>
            </a:r>
            <a:endParaRPr lang="zh-CN" altLang="en-US" dirty="0"/>
          </a:p>
        </p:txBody>
      </p:sp>
      <p:sp>
        <p:nvSpPr>
          <p:cNvPr id="6" name="内容占位符 5"/>
          <p:cNvSpPr>
            <a:spLocks noGrp="1"/>
          </p:cNvSpPr>
          <p:nvPr>
            <p:ph idx="1"/>
          </p:nvPr>
        </p:nvSpPr>
        <p:spPr/>
        <p:txBody>
          <a:bodyPr/>
          <a:lstStyle/>
          <a:p>
            <a:r>
              <a:rPr lang="en-US" altLang="zh-CN" dirty="0" smtClean="0"/>
              <a:t>Lecturer</a:t>
            </a:r>
            <a:r>
              <a:rPr lang="zh-CN" altLang="en-US" dirty="0" smtClean="0"/>
              <a:t>：</a:t>
            </a:r>
            <a:r>
              <a:rPr lang="zh-CN" altLang="en-US" dirty="0" smtClean="0"/>
              <a:t>谭火彬</a:t>
            </a:r>
            <a:endParaRPr lang="en-US" altLang="zh-CN" dirty="0"/>
          </a:p>
          <a:p>
            <a:pPr lvl="1"/>
            <a:r>
              <a:rPr lang="en-US" altLang="zh-CN" dirty="0" smtClean="0"/>
              <a:t>Email</a:t>
            </a:r>
            <a:r>
              <a:rPr lang="en-US" altLang="zh-CN" dirty="0" smtClean="0"/>
              <a:t>: thbin@buaa.edu.cn</a:t>
            </a:r>
          </a:p>
          <a:p>
            <a:pPr lvl="1"/>
            <a:r>
              <a:rPr lang="zh-CN" altLang="en-US" dirty="0" smtClean="0"/>
              <a:t>办公地点：</a:t>
            </a:r>
            <a:r>
              <a:rPr lang="zh-CN" altLang="en-US" dirty="0"/>
              <a:t>世</a:t>
            </a:r>
            <a:r>
              <a:rPr lang="zh-CN" altLang="en-US" dirty="0" smtClean="0"/>
              <a:t>宁大厦</a:t>
            </a:r>
            <a:r>
              <a:rPr lang="en-US" altLang="zh-CN" dirty="0" smtClean="0"/>
              <a:t>1003</a:t>
            </a:r>
            <a:r>
              <a:rPr lang="zh-CN" altLang="en-US" dirty="0" smtClean="0"/>
              <a:t>，</a:t>
            </a:r>
            <a:r>
              <a:rPr lang="en-US" altLang="zh-CN" dirty="0" smtClean="0"/>
              <a:t/>
            </a:r>
            <a:br>
              <a:rPr lang="en-US" altLang="zh-CN" dirty="0" smtClean="0"/>
            </a:br>
            <a:r>
              <a:rPr lang="zh-CN" altLang="en-US" dirty="0" smtClean="0"/>
              <a:t>新主楼</a:t>
            </a:r>
            <a:r>
              <a:rPr lang="en-US" altLang="zh-CN" dirty="0" smtClean="0"/>
              <a:t>G303</a:t>
            </a:r>
          </a:p>
          <a:p>
            <a:r>
              <a:rPr lang="en-US" altLang="zh-CN" dirty="0" smtClean="0"/>
              <a:t>TA</a:t>
            </a:r>
          </a:p>
          <a:p>
            <a:pPr lvl="1"/>
            <a:r>
              <a:rPr lang="zh-CN" altLang="en-US" dirty="0" smtClean="0"/>
              <a:t>张</a:t>
            </a:r>
            <a:r>
              <a:rPr lang="zh-CN" altLang="en-US" dirty="0" smtClean="0"/>
              <a:t>涛、赵桐</a:t>
            </a:r>
            <a:endParaRPr lang="en-US" altLang="zh-CN" dirty="0" smtClean="0"/>
          </a:p>
          <a:p>
            <a:r>
              <a:rPr lang="zh-CN" altLang="en-US" dirty="0"/>
              <a:t>使用</a:t>
            </a:r>
            <a:r>
              <a:rPr lang="zh-CN" altLang="en-US" dirty="0" smtClean="0"/>
              <a:t>多方课程资源</a:t>
            </a:r>
            <a:endParaRPr lang="en-US" altLang="zh-CN" dirty="0" smtClean="0"/>
          </a:p>
          <a:p>
            <a:pPr lvl="1"/>
            <a:r>
              <a:rPr lang="zh-CN" altLang="en-US" dirty="0" smtClean="0"/>
              <a:t>课程网站</a:t>
            </a:r>
            <a:endParaRPr lang="en-US" altLang="zh-CN" dirty="0" smtClean="0"/>
          </a:p>
          <a:p>
            <a:pPr lvl="1"/>
            <a:r>
              <a:rPr lang="zh-CN" altLang="en-US" dirty="0"/>
              <a:t>雨</a:t>
            </a:r>
            <a:r>
              <a:rPr lang="zh-CN" altLang="en-US" dirty="0" smtClean="0"/>
              <a:t>课堂</a:t>
            </a:r>
            <a:endParaRPr lang="en-US" altLang="zh-CN" dirty="0" smtClean="0"/>
          </a:p>
          <a:p>
            <a:pPr lvl="1"/>
            <a:r>
              <a:rPr lang="zh-CN" altLang="en-US" dirty="0"/>
              <a:t>百</a:t>
            </a:r>
            <a:r>
              <a:rPr lang="zh-CN" altLang="en-US" dirty="0" smtClean="0"/>
              <a:t>度效率云</a:t>
            </a:r>
            <a:endParaRPr lang="en-US" altLang="zh-CN" dirty="0" smtClean="0"/>
          </a:p>
          <a:p>
            <a:pPr lvl="1"/>
            <a:endParaRPr lang="en-US" altLang="zh-CN" dirty="0" smtClean="0"/>
          </a:p>
          <a:p>
            <a:pPr lvl="1"/>
            <a:endParaRPr lang="en-US" altLang="zh-CN" dirty="0" smtClean="0"/>
          </a:p>
        </p:txBody>
      </p:sp>
      <p:sp>
        <p:nvSpPr>
          <p:cNvPr id="2" name="日期占位符 1"/>
          <p:cNvSpPr>
            <a:spLocks noGrp="1"/>
          </p:cNvSpPr>
          <p:nvPr>
            <p:ph type="dt" sz="half" idx="10"/>
          </p:nvPr>
        </p:nvSpPr>
        <p:spPr/>
        <p:txBody>
          <a:bodyPr/>
          <a:lstStyle/>
          <a:p>
            <a:pPr>
              <a:defRPr/>
            </a:pPr>
            <a:r>
              <a:rPr lang="en-US" altLang="zh-CN" dirty="0" smtClean="0"/>
              <a:t>Software System Analysis &amp; Design Copyright © thbin@buaa.edu.cn</a:t>
            </a:r>
            <a:endParaRPr lang="en-US" altLang="zh-CN" dirty="0"/>
          </a:p>
        </p:txBody>
      </p:sp>
      <p:sp>
        <p:nvSpPr>
          <p:cNvPr id="3" name="页脚占位符 2"/>
          <p:cNvSpPr>
            <a:spLocks noGrp="1"/>
          </p:cNvSpPr>
          <p:nvPr>
            <p:ph type="ftr" sz="quarter" idx="11"/>
          </p:nvPr>
        </p:nvSpPr>
        <p:spPr/>
        <p:txBody>
          <a:bodyPr/>
          <a:lstStyle/>
          <a:p>
            <a:pPr>
              <a:defRPr/>
            </a:pPr>
            <a:r>
              <a:rPr lang="en-US" altLang="zh-CN" smtClean="0"/>
              <a:t>College of Software, Beihang University</a:t>
            </a:r>
            <a:endParaRPr lang="en-US" altLang="zh-CN"/>
          </a:p>
        </p:txBody>
      </p:sp>
      <p:sp>
        <p:nvSpPr>
          <p:cNvPr id="4" name="灯片编号占位符 3"/>
          <p:cNvSpPr>
            <a:spLocks noGrp="1"/>
          </p:cNvSpPr>
          <p:nvPr>
            <p:ph type="sldNum" sz="quarter" idx="12"/>
          </p:nvPr>
        </p:nvSpPr>
        <p:spPr/>
        <p:txBody>
          <a:bodyPr/>
          <a:lstStyle/>
          <a:p>
            <a:pPr>
              <a:defRPr/>
            </a:pPr>
            <a:fld id="{697B7E6C-F2AB-4D94-B3E3-A8A429B35AA5}" type="slidenum">
              <a:rPr lang="en-US" altLang="zh-CN" smtClean="0"/>
              <a:pPr>
                <a:defRPr/>
              </a:pPr>
              <a:t>3</a:t>
            </a:fld>
            <a:endParaRPr lang="en-US" altLang="zh-CN"/>
          </a:p>
        </p:txBody>
      </p:sp>
      <p:pic>
        <p:nvPicPr>
          <p:cNvPr id="7" name="图片 6"/>
          <p:cNvPicPr>
            <a:picLocks noChangeAspect="1"/>
          </p:cNvPicPr>
          <p:nvPr/>
        </p:nvPicPr>
        <p:blipFill>
          <a:blip r:embed="rId2"/>
          <a:stretch>
            <a:fillRect/>
          </a:stretch>
        </p:blipFill>
        <p:spPr>
          <a:xfrm>
            <a:off x="5557265" y="1552971"/>
            <a:ext cx="3281935" cy="4294981"/>
          </a:xfrm>
          <a:prstGeom prst="rect">
            <a:avLst/>
          </a:prstGeom>
        </p:spPr>
      </p:pic>
    </p:spTree>
    <p:extLst>
      <p:ext uri="{BB962C8B-B14F-4D97-AF65-F5344CB8AC3E}">
        <p14:creationId xmlns:p14="http://schemas.microsoft.com/office/powerpoint/2010/main" val="94651227"/>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rPr>
              <a:t>Software Engineering (cont.)</a:t>
            </a:r>
            <a:endParaRPr lang="zh-CN" altLang="en-US" dirty="0"/>
          </a:p>
        </p:txBody>
      </p:sp>
      <p:sp>
        <p:nvSpPr>
          <p:cNvPr id="3" name="内容占位符 2"/>
          <p:cNvSpPr>
            <a:spLocks noGrp="1"/>
          </p:cNvSpPr>
          <p:nvPr>
            <p:ph idx="1"/>
          </p:nvPr>
        </p:nvSpPr>
        <p:spPr/>
        <p:txBody>
          <a:bodyPr/>
          <a:lstStyle/>
          <a:p>
            <a:r>
              <a:rPr lang="en-US" altLang="zh-CN" dirty="0" err="1"/>
              <a:t>Webopedia</a:t>
            </a:r>
            <a:endParaRPr lang="en-US" altLang="zh-CN" dirty="0"/>
          </a:p>
          <a:p>
            <a:pPr lvl="1"/>
            <a:r>
              <a:rPr lang="en-US" altLang="zh-CN" dirty="0"/>
              <a:t>The computer science discipline concerned with developing </a:t>
            </a:r>
            <a:r>
              <a:rPr lang="en-US" altLang="zh-CN" dirty="0">
                <a:solidFill>
                  <a:srgbClr val="FF0000"/>
                </a:solidFill>
              </a:rPr>
              <a:t>large applications</a:t>
            </a:r>
          </a:p>
          <a:p>
            <a:pPr lvl="2"/>
            <a:r>
              <a:rPr lang="en-US" altLang="zh-CN" dirty="0"/>
              <a:t>Software engineering covers not only the technical aspects of building software systems</a:t>
            </a:r>
          </a:p>
          <a:p>
            <a:pPr lvl="2"/>
            <a:r>
              <a:rPr lang="en-US" altLang="zh-CN" dirty="0"/>
              <a:t>but also management issues, such as directing programming teams, scheduling, and budgeting</a:t>
            </a:r>
            <a:endParaRPr lang="zh-CN" altLang="en-US" dirty="0"/>
          </a:p>
          <a:p>
            <a:endParaRPr lang="zh-CN" altLang="en-US" dirty="0"/>
          </a:p>
        </p:txBody>
      </p:sp>
      <p:sp>
        <p:nvSpPr>
          <p:cNvPr id="4" name="日期占位符 3"/>
          <p:cNvSpPr>
            <a:spLocks noGrp="1"/>
          </p:cNvSpPr>
          <p:nvPr>
            <p:ph type="dt" sz="half" idx="10"/>
          </p:nvPr>
        </p:nvSpPr>
        <p:spPr/>
        <p:txBody>
          <a:bodyPr/>
          <a:lstStyle/>
          <a:p>
            <a:pPr>
              <a:defRPr/>
            </a:pPr>
            <a:r>
              <a:rPr lang="en-US" altLang="zh-CN" smtClean="0"/>
              <a:t>Software Software System Analysis &amp; Design Copyright © thbin@buaa.edu.cn</a:t>
            </a:r>
            <a:endParaRPr lang="en-US" altLang="zh-CN" dirty="0"/>
          </a:p>
        </p:txBody>
      </p:sp>
      <p:sp>
        <p:nvSpPr>
          <p:cNvPr id="5" name="页脚占位符 4"/>
          <p:cNvSpPr>
            <a:spLocks noGrp="1"/>
          </p:cNvSpPr>
          <p:nvPr>
            <p:ph type="ftr" sz="quarter" idx="11"/>
          </p:nvPr>
        </p:nvSpPr>
        <p:spPr/>
        <p:txBody>
          <a:bodyPr/>
          <a:lstStyle/>
          <a:p>
            <a:pPr>
              <a:defRPr/>
            </a:pPr>
            <a:r>
              <a:rPr lang="en-US" altLang="zh-CN" smtClean="0"/>
              <a:t>College of Software, BUAA</a:t>
            </a:r>
            <a:endParaRPr lang="en-US" altLang="zh-CN"/>
          </a:p>
        </p:txBody>
      </p:sp>
      <p:sp>
        <p:nvSpPr>
          <p:cNvPr id="6" name="灯片编号占位符 5"/>
          <p:cNvSpPr>
            <a:spLocks noGrp="1"/>
          </p:cNvSpPr>
          <p:nvPr>
            <p:ph type="sldNum" sz="quarter" idx="12"/>
          </p:nvPr>
        </p:nvSpPr>
        <p:spPr/>
        <p:txBody>
          <a:bodyPr/>
          <a:lstStyle/>
          <a:p>
            <a:pPr>
              <a:defRPr/>
            </a:pPr>
            <a:fld id="{581A8842-1F64-4ABF-BC74-4032CC48D112}" type="slidenum">
              <a:rPr lang="en-US" altLang="zh-CN" smtClean="0"/>
              <a:pPr>
                <a:defRPr/>
              </a:pPr>
              <a:t>30</a:t>
            </a:fld>
            <a:endParaRPr lang="en-US" altLang="zh-CN"/>
          </a:p>
        </p:txBody>
      </p:sp>
    </p:spTree>
    <p:extLst>
      <p:ext uri="{BB962C8B-B14F-4D97-AF65-F5344CB8AC3E}">
        <p14:creationId xmlns:p14="http://schemas.microsoft.com/office/powerpoint/2010/main" val="32960914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effectLst>
                  <a:outerShdw blurRad="38100" dist="38100" dir="2700000" algn="tl">
                    <a:srgbClr val="000000">
                      <a:alpha val="43137"/>
                    </a:srgbClr>
                  </a:outerShdw>
                </a:effectLst>
              </a:rPr>
              <a:t>Information System</a:t>
            </a:r>
            <a:endParaRPr lang="zh-CN" altLang="en-US">
              <a:effectLst>
                <a:outerShdw blurRad="38100" dist="38100" dir="2700000" algn="tl">
                  <a:srgbClr val="000000">
                    <a:alpha val="43137"/>
                  </a:srgbClr>
                </a:outerShdw>
              </a:effectLst>
            </a:endParaRPr>
          </a:p>
        </p:txBody>
      </p:sp>
      <p:sp>
        <p:nvSpPr>
          <p:cNvPr id="3" name="内容占位符 2"/>
          <p:cNvSpPr>
            <a:spLocks noGrp="1"/>
          </p:cNvSpPr>
          <p:nvPr>
            <p:ph idx="1"/>
          </p:nvPr>
        </p:nvSpPr>
        <p:spPr/>
        <p:txBody>
          <a:bodyPr/>
          <a:lstStyle/>
          <a:p>
            <a:r>
              <a:rPr lang="en-US" altLang="zh-CN" dirty="0" smtClean="0"/>
              <a:t>System </a:t>
            </a:r>
          </a:p>
          <a:p>
            <a:pPr lvl="1"/>
            <a:r>
              <a:rPr lang="en-US" altLang="zh-CN" sz="2400" dirty="0" smtClean="0"/>
              <a:t>is a group of interrelated components that function together to achieve a desired result</a:t>
            </a:r>
          </a:p>
          <a:p>
            <a:r>
              <a:rPr lang="en-US" altLang="zh-CN" dirty="0" smtClean="0"/>
              <a:t>Information System (IS)</a:t>
            </a:r>
          </a:p>
          <a:p>
            <a:pPr lvl="1"/>
            <a:r>
              <a:rPr lang="en-US" altLang="zh-CN" sz="2400" dirty="0" smtClean="0"/>
              <a:t>is an arrangement of people, data, processes, and information technology that interact to collect, process, store, and provide as output the information needed to support an organization</a:t>
            </a:r>
          </a:p>
          <a:p>
            <a:r>
              <a:rPr lang="en-US" altLang="zh-CN" dirty="0" smtClean="0"/>
              <a:t>Information Technology (IT)</a:t>
            </a:r>
          </a:p>
          <a:p>
            <a:pPr lvl="1"/>
            <a:r>
              <a:rPr lang="en-US" altLang="zh-CN" sz="2400" dirty="0" smtClean="0"/>
              <a:t>is a contemporary term that describes the combination of computer technology (hardware and software) with telecommunications technology (data, image, and voice networks)</a:t>
            </a:r>
          </a:p>
          <a:p>
            <a:endParaRPr lang="zh-CN" altLang="en-US" dirty="0"/>
          </a:p>
        </p:txBody>
      </p:sp>
      <p:sp>
        <p:nvSpPr>
          <p:cNvPr id="4" name="日期占位符 3"/>
          <p:cNvSpPr>
            <a:spLocks noGrp="1"/>
          </p:cNvSpPr>
          <p:nvPr>
            <p:ph type="dt" sz="half" idx="10"/>
          </p:nvPr>
        </p:nvSpPr>
        <p:spPr/>
        <p:txBody>
          <a:bodyPr/>
          <a:lstStyle/>
          <a:p>
            <a:pPr>
              <a:defRPr/>
            </a:pPr>
            <a:r>
              <a:rPr lang="en-US" altLang="zh-CN" dirty="0" smtClean="0"/>
              <a:t>Software System Analysis &amp; Design Copyright © thbin@buaa.edu.cn</a:t>
            </a:r>
            <a:endParaRPr lang="en-US" altLang="zh-CN" dirty="0"/>
          </a:p>
        </p:txBody>
      </p:sp>
      <p:sp>
        <p:nvSpPr>
          <p:cNvPr id="5" name="页脚占位符 4"/>
          <p:cNvSpPr>
            <a:spLocks noGrp="1"/>
          </p:cNvSpPr>
          <p:nvPr>
            <p:ph type="ftr" sz="quarter" idx="11"/>
          </p:nvPr>
        </p:nvSpPr>
        <p:spPr/>
        <p:txBody>
          <a:bodyPr/>
          <a:lstStyle/>
          <a:p>
            <a:pPr>
              <a:defRPr/>
            </a:pPr>
            <a:r>
              <a:rPr lang="en-US" altLang="zh-CN" smtClean="0"/>
              <a:t>College of Software, BUAA</a:t>
            </a:r>
            <a:endParaRPr lang="en-US" altLang="zh-CN"/>
          </a:p>
        </p:txBody>
      </p:sp>
      <p:sp>
        <p:nvSpPr>
          <p:cNvPr id="6" name="灯片编号占位符 5"/>
          <p:cNvSpPr>
            <a:spLocks noGrp="1"/>
          </p:cNvSpPr>
          <p:nvPr>
            <p:ph type="sldNum" sz="quarter" idx="12"/>
          </p:nvPr>
        </p:nvSpPr>
        <p:spPr/>
        <p:txBody>
          <a:bodyPr/>
          <a:lstStyle/>
          <a:p>
            <a:pPr>
              <a:defRPr/>
            </a:pPr>
            <a:fld id="{581A8842-1F64-4ABF-BC74-4032CC48D112}" type="slidenum">
              <a:rPr lang="en-US" altLang="zh-CN" smtClean="0"/>
              <a:pPr>
                <a:defRPr/>
              </a:pPr>
              <a:t>31</a:t>
            </a:fld>
            <a:endParaRPr lang="en-US" altLang="zh-CN"/>
          </a:p>
        </p:txBody>
      </p:sp>
    </p:spTree>
    <p:extLst>
      <p:ext uri="{BB962C8B-B14F-4D97-AF65-F5344CB8AC3E}">
        <p14:creationId xmlns:p14="http://schemas.microsoft.com/office/powerpoint/2010/main" val="42422728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r>
              <a:rPr lang="en-US" altLang="zh-CN" dirty="0"/>
              <a:t>Software System Analysis &amp; Design</a:t>
            </a:r>
          </a:p>
          <a:p>
            <a:r>
              <a:rPr lang="en-US" altLang="zh-CN" dirty="0"/>
              <a:t>Copyright © thbin@buaa.edu.cn</a:t>
            </a:r>
          </a:p>
        </p:txBody>
      </p:sp>
      <p:sp>
        <p:nvSpPr>
          <p:cNvPr id="5" name="页脚占位符 2"/>
          <p:cNvSpPr>
            <a:spLocks noGrp="1"/>
          </p:cNvSpPr>
          <p:nvPr>
            <p:ph type="ftr" sz="quarter" idx="11"/>
          </p:nvPr>
        </p:nvSpPr>
        <p:spPr/>
        <p:txBody>
          <a:bodyPr/>
          <a:lstStyle/>
          <a:p>
            <a:r>
              <a:rPr lang="en-US" altLang="zh-CN"/>
              <a:t>College of Software, BUAA</a:t>
            </a:r>
            <a:endParaRPr lang="zh-CN" altLang="en-US"/>
          </a:p>
        </p:txBody>
      </p:sp>
      <p:sp>
        <p:nvSpPr>
          <p:cNvPr id="6" name="灯片编号占位符 3"/>
          <p:cNvSpPr>
            <a:spLocks noGrp="1"/>
          </p:cNvSpPr>
          <p:nvPr>
            <p:ph type="sldNum" sz="quarter" idx="12"/>
          </p:nvPr>
        </p:nvSpPr>
        <p:spPr/>
        <p:txBody>
          <a:bodyPr/>
          <a:lstStyle/>
          <a:p>
            <a:pPr>
              <a:defRPr/>
            </a:pPr>
            <a:r>
              <a:rPr lang="en-US" altLang="zh-CN"/>
              <a:t>-</a:t>
            </a:r>
            <a:fld id="{C80C9857-2A35-4990-B3F3-4F589F6EB047}" type="slidenum">
              <a:rPr lang="en-US" altLang="zh-CN"/>
              <a:pPr>
                <a:defRPr/>
              </a:pPr>
              <a:t>32</a:t>
            </a:fld>
            <a:r>
              <a:rPr lang="en-US" altLang="zh-CN"/>
              <a:t>-</a:t>
            </a:r>
          </a:p>
        </p:txBody>
      </p:sp>
      <p:sp>
        <p:nvSpPr>
          <p:cNvPr id="30725" name="Rectangle 5"/>
          <p:cNvSpPr>
            <a:spLocks noGrp="1" noChangeArrowheads="1"/>
          </p:cNvSpPr>
          <p:nvPr>
            <p:ph type="title" idx="4294967295"/>
          </p:nvPr>
        </p:nvSpPr>
        <p:spPr/>
        <p:txBody>
          <a:bodyPr/>
          <a:lstStyle/>
          <a:p>
            <a:r>
              <a:rPr lang="en-US" altLang="zh-CN" sz="2400">
                <a:effectLst>
                  <a:outerShdw blurRad="38100" dist="38100" dir="2700000" algn="tl">
                    <a:srgbClr val="C0C0C0"/>
                  </a:outerShdw>
                </a:effectLst>
              </a:rPr>
              <a:t>Information System and Component Parts</a:t>
            </a:r>
          </a:p>
        </p:txBody>
      </p:sp>
      <p:pic>
        <p:nvPicPr>
          <p:cNvPr id="121861" name="Picture 8"/>
          <p:cNvPicPr>
            <a:picLocks noChangeAspect="1" noChangeArrowheads="1"/>
          </p:cNvPicPr>
          <p:nvPr/>
        </p:nvPicPr>
        <p:blipFill>
          <a:blip r:embed="rId2"/>
          <a:srcRect/>
          <a:stretch>
            <a:fillRect/>
          </a:stretch>
        </p:blipFill>
        <p:spPr bwMode="auto">
          <a:xfrm>
            <a:off x="1619250" y="1052513"/>
            <a:ext cx="5976938" cy="5286375"/>
          </a:xfrm>
          <a:prstGeom prst="rect">
            <a:avLst/>
          </a:prstGeom>
          <a:noFill/>
          <a:ln w="9525" algn="ctr">
            <a:noFill/>
            <a:miter lim="800000"/>
            <a:headEnd/>
            <a:tailEnd/>
          </a:ln>
        </p:spPr>
      </p:pic>
    </p:spTree>
    <p:extLst>
      <p:ext uri="{BB962C8B-B14F-4D97-AF65-F5344CB8AC3E}">
        <p14:creationId xmlns:p14="http://schemas.microsoft.com/office/powerpoint/2010/main" val="31830323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zh-CN" dirty="0" smtClean="0">
                <a:effectLst>
                  <a:outerShdw blurRad="38100" dist="38100" dir="2700000" algn="tl">
                    <a:srgbClr val="C0C0C0"/>
                  </a:outerShdw>
                </a:effectLst>
              </a:rPr>
              <a:t>Review: Stakeholders</a:t>
            </a:r>
            <a:endParaRPr lang="en-US" altLang="zh-CN" dirty="0">
              <a:effectLst>
                <a:outerShdw blurRad="38100" dist="38100" dir="2700000" algn="tl">
                  <a:srgbClr val="C0C0C0"/>
                </a:outerShdw>
              </a:effectLst>
            </a:endParaRPr>
          </a:p>
        </p:txBody>
      </p:sp>
      <p:sp>
        <p:nvSpPr>
          <p:cNvPr id="57347" name="Rectangle 3"/>
          <p:cNvSpPr>
            <a:spLocks noGrp="1" noChangeArrowheads="1"/>
          </p:cNvSpPr>
          <p:nvPr>
            <p:ph idx="1"/>
          </p:nvPr>
        </p:nvSpPr>
        <p:spPr/>
        <p:txBody>
          <a:bodyPr/>
          <a:lstStyle/>
          <a:p>
            <a:r>
              <a:rPr lang="en-US" altLang="zh-CN" dirty="0">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Stakeholders</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项目干系人</a:t>
            </a: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信息系统参与人</a:t>
            </a:r>
            <a:r>
              <a:rPr lang="en-US" altLang="zh-CN" dirty="0">
                <a:latin typeface="Times New Roman" panose="02020603050405020304" pitchFamily="18" charset="0"/>
                <a:ea typeface="宋体" panose="02010600030101010101" pitchFamily="2" charset="-122"/>
              </a:rPr>
              <a:t>): the players in the system game</a:t>
            </a:r>
          </a:p>
          <a:p>
            <a:pPr lvl="1"/>
            <a:r>
              <a:rPr lang="en-US" altLang="zh-CN" dirty="0">
                <a:latin typeface="Times New Roman" panose="02020603050405020304" pitchFamily="18" charset="0"/>
                <a:ea typeface="宋体" panose="02010600030101010101" pitchFamily="2" charset="-122"/>
              </a:rPr>
              <a:t>A stakeholder is any person who has an interest in an existing or new information system</a:t>
            </a:r>
          </a:p>
          <a:p>
            <a:pPr lvl="1"/>
            <a:r>
              <a:rPr lang="en-US" altLang="zh-CN" dirty="0">
                <a:latin typeface="Times New Roman" panose="02020603050405020304" pitchFamily="18" charset="0"/>
                <a:ea typeface="宋体" panose="02010600030101010101" pitchFamily="2" charset="-122"/>
              </a:rPr>
              <a:t>Stakeholders can be technical or nontechnical workers</a:t>
            </a:r>
          </a:p>
        </p:txBody>
      </p:sp>
      <p:sp>
        <p:nvSpPr>
          <p:cNvPr id="4" name="日期占位符 1"/>
          <p:cNvSpPr>
            <a:spLocks noGrp="1"/>
          </p:cNvSpPr>
          <p:nvPr>
            <p:ph type="dt" sz="half" idx="10"/>
          </p:nvPr>
        </p:nvSpPr>
        <p:spPr/>
        <p:txBody>
          <a:bodyPr/>
          <a:lstStyle/>
          <a:p>
            <a:r>
              <a:rPr lang="en-US" altLang="zh-CN" dirty="0"/>
              <a:t>Software System Analysis &amp; Design</a:t>
            </a:r>
          </a:p>
          <a:p>
            <a:r>
              <a:rPr lang="en-US" altLang="zh-CN" dirty="0"/>
              <a:t>Copyright © thbin@buaa.edu.cn</a:t>
            </a:r>
          </a:p>
        </p:txBody>
      </p:sp>
      <p:sp>
        <p:nvSpPr>
          <p:cNvPr id="5" name="页脚占位符 2"/>
          <p:cNvSpPr>
            <a:spLocks noGrp="1"/>
          </p:cNvSpPr>
          <p:nvPr>
            <p:ph type="ftr" sz="quarter" idx="11"/>
          </p:nvPr>
        </p:nvSpPr>
        <p:spPr/>
        <p:txBody>
          <a:bodyPr/>
          <a:lstStyle/>
          <a:p>
            <a:r>
              <a:rPr lang="en-US" altLang="zh-CN"/>
              <a:t>College of Software, BUAA</a:t>
            </a:r>
            <a:endParaRPr lang="zh-CN" altLang="en-US"/>
          </a:p>
        </p:txBody>
      </p:sp>
      <p:sp>
        <p:nvSpPr>
          <p:cNvPr id="6" name="灯片编号占位符 3"/>
          <p:cNvSpPr>
            <a:spLocks noGrp="1"/>
          </p:cNvSpPr>
          <p:nvPr>
            <p:ph type="sldNum" sz="quarter" idx="12"/>
          </p:nvPr>
        </p:nvSpPr>
        <p:spPr/>
        <p:txBody>
          <a:bodyPr/>
          <a:lstStyle/>
          <a:p>
            <a:pPr>
              <a:defRPr/>
            </a:pPr>
            <a:r>
              <a:rPr lang="en-US" altLang="zh-CN"/>
              <a:t>-</a:t>
            </a:r>
            <a:fld id="{7266F2F9-0D32-48FE-8AC8-BC1E40219C8A}" type="slidenum">
              <a:rPr lang="en-US" altLang="zh-CN"/>
              <a:pPr>
                <a:defRPr/>
              </a:pPr>
              <a:t>33</a:t>
            </a:fld>
            <a:r>
              <a:rPr lang="en-US" altLang="zh-CN"/>
              <a:t>-</a:t>
            </a:r>
          </a:p>
        </p:txBody>
      </p:sp>
    </p:spTree>
    <p:extLst>
      <p:ext uri="{BB962C8B-B14F-4D97-AF65-F5344CB8AC3E}">
        <p14:creationId xmlns:p14="http://schemas.microsoft.com/office/powerpoint/2010/main" val="27918935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zh-CN">
                <a:effectLst>
                  <a:outerShdw blurRad="38100" dist="38100" dir="2700000" algn="tl">
                    <a:srgbClr val="C0C0C0"/>
                  </a:outerShdw>
                </a:effectLst>
              </a:rPr>
              <a:t>Stakeholders Classification</a:t>
            </a:r>
          </a:p>
        </p:txBody>
      </p:sp>
      <p:sp>
        <p:nvSpPr>
          <p:cNvPr id="58373" name="Rectangle 3"/>
          <p:cNvSpPr>
            <a:spLocks noGrp="1" noChangeArrowheads="1"/>
          </p:cNvSpPr>
          <p:nvPr>
            <p:ph idx="1"/>
          </p:nvPr>
        </p:nvSpPr>
        <p:spPr/>
        <p:txBody>
          <a:bodyPr/>
          <a:lstStyle/>
          <a:p>
            <a:r>
              <a:rPr lang="en-US" altLang="zh-CN">
                <a:solidFill>
                  <a:schemeClr val="accent2"/>
                </a:solidFill>
              </a:rPr>
              <a:t>System owners</a:t>
            </a:r>
          </a:p>
          <a:p>
            <a:r>
              <a:rPr lang="en-US" altLang="zh-CN">
                <a:solidFill>
                  <a:schemeClr val="accent2"/>
                </a:solidFill>
              </a:rPr>
              <a:t>System users</a:t>
            </a:r>
          </a:p>
          <a:p>
            <a:r>
              <a:rPr lang="en-US" altLang="zh-CN" u="sng">
                <a:solidFill>
                  <a:srgbClr val="FF0000"/>
                </a:solidFill>
              </a:rPr>
              <a:t>System analysts</a:t>
            </a:r>
          </a:p>
          <a:p>
            <a:r>
              <a:rPr lang="en-US" altLang="zh-CN">
                <a:solidFill>
                  <a:srgbClr val="FF0000"/>
                </a:solidFill>
              </a:rPr>
              <a:t>System designers</a:t>
            </a:r>
          </a:p>
          <a:p>
            <a:r>
              <a:rPr lang="en-US" altLang="zh-CN">
                <a:solidFill>
                  <a:srgbClr val="FF0000"/>
                </a:solidFill>
              </a:rPr>
              <a:t>System builders</a:t>
            </a:r>
          </a:p>
          <a:p>
            <a:r>
              <a:rPr lang="en-US" altLang="zh-CN"/>
              <a:t>IT vendors and consultants</a:t>
            </a:r>
          </a:p>
        </p:txBody>
      </p:sp>
      <p:sp>
        <p:nvSpPr>
          <p:cNvPr id="4" name="日期占位符 1"/>
          <p:cNvSpPr>
            <a:spLocks noGrp="1"/>
          </p:cNvSpPr>
          <p:nvPr>
            <p:ph type="dt" sz="half" idx="10"/>
          </p:nvPr>
        </p:nvSpPr>
        <p:spPr/>
        <p:txBody>
          <a:bodyPr/>
          <a:lstStyle/>
          <a:p>
            <a:r>
              <a:rPr lang="en-US" altLang="zh-CN" dirty="0"/>
              <a:t>Software System Analysis &amp; Design</a:t>
            </a:r>
          </a:p>
          <a:p>
            <a:r>
              <a:rPr lang="en-US" altLang="zh-CN" dirty="0"/>
              <a:t>Copyright © thbin@buaa.edu.cn</a:t>
            </a:r>
          </a:p>
        </p:txBody>
      </p:sp>
      <p:sp>
        <p:nvSpPr>
          <p:cNvPr id="5" name="页脚占位符 2"/>
          <p:cNvSpPr>
            <a:spLocks noGrp="1"/>
          </p:cNvSpPr>
          <p:nvPr>
            <p:ph type="ftr" sz="quarter" idx="11"/>
          </p:nvPr>
        </p:nvSpPr>
        <p:spPr/>
        <p:txBody>
          <a:bodyPr/>
          <a:lstStyle/>
          <a:p>
            <a:r>
              <a:rPr lang="en-US" altLang="zh-CN"/>
              <a:t>College of Software, BUAA</a:t>
            </a:r>
            <a:endParaRPr lang="zh-CN" altLang="en-US"/>
          </a:p>
        </p:txBody>
      </p:sp>
      <p:sp>
        <p:nvSpPr>
          <p:cNvPr id="6" name="灯片编号占位符 3"/>
          <p:cNvSpPr>
            <a:spLocks noGrp="1"/>
          </p:cNvSpPr>
          <p:nvPr>
            <p:ph type="sldNum" sz="quarter" idx="12"/>
          </p:nvPr>
        </p:nvSpPr>
        <p:spPr/>
        <p:txBody>
          <a:bodyPr/>
          <a:lstStyle/>
          <a:p>
            <a:pPr>
              <a:defRPr/>
            </a:pPr>
            <a:r>
              <a:rPr lang="en-US" altLang="zh-CN"/>
              <a:t>-</a:t>
            </a:r>
            <a:fld id="{0DDA4570-9431-45AB-AD9F-5A2DB448C661}" type="slidenum">
              <a:rPr lang="en-US" altLang="zh-CN"/>
              <a:pPr>
                <a:defRPr/>
              </a:pPr>
              <a:t>34</a:t>
            </a:fld>
            <a:r>
              <a:rPr lang="en-US" altLang="zh-CN"/>
              <a:t>-</a:t>
            </a:r>
          </a:p>
        </p:txBody>
      </p:sp>
    </p:spTree>
    <p:extLst>
      <p:ext uri="{BB962C8B-B14F-4D97-AF65-F5344CB8AC3E}">
        <p14:creationId xmlns:p14="http://schemas.microsoft.com/office/powerpoint/2010/main" val="4893555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日期占位符 1"/>
          <p:cNvSpPr>
            <a:spLocks noGrp="1"/>
          </p:cNvSpPr>
          <p:nvPr>
            <p:ph type="dt" sz="half" idx="10"/>
          </p:nvPr>
        </p:nvSpPr>
        <p:spPr/>
        <p:txBody>
          <a:bodyPr/>
          <a:lstStyle/>
          <a:p>
            <a:r>
              <a:rPr lang="en-US" altLang="zh-CN" dirty="0"/>
              <a:t>Software System Analysis &amp; Design</a:t>
            </a:r>
          </a:p>
          <a:p>
            <a:r>
              <a:rPr lang="en-US" altLang="zh-CN" dirty="0"/>
              <a:t>Copyright © thbin@buaa.edu.cn</a:t>
            </a:r>
          </a:p>
        </p:txBody>
      </p:sp>
      <p:sp>
        <p:nvSpPr>
          <p:cNvPr id="22" name="页脚占位符 2"/>
          <p:cNvSpPr>
            <a:spLocks noGrp="1"/>
          </p:cNvSpPr>
          <p:nvPr>
            <p:ph type="ftr" sz="quarter" idx="11"/>
          </p:nvPr>
        </p:nvSpPr>
        <p:spPr/>
        <p:txBody>
          <a:bodyPr/>
          <a:lstStyle/>
          <a:p>
            <a:r>
              <a:rPr lang="en-US" altLang="zh-CN"/>
              <a:t>College of Software, BUAA</a:t>
            </a:r>
            <a:endParaRPr lang="zh-CN" altLang="en-US"/>
          </a:p>
        </p:txBody>
      </p:sp>
      <p:sp>
        <p:nvSpPr>
          <p:cNvPr id="23" name="灯片编号占位符 3"/>
          <p:cNvSpPr>
            <a:spLocks noGrp="1"/>
          </p:cNvSpPr>
          <p:nvPr>
            <p:ph type="sldNum" sz="quarter" idx="12"/>
          </p:nvPr>
        </p:nvSpPr>
        <p:spPr/>
        <p:txBody>
          <a:bodyPr/>
          <a:lstStyle/>
          <a:p>
            <a:pPr>
              <a:defRPr/>
            </a:pPr>
            <a:r>
              <a:rPr lang="en-US" altLang="zh-CN"/>
              <a:t>-</a:t>
            </a:r>
            <a:fld id="{ACE63BFF-D13F-4A41-B69F-05C90395ECC0}" type="slidenum">
              <a:rPr lang="en-US" altLang="zh-CN"/>
              <a:pPr>
                <a:defRPr/>
              </a:pPr>
              <a:t>35</a:t>
            </a:fld>
            <a:r>
              <a:rPr lang="en-US" altLang="zh-CN"/>
              <a:t>-</a:t>
            </a:r>
          </a:p>
        </p:txBody>
      </p:sp>
      <p:sp>
        <p:nvSpPr>
          <p:cNvPr id="63490" name="Rectangle 2"/>
          <p:cNvSpPr>
            <a:spLocks noGrp="1" noChangeArrowheads="1"/>
          </p:cNvSpPr>
          <p:nvPr>
            <p:ph type="title" idx="4294967295"/>
          </p:nvPr>
        </p:nvSpPr>
        <p:spPr/>
        <p:txBody>
          <a:bodyPr/>
          <a:lstStyle/>
          <a:p>
            <a:pPr>
              <a:lnSpc>
                <a:spcPct val="70000"/>
              </a:lnSpc>
            </a:pPr>
            <a:r>
              <a:rPr lang="en-US" altLang="zh-CN" sz="2800">
                <a:effectLst>
                  <a:outerShdw blurRad="38100" dist="38100" dir="2700000" algn="tl">
                    <a:srgbClr val="C0C0C0"/>
                  </a:outerShdw>
                </a:effectLst>
              </a:rPr>
              <a:t>People Perspectives for Systems Development</a:t>
            </a:r>
          </a:p>
        </p:txBody>
      </p:sp>
      <p:sp>
        <p:nvSpPr>
          <p:cNvPr id="44" name="AutoShape 4"/>
          <p:cNvSpPr>
            <a:spLocks noChangeArrowheads="1"/>
          </p:cNvSpPr>
          <p:nvPr/>
        </p:nvSpPr>
        <p:spPr bwMode="auto">
          <a:xfrm>
            <a:off x="107950" y="1052513"/>
            <a:ext cx="1871663" cy="863600"/>
          </a:xfrm>
          <a:prstGeom prst="downArrowCallout">
            <a:avLst>
              <a:gd name="adj1" fmla="val 54182"/>
              <a:gd name="adj2" fmla="val 54182"/>
              <a:gd name="adj3" fmla="val 16667"/>
              <a:gd name="adj4" fmla="val 73556"/>
            </a:avLst>
          </a:prstGeom>
          <a:solidFill>
            <a:srgbClr val="C0C0C0">
              <a:alpha val="80000"/>
            </a:srgbClr>
          </a:solidFill>
          <a:ln w="9525" algn="ctr">
            <a:solidFill>
              <a:srgbClr val="000000"/>
            </a:solidFill>
            <a:miter lim="800000"/>
            <a:headEnd/>
            <a:tailEnd/>
          </a:ln>
          <a:effectLst/>
        </p:spPr>
        <p:txBody>
          <a:bodyPr wrap="none" anchor="ctr"/>
          <a:lstStyle/>
          <a:p>
            <a:pPr marL="0" marR="0" lvl="0" indent="0" algn="ctr" defTabSz="914400" rtl="0" eaLnBrk="1" fontAlgn="base" latinLnBrk="0" hangingPunct="1">
              <a:lnSpc>
                <a:spcPct val="8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6600CC"/>
                </a:solidFill>
                <a:uLnTx/>
                <a:uFillTx/>
                <a:latin typeface="Arial" charset="0"/>
                <a:ea typeface="幼圆" pitchFamily="49" charset="-122"/>
                <a:cs typeface="+mn-cs"/>
              </a:rPr>
              <a:t>Focus on</a:t>
            </a:r>
            <a:br>
              <a:rPr kumimoji="0" lang="en-US" altLang="zh-CN" sz="2000" b="1" i="0" u="none" strike="noStrike" kern="1200" cap="none" spc="0" normalizeH="0" baseline="0" noProof="0">
                <a:ln>
                  <a:noFill/>
                </a:ln>
                <a:solidFill>
                  <a:srgbClr val="6600CC"/>
                </a:solidFill>
                <a:uLnTx/>
                <a:uFillTx/>
                <a:latin typeface="Arial" charset="0"/>
                <a:ea typeface="幼圆" pitchFamily="49" charset="-122"/>
                <a:cs typeface="+mn-cs"/>
              </a:rPr>
            </a:br>
            <a:r>
              <a:rPr kumimoji="0" lang="en-US" altLang="zh-CN" sz="2000" b="1" i="0" u="none" strike="noStrike" kern="1200" cap="none" spc="0" normalizeH="0" baseline="0" noProof="0">
                <a:ln>
                  <a:noFill/>
                </a:ln>
                <a:solidFill>
                  <a:srgbClr val="6600CC"/>
                </a:solidFill>
                <a:uLnTx/>
                <a:uFillTx/>
                <a:latin typeface="Arial" charset="0"/>
                <a:ea typeface="幼圆" pitchFamily="49" charset="-122"/>
                <a:cs typeface="+mn-cs"/>
              </a:rPr>
              <a:t>People</a:t>
            </a:r>
          </a:p>
        </p:txBody>
      </p:sp>
      <p:sp>
        <p:nvSpPr>
          <p:cNvPr id="45" name="AutoShape 5"/>
          <p:cNvSpPr>
            <a:spLocks noChangeArrowheads="1"/>
          </p:cNvSpPr>
          <p:nvPr/>
        </p:nvSpPr>
        <p:spPr bwMode="auto">
          <a:xfrm>
            <a:off x="2051050" y="1052513"/>
            <a:ext cx="4968875" cy="863600"/>
          </a:xfrm>
          <a:prstGeom prst="downArrowCallout">
            <a:avLst>
              <a:gd name="adj1" fmla="val 143842"/>
              <a:gd name="adj2" fmla="val 143842"/>
              <a:gd name="adj3" fmla="val 16667"/>
              <a:gd name="adj4" fmla="val 72176"/>
            </a:avLst>
          </a:prstGeom>
          <a:solidFill>
            <a:srgbClr val="C0C0C0">
              <a:alpha val="80000"/>
            </a:srgbClr>
          </a:solidFill>
          <a:ln w="9525" algn="ctr">
            <a:solidFill>
              <a:srgbClr val="000000"/>
            </a:solidFill>
            <a:miter lim="800000"/>
            <a:headEnd/>
            <a:tailEnd/>
          </a:ln>
          <a:effectLst/>
        </p:spPr>
        <p:txBody>
          <a:bodyPr wrap="none" anchor="ctr"/>
          <a:lstStyle/>
          <a:p>
            <a:pPr marL="0" marR="0" lvl="0" indent="0" algn="ctr" defTabSz="914400" rtl="0" eaLnBrk="1" fontAlgn="base" latinLnBrk="0" hangingPunct="1">
              <a:lnSpc>
                <a:spcPct val="8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6600CC"/>
                </a:solidFill>
                <a:uLnTx/>
                <a:uFillTx/>
                <a:latin typeface="Arial" charset="0"/>
                <a:ea typeface="幼圆" pitchFamily="49" charset="-122"/>
                <a:cs typeface="+mn-cs"/>
              </a:rPr>
              <a:t>Information System </a:t>
            </a:r>
            <a:br>
              <a:rPr kumimoji="0" lang="en-US" altLang="zh-CN" sz="2000" b="1" i="0" u="none" strike="noStrike" kern="1200" cap="none" spc="0" normalizeH="0" baseline="0" noProof="0">
                <a:ln>
                  <a:noFill/>
                </a:ln>
                <a:solidFill>
                  <a:srgbClr val="6600CC"/>
                </a:solidFill>
                <a:uLnTx/>
                <a:uFillTx/>
                <a:latin typeface="Arial" charset="0"/>
                <a:ea typeface="幼圆" pitchFamily="49" charset="-122"/>
                <a:cs typeface="+mn-cs"/>
              </a:rPr>
            </a:br>
            <a:r>
              <a:rPr kumimoji="0" lang="en-US" altLang="zh-CN" sz="2000" b="1" i="0" u="none" strike="noStrike" kern="1200" cap="none" spc="0" normalizeH="0" baseline="0" noProof="0">
                <a:ln>
                  <a:noFill/>
                </a:ln>
                <a:solidFill>
                  <a:srgbClr val="6600CC"/>
                </a:solidFill>
                <a:uLnTx/>
                <a:uFillTx/>
                <a:latin typeface="Arial" charset="0"/>
                <a:ea typeface="幼圆" pitchFamily="49" charset="-122"/>
                <a:cs typeface="+mn-cs"/>
              </a:rPr>
              <a:t>Building Blocks</a:t>
            </a:r>
          </a:p>
        </p:txBody>
      </p:sp>
      <p:sp>
        <p:nvSpPr>
          <p:cNvPr id="46" name="AutoShape 6"/>
          <p:cNvSpPr>
            <a:spLocks noChangeArrowheads="1"/>
          </p:cNvSpPr>
          <p:nvPr/>
        </p:nvSpPr>
        <p:spPr bwMode="auto">
          <a:xfrm>
            <a:off x="7092950" y="1052513"/>
            <a:ext cx="1979613" cy="863600"/>
          </a:xfrm>
          <a:prstGeom prst="downArrowCallout">
            <a:avLst>
              <a:gd name="adj1" fmla="val 57307"/>
              <a:gd name="adj2" fmla="val 57307"/>
              <a:gd name="adj3" fmla="val 16667"/>
              <a:gd name="adj4" fmla="val 72176"/>
            </a:avLst>
          </a:prstGeom>
          <a:solidFill>
            <a:srgbClr val="C0C0C0">
              <a:alpha val="80000"/>
            </a:srgbClr>
          </a:solidFill>
          <a:ln w="9525" algn="ctr">
            <a:solidFill>
              <a:srgbClr val="000000"/>
            </a:solidFill>
            <a:miter lim="800000"/>
            <a:headEnd/>
            <a:tailEnd/>
          </a:ln>
          <a:effectLst/>
        </p:spPr>
        <p:txBody>
          <a:bodyPr wrap="none" anchor="ctr"/>
          <a:lstStyle/>
          <a:p>
            <a:pPr marL="0" marR="0" lvl="0" indent="0" algn="ctr" defTabSz="914400" rtl="0" eaLnBrk="1" fontAlgn="base" latinLnBrk="0" hangingPunct="1">
              <a:lnSpc>
                <a:spcPct val="8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6600CC"/>
                </a:solidFill>
                <a:uLnTx/>
                <a:uFillTx/>
                <a:latin typeface="Arial" charset="0"/>
                <a:ea typeface="幼圆" pitchFamily="49" charset="-122"/>
                <a:cs typeface="+mn-cs"/>
              </a:rPr>
              <a:t>System</a:t>
            </a:r>
            <a:br>
              <a:rPr kumimoji="0" lang="en-US" altLang="zh-CN" sz="2000" b="1" i="0" u="none" strike="noStrike" kern="1200" cap="none" spc="0" normalizeH="0" baseline="0" noProof="0">
                <a:ln>
                  <a:noFill/>
                </a:ln>
                <a:solidFill>
                  <a:srgbClr val="6600CC"/>
                </a:solidFill>
                <a:uLnTx/>
                <a:uFillTx/>
                <a:latin typeface="Arial" charset="0"/>
                <a:ea typeface="幼圆" pitchFamily="49" charset="-122"/>
                <a:cs typeface="+mn-cs"/>
              </a:rPr>
            </a:br>
            <a:r>
              <a:rPr kumimoji="0" lang="en-US" altLang="zh-CN" sz="2000" b="1" i="0" u="none" strike="noStrike" kern="1200" cap="none" spc="0" normalizeH="0" baseline="0" noProof="0">
                <a:ln>
                  <a:noFill/>
                </a:ln>
                <a:solidFill>
                  <a:srgbClr val="6600CC"/>
                </a:solidFill>
                <a:uLnTx/>
                <a:uFillTx/>
                <a:latin typeface="Arial" charset="0"/>
                <a:ea typeface="幼圆" pitchFamily="49" charset="-122"/>
                <a:cs typeface="+mn-cs"/>
              </a:rPr>
              <a:t>Development</a:t>
            </a:r>
          </a:p>
        </p:txBody>
      </p:sp>
      <p:sp>
        <p:nvSpPr>
          <p:cNvPr id="47" name="AutoShape 7"/>
          <p:cNvSpPr>
            <a:spLocks noChangeArrowheads="1"/>
          </p:cNvSpPr>
          <p:nvPr/>
        </p:nvSpPr>
        <p:spPr bwMode="auto">
          <a:xfrm>
            <a:off x="684213" y="2060575"/>
            <a:ext cx="1511300" cy="720725"/>
          </a:xfrm>
          <a:prstGeom prst="rightArrowCallout">
            <a:avLst>
              <a:gd name="adj1" fmla="val 22593"/>
              <a:gd name="adj2" fmla="val 25000"/>
              <a:gd name="adj3" fmla="val 35007"/>
              <a:gd name="adj4" fmla="val 77625"/>
            </a:avLst>
          </a:prstGeom>
          <a:solidFill>
            <a:srgbClr val="666699">
              <a:alpha val="50000"/>
            </a:srgbClr>
          </a:solidFill>
          <a:ln w="9525" algn="ctr">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FF0000"/>
                </a:solidFill>
                <a:uLnTx/>
                <a:uFillTx/>
                <a:latin typeface="Arial" charset="0"/>
                <a:ea typeface="幼圆" pitchFamily="49" charset="-122"/>
                <a:cs typeface="+mn-cs"/>
              </a:rPr>
              <a:t>System</a:t>
            </a:r>
            <a:br>
              <a:rPr kumimoji="0" lang="en-US" altLang="zh-CN" sz="2000" b="1" i="0" u="none" strike="noStrike" kern="1200" cap="none" spc="0" normalizeH="0" baseline="0" noProof="0">
                <a:ln>
                  <a:noFill/>
                </a:ln>
                <a:solidFill>
                  <a:srgbClr val="FF0000"/>
                </a:solidFill>
                <a:uLnTx/>
                <a:uFillTx/>
                <a:latin typeface="Arial" charset="0"/>
                <a:ea typeface="幼圆" pitchFamily="49" charset="-122"/>
                <a:cs typeface="+mn-cs"/>
              </a:rPr>
            </a:br>
            <a:r>
              <a:rPr kumimoji="0" lang="en-US" altLang="zh-CN" sz="2000" b="1" i="0" u="none" strike="noStrike" kern="1200" cap="none" spc="0" normalizeH="0" baseline="0" noProof="0">
                <a:ln>
                  <a:noFill/>
                </a:ln>
                <a:solidFill>
                  <a:srgbClr val="FF0000"/>
                </a:solidFill>
                <a:uLnTx/>
                <a:uFillTx/>
                <a:latin typeface="Arial" charset="0"/>
                <a:ea typeface="幼圆" pitchFamily="49" charset="-122"/>
                <a:cs typeface="+mn-cs"/>
              </a:rPr>
              <a:t>Owners</a:t>
            </a:r>
          </a:p>
        </p:txBody>
      </p:sp>
      <p:sp>
        <p:nvSpPr>
          <p:cNvPr id="48" name="AutoShape 9"/>
          <p:cNvSpPr>
            <a:spLocks noChangeArrowheads="1"/>
          </p:cNvSpPr>
          <p:nvPr/>
        </p:nvSpPr>
        <p:spPr bwMode="auto">
          <a:xfrm>
            <a:off x="684213" y="2924175"/>
            <a:ext cx="1511300" cy="719138"/>
          </a:xfrm>
          <a:prstGeom prst="rightArrowCallout">
            <a:avLst>
              <a:gd name="adj1" fmla="val 22593"/>
              <a:gd name="adj2" fmla="val 25000"/>
              <a:gd name="adj3" fmla="val 35084"/>
              <a:gd name="adj4" fmla="val 77625"/>
            </a:avLst>
          </a:prstGeom>
          <a:solidFill>
            <a:srgbClr val="666699">
              <a:alpha val="50000"/>
            </a:srgbClr>
          </a:solidFill>
          <a:ln w="9525" algn="ctr">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FF0000"/>
                </a:solidFill>
                <a:uLnTx/>
                <a:uFillTx/>
                <a:latin typeface="Arial" charset="0"/>
                <a:ea typeface="幼圆" pitchFamily="49" charset="-122"/>
                <a:cs typeface="+mn-cs"/>
              </a:rPr>
              <a:t>System</a:t>
            </a:r>
            <a:br>
              <a:rPr kumimoji="0" lang="en-US" altLang="zh-CN" sz="2000" b="1" i="0" u="none" strike="noStrike" kern="1200" cap="none" spc="0" normalizeH="0" baseline="0" noProof="0">
                <a:ln>
                  <a:noFill/>
                </a:ln>
                <a:solidFill>
                  <a:srgbClr val="FF0000"/>
                </a:solidFill>
                <a:uLnTx/>
                <a:uFillTx/>
                <a:latin typeface="Arial" charset="0"/>
                <a:ea typeface="幼圆" pitchFamily="49" charset="-122"/>
                <a:cs typeface="+mn-cs"/>
              </a:rPr>
            </a:br>
            <a:r>
              <a:rPr kumimoji="0" lang="en-US" altLang="zh-CN" sz="2000" b="1" i="0" u="none" strike="noStrike" kern="1200" cap="none" spc="0" normalizeH="0" baseline="0" noProof="0">
                <a:ln>
                  <a:noFill/>
                </a:ln>
                <a:solidFill>
                  <a:srgbClr val="FF0000"/>
                </a:solidFill>
                <a:uLnTx/>
                <a:uFillTx/>
                <a:latin typeface="Arial" charset="0"/>
                <a:ea typeface="幼圆" pitchFamily="49" charset="-122"/>
                <a:cs typeface="+mn-cs"/>
              </a:rPr>
              <a:t>Users</a:t>
            </a:r>
          </a:p>
        </p:txBody>
      </p:sp>
      <p:sp>
        <p:nvSpPr>
          <p:cNvPr id="49" name="AutoShape 10"/>
          <p:cNvSpPr>
            <a:spLocks noChangeArrowheads="1"/>
          </p:cNvSpPr>
          <p:nvPr/>
        </p:nvSpPr>
        <p:spPr bwMode="auto">
          <a:xfrm>
            <a:off x="684213" y="3789363"/>
            <a:ext cx="1511300" cy="719137"/>
          </a:xfrm>
          <a:prstGeom prst="rightArrowCallout">
            <a:avLst>
              <a:gd name="adj1" fmla="val 22593"/>
              <a:gd name="adj2" fmla="val 25000"/>
              <a:gd name="adj3" fmla="val 35084"/>
              <a:gd name="adj4" fmla="val 77625"/>
            </a:avLst>
          </a:prstGeom>
          <a:solidFill>
            <a:srgbClr val="666699">
              <a:alpha val="50000"/>
            </a:srgbClr>
          </a:solidFill>
          <a:ln w="9525" algn="ctr">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FF0000"/>
                </a:solidFill>
                <a:uLnTx/>
                <a:uFillTx/>
                <a:latin typeface="Arial" charset="0"/>
                <a:ea typeface="幼圆" pitchFamily="49" charset="-122"/>
                <a:cs typeface="+mn-cs"/>
              </a:rPr>
              <a:t>System</a:t>
            </a:r>
            <a:br>
              <a:rPr kumimoji="0" lang="en-US" altLang="zh-CN" sz="2000" b="1" i="0" u="none" strike="noStrike" kern="1200" cap="none" spc="0" normalizeH="0" baseline="0" noProof="0">
                <a:ln>
                  <a:noFill/>
                </a:ln>
                <a:solidFill>
                  <a:srgbClr val="FF0000"/>
                </a:solidFill>
                <a:uLnTx/>
                <a:uFillTx/>
                <a:latin typeface="Arial" charset="0"/>
                <a:ea typeface="幼圆" pitchFamily="49" charset="-122"/>
                <a:cs typeface="+mn-cs"/>
              </a:rPr>
            </a:br>
            <a:r>
              <a:rPr kumimoji="0" lang="en-US" altLang="zh-CN" sz="2000" b="1" i="0" u="none" strike="noStrike" kern="1200" cap="none" spc="0" normalizeH="0" baseline="0" noProof="0">
                <a:ln>
                  <a:noFill/>
                </a:ln>
                <a:solidFill>
                  <a:srgbClr val="FF0000"/>
                </a:solidFill>
                <a:uLnTx/>
                <a:uFillTx/>
                <a:latin typeface="Arial" charset="0"/>
                <a:ea typeface="幼圆" pitchFamily="49" charset="-122"/>
                <a:cs typeface="+mn-cs"/>
              </a:rPr>
              <a:t>Desingers</a:t>
            </a:r>
          </a:p>
        </p:txBody>
      </p:sp>
      <p:sp>
        <p:nvSpPr>
          <p:cNvPr id="50" name="AutoShape 11"/>
          <p:cNvSpPr>
            <a:spLocks noChangeArrowheads="1"/>
          </p:cNvSpPr>
          <p:nvPr/>
        </p:nvSpPr>
        <p:spPr bwMode="auto">
          <a:xfrm>
            <a:off x="684213" y="4652963"/>
            <a:ext cx="1511300" cy="647700"/>
          </a:xfrm>
          <a:prstGeom prst="rightArrowCallout">
            <a:avLst>
              <a:gd name="adj1" fmla="val 22593"/>
              <a:gd name="adj2" fmla="val 25000"/>
              <a:gd name="adj3" fmla="val 38954"/>
              <a:gd name="adj4" fmla="val 77625"/>
            </a:avLst>
          </a:prstGeom>
          <a:solidFill>
            <a:srgbClr val="666699">
              <a:alpha val="50000"/>
            </a:srgbClr>
          </a:solidFill>
          <a:ln w="9525" algn="ctr">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FF0000"/>
                </a:solidFill>
                <a:uLnTx/>
                <a:uFillTx/>
                <a:latin typeface="Arial" charset="0"/>
                <a:ea typeface="幼圆" pitchFamily="49" charset="-122"/>
                <a:cs typeface="+mn-cs"/>
              </a:rPr>
              <a:t>System</a:t>
            </a:r>
            <a:br>
              <a:rPr kumimoji="0" lang="en-US" altLang="zh-CN" sz="2000" b="1" i="0" u="none" strike="noStrike" kern="1200" cap="none" spc="0" normalizeH="0" baseline="0" noProof="0">
                <a:ln>
                  <a:noFill/>
                </a:ln>
                <a:solidFill>
                  <a:srgbClr val="FF0000"/>
                </a:solidFill>
                <a:uLnTx/>
                <a:uFillTx/>
                <a:latin typeface="Arial" charset="0"/>
                <a:ea typeface="幼圆" pitchFamily="49" charset="-122"/>
                <a:cs typeface="+mn-cs"/>
              </a:rPr>
            </a:br>
            <a:r>
              <a:rPr kumimoji="0" lang="en-US" altLang="zh-CN" sz="2000" b="1" i="0" u="none" strike="noStrike" kern="1200" cap="none" spc="0" normalizeH="0" baseline="0" noProof="0">
                <a:ln>
                  <a:noFill/>
                </a:ln>
                <a:solidFill>
                  <a:srgbClr val="FF0000"/>
                </a:solidFill>
                <a:uLnTx/>
                <a:uFillTx/>
                <a:latin typeface="Arial" charset="0"/>
                <a:ea typeface="幼圆" pitchFamily="49" charset="-122"/>
                <a:cs typeface="+mn-cs"/>
              </a:rPr>
              <a:t>Builders</a:t>
            </a:r>
          </a:p>
        </p:txBody>
      </p:sp>
      <p:sp>
        <p:nvSpPr>
          <p:cNvPr id="51" name="AutoShape 13"/>
          <p:cNvSpPr>
            <a:spLocks noChangeArrowheads="1"/>
          </p:cNvSpPr>
          <p:nvPr/>
        </p:nvSpPr>
        <p:spPr bwMode="auto">
          <a:xfrm>
            <a:off x="107950" y="5516563"/>
            <a:ext cx="1944688" cy="792162"/>
          </a:xfrm>
          <a:prstGeom prst="upArrowCallout">
            <a:avLst>
              <a:gd name="adj1" fmla="val 61373"/>
              <a:gd name="adj2" fmla="val 61373"/>
              <a:gd name="adj3" fmla="val 16667"/>
              <a:gd name="adj4" fmla="val 77083"/>
            </a:avLst>
          </a:prstGeom>
          <a:solidFill>
            <a:srgbClr val="666699">
              <a:alpha val="50000"/>
            </a:srgbClr>
          </a:solidFill>
          <a:ln w="9525" algn="ctr">
            <a:solidFill>
              <a:srgbClr val="000000"/>
            </a:solidFill>
            <a:miter lim="800000"/>
            <a:headEnd/>
            <a:tailEnd/>
          </a:ln>
          <a:effectLst/>
        </p:spPr>
        <p:txBody>
          <a:bodyPr wrap="none" anchor="ctr"/>
          <a:lstStyle/>
          <a:p>
            <a:pPr marL="0" marR="0" lvl="0" indent="0" algn="ctr" defTabSz="914400" rtl="0" eaLnBrk="1" fontAlgn="base" latinLnBrk="0" hangingPunct="1">
              <a:lnSpc>
                <a:spcPct val="8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FF0000"/>
                </a:solidFill>
                <a:uLnTx/>
                <a:uFillTx/>
                <a:latin typeface="Arial" charset="0"/>
                <a:ea typeface="幼圆" pitchFamily="49" charset="-122"/>
                <a:cs typeface="+mn-cs"/>
              </a:rPr>
              <a:t>Vendors and</a:t>
            </a:r>
            <a:br>
              <a:rPr kumimoji="0" lang="en-US" altLang="zh-CN" sz="2000" b="1" i="0" u="none" strike="noStrike" kern="1200" cap="none" spc="0" normalizeH="0" baseline="0" noProof="0">
                <a:ln>
                  <a:noFill/>
                </a:ln>
                <a:solidFill>
                  <a:srgbClr val="FF0000"/>
                </a:solidFill>
                <a:uLnTx/>
                <a:uFillTx/>
                <a:latin typeface="Arial" charset="0"/>
                <a:ea typeface="幼圆" pitchFamily="49" charset="-122"/>
                <a:cs typeface="+mn-cs"/>
              </a:rPr>
            </a:br>
            <a:r>
              <a:rPr kumimoji="0" lang="en-US" altLang="zh-CN" sz="2000" b="1" i="0" u="none" strike="noStrike" kern="1200" cap="none" spc="0" normalizeH="0" baseline="0" noProof="0">
                <a:ln>
                  <a:noFill/>
                </a:ln>
                <a:solidFill>
                  <a:srgbClr val="FF0000"/>
                </a:solidFill>
                <a:uLnTx/>
                <a:uFillTx/>
                <a:latin typeface="Arial" charset="0"/>
                <a:ea typeface="幼圆" pitchFamily="49" charset="-122"/>
                <a:cs typeface="+mn-cs"/>
              </a:rPr>
              <a:t>Consultants</a:t>
            </a:r>
          </a:p>
        </p:txBody>
      </p:sp>
      <p:sp>
        <p:nvSpPr>
          <p:cNvPr id="52" name="Rectangle 14"/>
          <p:cNvSpPr>
            <a:spLocks noChangeArrowheads="1"/>
          </p:cNvSpPr>
          <p:nvPr/>
        </p:nvSpPr>
        <p:spPr bwMode="auto">
          <a:xfrm>
            <a:off x="31750" y="1916113"/>
            <a:ext cx="611188" cy="3673475"/>
          </a:xfrm>
          <a:prstGeom prst="rect">
            <a:avLst/>
          </a:prstGeom>
          <a:solidFill>
            <a:srgbClr val="666699">
              <a:alpha val="50000"/>
            </a:srgbClr>
          </a:solidFill>
          <a:ln w="9525" algn="ctr">
            <a:solidFill>
              <a:srgbClr val="000000"/>
            </a:solidFill>
            <a:miter lim="800000"/>
            <a:headEnd/>
            <a:tailEnd/>
          </a:ln>
          <a:effectLst/>
        </p:spPr>
        <p:txBody>
          <a:bodyPr wrap="none" anchor="ctr"/>
          <a:lstStyle/>
          <a:p>
            <a:pPr marL="0" marR="0" lvl="0" indent="0" algn="ctr" defTabSz="914400" rtl="0" eaLnBrk="1" fontAlgn="base" latinLnBrk="0" hangingPunct="1">
              <a:lnSpc>
                <a:spcPct val="8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FF0000"/>
                </a:solidFill>
                <a:uLnTx/>
                <a:uFillTx/>
                <a:latin typeface="Arial" charset="0"/>
                <a:ea typeface="幼圆" pitchFamily="49" charset="-122"/>
                <a:cs typeface="+mn-cs"/>
              </a:rPr>
              <a:t>Syst</a:t>
            </a:r>
            <a:br>
              <a:rPr kumimoji="0" lang="en-US" altLang="zh-CN" sz="2000" b="1" i="0" u="none" strike="noStrike" kern="1200" cap="none" spc="0" normalizeH="0" baseline="0" noProof="0">
                <a:ln>
                  <a:noFill/>
                </a:ln>
                <a:solidFill>
                  <a:srgbClr val="FF0000"/>
                </a:solidFill>
                <a:uLnTx/>
                <a:uFillTx/>
                <a:latin typeface="Arial" charset="0"/>
                <a:ea typeface="幼圆" pitchFamily="49" charset="-122"/>
                <a:cs typeface="+mn-cs"/>
              </a:rPr>
            </a:br>
            <a:r>
              <a:rPr kumimoji="0" lang="en-US" altLang="zh-CN" sz="2000" b="1" i="0" u="none" strike="noStrike" kern="1200" cap="none" spc="0" normalizeH="0" baseline="0" noProof="0">
                <a:ln>
                  <a:noFill/>
                </a:ln>
                <a:solidFill>
                  <a:srgbClr val="FF0000"/>
                </a:solidFill>
                <a:uLnTx/>
                <a:uFillTx/>
                <a:latin typeface="Arial" charset="0"/>
                <a:ea typeface="幼圆" pitchFamily="49" charset="-122"/>
                <a:cs typeface="+mn-cs"/>
              </a:rPr>
              <a:t>em</a:t>
            </a:r>
            <a:br>
              <a:rPr kumimoji="0" lang="en-US" altLang="zh-CN" sz="2000" b="1" i="0" u="none" strike="noStrike" kern="1200" cap="none" spc="0" normalizeH="0" baseline="0" noProof="0">
                <a:ln>
                  <a:noFill/>
                </a:ln>
                <a:solidFill>
                  <a:srgbClr val="FF0000"/>
                </a:solidFill>
                <a:uLnTx/>
                <a:uFillTx/>
                <a:latin typeface="Arial" charset="0"/>
                <a:ea typeface="幼圆" pitchFamily="49" charset="-122"/>
                <a:cs typeface="+mn-cs"/>
              </a:rPr>
            </a:br>
            <a:r>
              <a:rPr kumimoji="0" lang="en-US" altLang="zh-CN" sz="2000" b="1" i="0" u="none" strike="noStrike" kern="1200" cap="none" spc="0" normalizeH="0" baseline="0" noProof="0">
                <a:ln>
                  <a:noFill/>
                </a:ln>
                <a:solidFill>
                  <a:srgbClr val="FF0000"/>
                </a:solidFill>
                <a:uLnTx/>
                <a:uFillTx/>
                <a:latin typeface="Arial" charset="0"/>
                <a:ea typeface="幼圆" pitchFamily="49" charset="-122"/>
                <a:cs typeface="+mn-cs"/>
              </a:rPr>
              <a:t/>
            </a:r>
            <a:br>
              <a:rPr kumimoji="0" lang="en-US" altLang="zh-CN" sz="2000" b="1" i="0" u="none" strike="noStrike" kern="1200" cap="none" spc="0" normalizeH="0" baseline="0" noProof="0">
                <a:ln>
                  <a:noFill/>
                </a:ln>
                <a:solidFill>
                  <a:srgbClr val="FF0000"/>
                </a:solidFill>
                <a:uLnTx/>
                <a:uFillTx/>
                <a:latin typeface="Arial" charset="0"/>
                <a:ea typeface="幼圆" pitchFamily="49" charset="-122"/>
                <a:cs typeface="+mn-cs"/>
              </a:rPr>
            </a:br>
            <a:r>
              <a:rPr kumimoji="0" lang="en-US" altLang="zh-CN" sz="2000" b="1" i="0" u="none" strike="noStrike" kern="1200" cap="none" spc="0" normalizeH="0" baseline="0" noProof="0">
                <a:ln>
                  <a:noFill/>
                </a:ln>
                <a:solidFill>
                  <a:srgbClr val="FF0000"/>
                </a:solidFill>
                <a:uLnTx/>
                <a:uFillTx/>
                <a:latin typeface="Arial" charset="0"/>
                <a:ea typeface="幼圆" pitchFamily="49" charset="-122"/>
                <a:cs typeface="+mn-cs"/>
              </a:rPr>
              <a:t>Anal</a:t>
            </a:r>
            <a:br>
              <a:rPr kumimoji="0" lang="en-US" altLang="zh-CN" sz="2000" b="1" i="0" u="none" strike="noStrike" kern="1200" cap="none" spc="0" normalizeH="0" baseline="0" noProof="0">
                <a:ln>
                  <a:noFill/>
                </a:ln>
                <a:solidFill>
                  <a:srgbClr val="FF0000"/>
                </a:solidFill>
                <a:uLnTx/>
                <a:uFillTx/>
                <a:latin typeface="Arial" charset="0"/>
                <a:ea typeface="幼圆" pitchFamily="49" charset="-122"/>
                <a:cs typeface="+mn-cs"/>
              </a:rPr>
            </a:br>
            <a:r>
              <a:rPr kumimoji="0" lang="en-US" altLang="zh-CN" sz="2000" b="1" i="0" u="none" strike="noStrike" kern="1200" cap="none" spc="0" normalizeH="0" baseline="0" noProof="0">
                <a:ln>
                  <a:noFill/>
                </a:ln>
                <a:solidFill>
                  <a:srgbClr val="FF0000"/>
                </a:solidFill>
                <a:uLnTx/>
                <a:uFillTx/>
                <a:latin typeface="Arial" charset="0"/>
                <a:ea typeface="幼圆" pitchFamily="49" charset="-122"/>
                <a:cs typeface="+mn-cs"/>
              </a:rPr>
              <a:t>ysts</a:t>
            </a:r>
          </a:p>
        </p:txBody>
      </p:sp>
      <p:sp>
        <p:nvSpPr>
          <p:cNvPr id="53" name="Rectangle 15"/>
          <p:cNvSpPr>
            <a:spLocks noChangeArrowheads="1"/>
          </p:cNvSpPr>
          <p:nvPr/>
        </p:nvSpPr>
        <p:spPr bwMode="auto">
          <a:xfrm>
            <a:off x="2268538" y="1916113"/>
            <a:ext cx="4535487" cy="3529012"/>
          </a:xfrm>
          <a:prstGeom prst="rect">
            <a:avLst/>
          </a:prstGeom>
          <a:solidFill>
            <a:srgbClr val="BBE0E3"/>
          </a:solidFill>
          <a:ln w="12700" algn="ctr">
            <a:solidFill>
              <a:srgbClr val="000080"/>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4800" b="1" i="0" u="none" strike="noStrike" kern="1200" cap="none" spc="0" normalizeH="0" baseline="0" noProof="0" smtClean="0">
              <a:ln>
                <a:noFill/>
              </a:ln>
              <a:solidFill>
                <a:srgbClr val="FFFFFF"/>
              </a:solidFill>
              <a:uLnTx/>
              <a:uFillTx/>
              <a:latin typeface="Arial" pitchFamily="34" charset="0"/>
              <a:ea typeface="幼圆" pitchFamily="49" charset="-122"/>
              <a:cs typeface="+mn-cs"/>
            </a:endParaRPr>
          </a:p>
        </p:txBody>
      </p:sp>
      <p:sp>
        <p:nvSpPr>
          <p:cNvPr id="54" name="Rectangle 16"/>
          <p:cNvSpPr>
            <a:spLocks noChangeArrowheads="1"/>
          </p:cNvSpPr>
          <p:nvPr/>
        </p:nvSpPr>
        <p:spPr bwMode="auto">
          <a:xfrm>
            <a:off x="2486025" y="1989138"/>
            <a:ext cx="4103688" cy="935037"/>
          </a:xfrm>
          <a:prstGeom prst="rect">
            <a:avLst/>
          </a:prstGeom>
          <a:solidFill>
            <a:srgbClr val="BBE0E3">
              <a:alpha val="80000"/>
            </a:srgbClr>
          </a:solidFill>
          <a:ln w="9525" algn="ctr">
            <a:solidFill>
              <a:srgbClr val="000080"/>
            </a:solidFill>
            <a:miter lim="800000"/>
            <a:headEnd/>
            <a:tailEnd/>
          </a:ln>
          <a:effectLst/>
        </p:spPr>
        <p:txBody>
          <a:bodyPr wrap="none" anchor="ctr"/>
          <a:lstStyle/>
          <a:p>
            <a:pPr marL="0" marR="0" lvl="0" indent="0" algn="ctr" defTabSz="914400" rtl="0" eaLnBrk="1" fontAlgn="base" latinLnBrk="0" hangingPunct="1">
              <a:lnSpc>
                <a:spcPct val="8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FF0000"/>
                </a:solidFill>
                <a:uLnTx/>
                <a:uFillTx/>
                <a:latin typeface="Arial" charset="0"/>
                <a:ea typeface="幼圆" pitchFamily="49" charset="-122"/>
                <a:cs typeface="+mn-cs"/>
              </a:rPr>
              <a:t>SCOPE</a:t>
            </a:r>
          </a:p>
          <a:p>
            <a:pPr marL="0" marR="0" lvl="0" indent="0" algn="ctr" defTabSz="914400" rtl="0" eaLnBrk="1" fontAlgn="base" latinLnBrk="0" hangingPunct="1">
              <a:lnSpc>
                <a:spcPct val="8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uLnTx/>
                <a:uFillTx/>
                <a:latin typeface="Arial" charset="0"/>
                <a:ea typeface="幼圆" pitchFamily="49" charset="-122"/>
                <a:cs typeface="+mn-cs"/>
              </a:rPr>
              <a:t>purpose and vision </a:t>
            </a:r>
            <a:br>
              <a:rPr kumimoji="0" lang="en-US" altLang="zh-CN" sz="2000" b="1" i="0" u="none" strike="noStrike" kern="1200" cap="none" spc="0" normalizeH="0" baseline="0" noProof="0">
                <a:ln>
                  <a:noFill/>
                </a:ln>
                <a:solidFill>
                  <a:srgbClr val="000000"/>
                </a:solidFill>
                <a:uLnTx/>
                <a:uFillTx/>
                <a:latin typeface="Arial" charset="0"/>
                <a:ea typeface="幼圆" pitchFamily="49" charset="-122"/>
                <a:cs typeface="+mn-cs"/>
              </a:rPr>
            </a:br>
            <a:r>
              <a:rPr kumimoji="0" lang="en-US" altLang="zh-CN" sz="2000" b="1" i="0" u="none" strike="noStrike" kern="1200" cap="none" spc="0" normalizeH="0" baseline="0" noProof="0">
                <a:ln>
                  <a:noFill/>
                </a:ln>
                <a:solidFill>
                  <a:srgbClr val="000000"/>
                </a:solidFill>
                <a:uLnTx/>
                <a:uFillTx/>
                <a:latin typeface="Arial" charset="0"/>
                <a:ea typeface="幼圆" pitchFamily="49" charset="-122"/>
                <a:cs typeface="+mn-cs"/>
              </a:rPr>
              <a:t>goals and objectives</a:t>
            </a:r>
            <a:br>
              <a:rPr kumimoji="0" lang="en-US" altLang="zh-CN" sz="2000" b="1" i="0" u="none" strike="noStrike" kern="1200" cap="none" spc="0" normalizeH="0" baseline="0" noProof="0">
                <a:ln>
                  <a:noFill/>
                </a:ln>
                <a:solidFill>
                  <a:srgbClr val="000000"/>
                </a:solidFill>
                <a:uLnTx/>
                <a:uFillTx/>
                <a:latin typeface="Arial" charset="0"/>
                <a:ea typeface="幼圆" pitchFamily="49" charset="-122"/>
                <a:cs typeface="+mn-cs"/>
              </a:rPr>
            </a:br>
            <a:r>
              <a:rPr kumimoji="0" lang="en-US" altLang="zh-CN" sz="2000" b="1" i="0" u="none" strike="noStrike" kern="1200" cap="none" spc="0" normalizeH="0" baseline="0" noProof="0">
                <a:ln>
                  <a:noFill/>
                </a:ln>
                <a:solidFill>
                  <a:srgbClr val="000000"/>
                </a:solidFill>
                <a:uLnTx/>
                <a:uFillTx/>
                <a:latin typeface="Arial" charset="0"/>
                <a:ea typeface="幼圆" pitchFamily="49" charset="-122"/>
                <a:cs typeface="+mn-cs"/>
              </a:rPr>
              <a:t> costs and benefits</a:t>
            </a:r>
          </a:p>
        </p:txBody>
      </p:sp>
      <p:sp>
        <p:nvSpPr>
          <p:cNvPr id="55" name="Rectangle 17"/>
          <p:cNvSpPr>
            <a:spLocks noChangeArrowheads="1"/>
          </p:cNvSpPr>
          <p:nvPr/>
        </p:nvSpPr>
        <p:spPr bwMode="auto">
          <a:xfrm>
            <a:off x="2484438" y="2997200"/>
            <a:ext cx="4103687" cy="792163"/>
          </a:xfrm>
          <a:prstGeom prst="rect">
            <a:avLst/>
          </a:prstGeom>
          <a:solidFill>
            <a:srgbClr val="BBE0E3">
              <a:alpha val="80000"/>
            </a:srgbClr>
          </a:solidFill>
          <a:ln w="9525" algn="ctr">
            <a:solidFill>
              <a:srgbClr val="000080"/>
            </a:solidFill>
            <a:miter lim="800000"/>
            <a:headEnd/>
            <a:tailEnd/>
          </a:ln>
          <a:effectLst/>
        </p:spPr>
        <p:txBody>
          <a:bodyPr wrap="none" anchor="ctr"/>
          <a:lstStyle/>
          <a:p>
            <a:pPr marL="0" marR="0" lvl="0" indent="0" algn="ctr" defTabSz="914400" rtl="0" eaLnBrk="1" fontAlgn="base" latinLnBrk="0" hangingPunct="1">
              <a:lnSpc>
                <a:spcPct val="8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FF0000"/>
                </a:solidFill>
                <a:uLnTx/>
                <a:uFillTx/>
                <a:latin typeface="Arial" charset="0"/>
                <a:ea typeface="幼圆" pitchFamily="49" charset="-122"/>
                <a:cs typeface="+mn-cs"/>
              </a:rPr>
              <a:t>REQUIREMENTS</a:t>
            </a:r>
          </a:p>
          <a:p>
            <a:pPr marL="0" marR="0" lvl="0" indent="0" algn="ctr" defTabSz="914400" rtl="0" eaLnBrk="1" fontAlgn="base" latinLnBrk="0" hangingPunct="1">
              <a:lnSpc>
                <a:spcPct val="8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uLnTx/>
                <a:uFillTx/>
                <a:latin typeface="Arial" charset="0"/>
                <a:ea typeface="幼圆" pitchFamily="49" charset="-122"/>
                <a:cs typeface="+mn-cs"/>
              </a:rPr>
              <a:t>what the system “Is” and must do</a:t>
            </a:r>
            <a:br>
              <a:rPr kumimoji="0" lang="en-US" altLang="zh-CN" sz="2000" b="1" i="0" u="none" strike="noStrike" kern="1200" cap="none" spc="0" normalizeH="0" baseline="0" noProof="0">
                <a:ln>
                  <a:noFill/>
                </a:ln>
                <a:solidFill>
                  <a:srgbClr val="000000"/>
                </a:solidFill>
                <a:uLnTx/>
                <a:uFillTx/>
                <a:latin typeface="Arial" charset="0"/>
                <a:ea typeface="幼圆" pitchFamily="49" charset="-122"/>
                <a:cs typeface="+mn-cs"/>
              </a:rPr>
            </a:br>
            <a:r>
              <a:rPr kumimoji="0" lang="en-US" altLang="zh-CN" sz="2000" b="1" i="0" u="none" strike="noStrike" kern="1200" cap="none" spc="0" normalizeH="0" baseline="0" noProof="0">
                <a:ln>
                  <a:noFill/>
                </a:ln>
                <a:solidFill>
                  <a:srgbClr val="000000"/>
                </a:solidFill>
                <a:uLnTx/>
                <a:uFillTx/>
                <a:latin typeface="Arial" charset="0"/>
                <a:ea typeface="幼圆" pitchFamily="49" charset="-122"/>
                <a:cs typeface="+mn-cs"/>
              </a:rPr>
              <a:t>independent of technology</a:t>
            </a:r>
          </a:p>
        </p:txBody>
      </p:sp>
      <p:sp>
        <p:nvSpPr>
          <p:cNvPr id="56" name="Rectangle 18"/>
          <p:cNvSpPr>
            <a:spLocks noChangeArrowheads="1"/>
          </p:cNvSpPr>
          <p:nvPr/>
        </p:nvSpPr>
        <p:spPr bwMode="auto">
          <a:xfrm>
            <a:off x="2484438" y="3862388"/>
            <a:ext cx="4103687" cy="792162"/>
          </a:xfrm>
          <a:prstGeom prst="rect">
            <a:avLst/>
          </a:prstGeom>
          <a:solidFill>
            <a:srgbClr val="BBE0E3">
              <a:alpha val="80000"/>
            </a:srgbClr>
          </a:solidFill>
          <a:ln w="9525" algn="ctr">
            <a:solidFill>
              <a:srgbClr val="000080"/>
            </a:solidFill>
            <a:miter lim="800000"/>
            <a:headEnd/>
            <a:tailEnd/>
          </a:ln>
          <a:effectLst/>
        </p:spPr>
        <p:txBody>
          <a:bodyPr wrap="none" anchor="ctr"/>
          <a:lstStyle/>
          <a:p>
            <a:pPr marL="0" marR="0" lvl="0" indent="0" algn="ctr" defTabSz="914400" rtl="0" eaLnBrk="1" fontAlgn="base" latinLnBrk="0" hangingPunct="1">
              <a:lnSpc>
                <a:spcPct val="8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FF0000"/>
                </a:solidFill>
                <a:uLnTx/>
                <a:uFillTx/>
                <a:latin typeface="Arial" charset="0"/>
                <a:ea typeface="幼圆" pitchFamily="49" charset="-122"/>
                <a:cs typeface="+mn-cs"/>
              </a:rPr>
              <a:t>DESIGN</a:t>
            </a:r>
          </a:p>
          <a:p>
            <a:pPr marL="0" marR="0" lvl="0" indent="0" algn="ctr" defTabSz="914400" rtl="0" eaLnBrk="1" fontAlgn="base" latinLnBrk="0" hangingPunct="1">
              <a:lnSpc>
                <a:spcPct val="8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uLnTx/>
                <a:uFillTx/>
                <a:latin typeface="Arial" charset="0"/>
                <a:ea typeface="幼圆" pitchFamily="49" charset="-122"/>
                <a:cs typeface="+mn-cs"/>
              </a:rPr>
              <a:t>how the system will be implemented</a:t>
            </a:r>
            <a:br>
              <a:rPr kumimoji="0" lang="en-US" altLang="zh-CN" sz="2000" b="1" i="0" u="none" strike="noStrike" kern="1200" cap="none" spc="0" normalizeH="0" baseline="0" noProof="0">
                <a:ln>
                  <a:noFill/>
                </a:ln>
                <a:solidFill>
                  <a:srgbClr val="000000"/>
                </a:solidFill>
                <a:uLnTx/>
                <a:uFillTx/>
                <a:latin typeface="Arial" charset="0"/>
                <a:ea typeface="幼圆" pitchFamily="49" charset="-122"/>
                <a:cs typeface="+mn-cs"/>
              </a:rPr>
            </a:br>
            <a:r>
              <a:rPr kumimoji="0" lang="en-US" altLang="zh-CN" sz="2000" b="1" i="0" u="none" strike="noStrike" kern="1200" cap="none" spc="0" normalizeH="0" baseline="0" noProof="0">
                <a:ln>
                  <a:noFill/>
                </a:ln>
                <a:solidFill>
                  <a:srgbClr val="000000"/>
                </a:solidFill>
                <a:uLnTx/>
                <a:uFillTx/>
                <a:latin typeface="Arial" charset="0"/>
                <a:ea typeface="幼圆" pitchFamily="49" charset="-122"/>
                <a:cs typeface="+mn-cs"/>
              </a:rPr>
              <a:t>using technology</a:t>
            </a:r>
          </a:p>
        </p:txBody>
      </p:sp>
      <p:sp>
        <p:nvSpPr>
          <p:cNvPr id="57" name="Rectangle 19"/>
          <p:cNvSpPr>
            <a:spLocks noChangeArrowheads="1"/>
          </p:cNvSpPr>
          <p:nvPr/>
        </p:nvSpPr>
        <p:spPr bwMode="auto">
          <a:xfrm>
            <a:off x="2484438" y="4725988"/>
            <a:ext cx="4103687" cy="647700"/>
          </a:xfrm>
          <a:prstGeom prst="rect">
            <a:avLst/>
          </a:prstGeom>
          <a:solidFill>
            <a:srgbClr val="BBE0E3">
              <a:alpha val="80000"/>
            </a:srgbClr>
          </a:solidFill>
          <a:ln w="9525" algn="ctr">
            <a:solidFill>
              <a:srgbClr val="000080"/>
            </a:solidFill>
            <a:miter lim="800000"/>
            <a:headEnd/>
            <a:tailEnd/>
          </a:ln>
          <a:effectLst/>
        </p:spPr>
        <p:txBody>
          <a:bodyPr wrap="none" anchor="ctr"/>
          <a:lstStyle/>
          <a:p>
            <a:pPr marL="0" marR="0" lvl="0" indent="0" algn="ctr" defTabSz="914400" rtl="0" eaLnBrk="1" fontAlgn="base" latinLnBrk="0" hangingPunct="1">
              <a:lnSpc>
                <a:spcPct val="8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FF0000"/>
                </a:solidFill>
                <a:uLnTx/>
                <a:uFillTx/>
                <a:latin typeface="Arial" charset="0"/>
                <a:ea typeface="幼圆" pitchFamily="49" charset="-122"/>
                <a:cs typeface="+mn-cs"/>
              </a:rPr>
              <a:t>COMPONENTS</a:t>
            </a:r>
          </a:p>
          <a:p>
            <a:pPr marL="0" marR="0" lvl="0" indent="0" algn="ctr" defTabSz="914400" rtl="0" eaLnBrk="1" fontAlgn="base" latinLnBrk="0" hangingPunct="1">
              <a:lnSpc>
                <a:spcPct val="8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uLnTx/>
                <a:uFillTx/>
                <a:latin typeface="Arial" charset="0"/>
                <a:ea typeface="幼圆" pitchFamily="49" charset="-122"/>
                <a:cs typeface="+mn-cs"/>
              </a:rPr>
              <a:t>actual, technical implementation</a:t>
            </a:r>
          </a:p>
        </p:txBody>
      </p:sp>
      <p:grpSp>
        <p:nvGrpSpPr>
          <p:cNvPr id="58" name="Group 25"/>
          <p:cNvGrpSpPr>
            <a:grpSpLocks/>
          </p:cNvGrpSpPr>
          <p:nvPr/>
        </p:nvGrpSpPr>
        <p:grpSpPr bwMode="auto">
          <a:xfrm>
            <a:off x="2195513" y="5516570"/>
            <a:ext cx="4516436" cy="863601"/>
            <a:chOff x="1383" y="3475"/>
            <a:chExt cx="2845" cy="544"/>
          </a:xfrm>
        </p:grpSpPr>
        <p:sp>
          <p:nvSpPr>
            <p:cNvPr id="60" name="AutoShape 22"/>
            <p:cNvSpPr>
              <a:spLocks noChangeArrowheads="1"/>
            </p:cNvSpPr>
            <p:nvPr/>
          </p:nvSpPr>
          <p:spPr bwMode="auto">
            <a:xfrm>
              <a:off x="1383" y="3600"/>
              <a:ext cx="1217" cy="419"/>
            </a:xfrm>
            <a:prstGeom prst="leftArrowCallout">
              <a:avLst>
                <a:gd name="adj1" fmla="val 72796"/>
                <a:gd name="adj2" fmla="val 50000"/>
                <a:gd name="adj3" fmla="val 22429"/>
                <a:gd name="adj4" fmla="val 87426"/>
              </a:avLst>
            </a:prstGeom>
            <a:solidFill>
              <a:srgbClr val="BBE0E3">
                <a:alpha val="79999"/>
              </a:srgbClr>
            </a:solidFill>
            <a:ln w="9525" algn="ctr">
              <a:solidFill>
                <a:srgbClr val="000080"/>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4800" b="1" i="0" u="none" strike="noStrike" kern="1200" cap="none" spc="0" normalizeH="0" baseline="0" noProof="0" smtClean="0">
                <a:ln>
                  <a:noFill/>
                </a:ln>
                <a:solidFill>
                  <a:srgbClr val="FFFFFF"/>
                </a:solidFill>
                <a:uLnTx/>
                <a:uFillTx/>
                <a:latin typeface="Arial" pitchFamily="34" charset="0"/>
                <a:ea typeface="幼圆" pitchFamily="49" charset="-122"/>
                <a:cs typeface="+mn-cs"/>
              </a:endParaRPr>
            </a:p>
          </p:txBody>
        </p:sp>
        <p:sp>
          <p:nvSpPr>
            <p:cNvPr id="61" name="AutoShape 21"/>
            <p:cNvSpPr>
              <a:spLocks noChangeArrowheads="1"/>
            </p:cNvSpPr>
            <p:nvPr/>
          </p:nvSpPr>
          <p:spPr bwMode="auto">
            <a:xfrm>
              <a:off x="1519" y="3475"/>
              <a:ext cx="2709" cy="544"/>
            </a:xfrm>
            <a:prstGeom prst="upArrowCallout">
              <a:avLst>
                <a:gd name="adj1" fmla="val 124494"/>
                <a:gd name="adj2" fmla="val 124494"/>
                <a:gd name="adj3" fmla="val 16667"/>
                <a:gd name="adj4" fmla="val 77083"/>
              </a:avLst>
            </a:prstGeom>
            <a:solidFill>
              <a:srgbClr val="BBE0E3">
                <a:alpha val="80000"/>
              </a:srgbClr>
            </a:solidFill>
            <a:ln w="9525" algn="ctr">
              <a:solidFill>
                <a:srgbClr val="000080"/>
              </a:solidFill>
              <a:miter lim="800000"/>
              <a:headEnd/>
              <a:tailEnd/>
            </a:ln>
            <a:effectLst/>
          </p:spPr>
          <p:txBody>
            <a:bodyPr wrap="none" anchor="ctr"/>
            <a:lstStyle/>
            <a:p>
              <a:pPr marL="0" marR="0" lvl="0" indent="0" algn="ctr" defTabSz="914400" rtl="0" eaLnBrk="1" fontAlgn="base" latinLnBrk="0" hangingPunct="1">
                <a:lnSpc>
                  <a:spcPct val="8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uLnTx/>
                  <a:uFillTx/>
                  <a:latin typeface="Arial" charset="0"/>
                  <a:ea typeface="幼圆" pitchFamily="49" charset="-122"/>
                  <a:cs typeface="+mn-cs"/>
                </a:rPr>
                <a:t>Information Technology &amp;</a:t>
              </a:r>
              <a:br>
                <a:rPr kumimoji="0" lang="en-US" altLang="zh-CN" sz="2000" b="1" i="0" u="none" strike="noStrike" kern="1200" cap="none" spc="0" normalizeH="0" baseline="0" noProof="0">
                  <a:ln>
                    <a:noFill/>
                  </a:ln>
                  <a:solidFill>
                    <a:srgbClr val="000000"/>
                  </a:solidFill>
                  <a:uLnTx/>
                  <a:uFillTx/>
                  <a:latin typeface="Arial" charset="0"/>
                  <a:ea typeface="幼圆" pitchFamily="49" charset="-122"/>
                  <a:cs typeface="+mn-cs"/>
                </a:rPr>
              </a:br>
              <a:r>
                <a:rPr kumimoji="0" lang="en-US" altLang="zh-CN" sz="2000" b="1" i="0" u="none" strike="noStrike" kern="1200" cap="none" spc="0" normalizeH="0" baseline="0" noProof="0">
                  <a:ln>
                    <a:noFill/>
                  </a:ln>
                  <a:solidFill>
                    <a:srgbClr val="000000"/>
                  </a:solidFill>
                  <a:uLnTx/>
                  <a:uFillTx/>
                  <a:latin typeface="Arial" charset="0"/>
                  <a:ea typeface="幼圆" pitchFamily="49" charset="-122"/>
                  <a:cs typeface="+mn-cs"/>
                </a:rPr>
                <a:t>Architecture</a:t>
              </a:r>
            </a:p>
          </p:txBody>
        </p:sp>
      </p:grpSp>
      <p:sp>
        <p:nvSpPr>
          <p:cNvPr id="59" name="AutoShape 27"/>
          <p:cNvSpPr>
            <a:spLocks noChangeArrowheads="1"/>
          </p:cNvSpPr>
          <p:nvPr/>
        </p:nvSpPr>
        <p:spPr bwMode="auto">
          <a:xfrm>
            <a:off x="7019925" y="1989138"/>
            <a:ext cx="1800225" cy="4392612"/>
          </a:xfrm>
          <a:prstGeom prst="leftArrowCallout">
            <a:avLst>
              <a:gd name="adj1" fmla="val 60911"/>
              <a:gd name="adj2" fmla="val 61001"/>
              <a:gd name="adj3" fmla="val 12347"/>
              <a:gd name="adj4" fmla="val 78042"/>
            </a:avLst>
          </a:prstGeom>
          <a:solidFill>
            <a:srgbClr val="FFCC99">
              <a:alpha val="50000"/>
            </a:srgbClr>
          </a:solidFill>
          <a:ln w="9525" algn="ctr">
            <a:solidFill>
              <a:srgbClr val="000000"/>
            </a:solidFill>
            <a:miter lim="800000"/>
            <a:headEnd/>
            <a:tailEnd/>
          </a:ln>
          <a:effectLst/>
        </p:spPr>
        <p:txBody>
          <a:bodyPr wrap="none" anchor="ctr"/>
          <a:lstStyle/>
          <a:p>
            <a:pPr marL="0" marR="0" lvl="0" indent="0" algn="ctr" defTabSz="914400" rtl="0" eaLnBrk="1" fontAlgn="base" latinLnBrk="0" hangingPunct="1">
              <a:lnSpc>
                <a:spcPct val="8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66"/>
                </a:solidFill>
                <a:uLnTx/>
                <a:uFillTx/>
                <a:latin typeface="Arial" charset="0"/>
                <a:ea typeface="幼圆" pitchFamily="49" charset="-122"/>
                <a:cs typeface="+mn-cs"/>
              </a:rPr>
              <a:t>System</a:t>
            </a:r>
            <a:br>
              <a:rPr kumimoji="0" lang="en-US" altLang="zh-CN" sz="2000" b="1" i="0" u="none" strike="noStrike" kern="1200" cap="none" spc="0" normalizeH="0" baseline="0" noProof="0">
                <a:ln>
                  <a:noFill/>
                </a:ln>
                <a:solidFill>
                  <a:srgbClr val="000066"/>
                </a:solidFill>
                <a:uLnTx/>
                <a:uFillTx/>
                <a:latin typeface="Arial" charset="0"/>
                <a:ea typeface="幼圆" pitchFamily="49" charset="-122"/>
                <a:cs typeface="+mn-cs"/>
              </a:rPr>
            </a:br>
            <a:r>
              <a:rPr kumimoji="0" lang="en-US" altLang="zh-CN" sz="2000" b="1" i="0" u="none" strike="noStrike" kern="1200" cap="none" spc="0" normalizeH="0" baseline="0" noProof="0">
                <a:ln>
                  <a:noFill/>
                </a:ln>
                <a:solidFill>
                  <a:srgbClr val="000066"/>
                </a:solidFill>
                <a:uLnTx/>
                <a:uFillTx/>
                <a:latin typeface="Arial" charset="0"/>
                <a:ea typeface="幼圆" pitchFamily="49" charset="-122"/>
                <a:cs typeface="+mn-cs"/>
              </a:rPr>
              <a:t>analysis</a:t>
            </a:r>
            <a:br>
              <a:rPr kumimoji="0" lang="en-US" altLang="zh-CN" sz="2000" b="1" i="0" u="none" strike="noStrike" kern="1200" cap="none" spc="0" normalizeH="0" baseline="0" noProof="0">
                <a:ln>
                  <a:noFill/>
                </a:ln>
                <a:solidFill>
                  <a:srgbClr val="000066"/>
                </a:solidFill>
                <a:uLnTx/>
                <a:uFillTx/>
                <a:latin typeface="Arial" charset="0"/>
                <a:ea typeface="幼圆" pitchFamily="49" charset="-122"/>
                <a:cs typeface="+mn-cs"/>
              </a:rPr>
            </a:br>
            <a:r>
              <a:rPr kumimoji="0" lang="en-US" altLang="zh-CN" sz="2000" b="1" i="0" u="none" strike="noStrike" kern="1200" cap="none" spc="0" normalizeH="0" baseline="0" noProof="0">
                <a:ln>
                  <a:noFill/>
                </a:ln>
                <a:solidFill>
                  <a:srgbClr val="000066"/>
                </a:solidFill>
                <a:uLnTx/>
                <a:uFillTx/>
                <a:latin typeface="Arial" charset="0"/>
                <a:ea typeface="幼圆" pitchFamily="49" charset="-122"/>
                <a:cs typeface="+mn-cs"/>
              </a:rPr>
              <a:t>and</a:t>
            </a:r>
            <a:br>
              <a:rPr kumimoji="0" lang="en-US" altLang="zh-CN" sz="2000" b="1" i="0" u="none" strike="noStrike" kern="1200" cap="none" spc="0" normalizeH="0" baseline="0" noProof="0">
                <a:ln>
                  <a:noFill/>
                </a:ln>
                <a:solidFill>
                  <a:srgbClr val="000066"/>
                </a:solidFill>
                <a:uLnTx/>
                <a:uFillTx/>
                <a:latin typeface="Arial" charset="0"/>
                <a:ea typeface="幼圆" pitchFamily="49" charset="-122"/>
                <a:cs typeface="+mn-cs"/>
              </a:rPr>
            </a:br>
            <a:r>
              <a:rPr kumimoji="0" lang="en-US" altLang="zh-CN" sz="2000" b="1" i="0" u="none" strike="noStrike" kern="1200" cap="none" spc="0" normalizeH="0" baseline="0" noProof="0">
                <a:ln>
                  <a:noFill/>
                </a:ln>
                <a:solidFill>
                  <a:srgbClr val="000066"/>
                </a:solidFill>
                <a:uLnTx/>
                <a:uFillTx/>
                <a:latin typeface="Arial" charset="0"/>
                <a:ea typeface="幼圆" pitchFamily="49" charset="-122"/>
                <a:cs typeface="+mn-cs"/>
              </a:rPr>
              <a:t>Design</a:t>
            </a:r>
            <a:br>
              <a:rPr kumimoji="0" lang="en-US" altLang="zh-CN" sz="2000" b="1" i="0" u="none" strike="noStrike" kern="1200" cap="none" spc="0" normalizeH="0" baseline="0" noProof="0">
                <a:ln>
                  <a:noFill/>
                </a:ln>
                <a:solidFill>
                  <a:srgbClr val="000066"/>
                </a:solidFill>
                <a:uLnTx/>
                <a:uFillTx/>
                <a:latin typeface="Arial" charset="0"/>
                <a:ea typeface="幼圆" pitchFamily="49" charset="-122"/>
                <a:cs typeface="+mn-cs"/>
              </a:rPr>
            </a:br>
            <a:r>
              <a:rPr kumimoji="0" lang="en-US" altLang="zh-CN" sz="2000" b="1" i="0" u="none" strike="noStrike" kern="1200" cap="none" spc="0" normalizeH="0" baseline="0" noProof="0">
                <a:ln>
                  <a:noFill/>
                </a:ln>
                <a:solidFill>
                  <a:srgbClr val="000066"/>
                </a:solidFill>
                <a:uLnTx/>
                <a:uFillTx/>
                <a:latin typeface="Arial" charset="0"/>
                <a:ea typeface="幼圆" pitchFamily="49" charset="-122"/>
                <a:cs typeface="+mn-cs"/>
              </a:rPr>
              <a:t>Methods</a:t>
            </a:r>
          </a:p>
        </p:txBody>
      </p:sp>
    </p:spTree>
    <p:extLst>
      <p:ext uri="{BB962C8B-B14F-4D97-AF65-F5344CB8AC3E}">
        <p14:creationId xmlns:p14="http://schemas.microsoft.com/office/powerpoint/2010/main" val="14747401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4">
                                            <p:bg/>
                                          </p:spTgt>
                                        </p:tgtEl>
                                        <p:attrNameLst>
                                          <p:attrName>style.visibility</p:attrName>
                                        </p:attrNameLst>
                                      </p:cBhvr>
                                      <p:to>
                                        <p:strVal val="visible"/>
                                      </p:to>
                                    </p:set>
                                    <p:animEffect transition="in" filter="wipe(up)">
                                      <p:cBhvr>
                                        <p:cTn id="7" dur="500"/>
                                        <p:tgtEl>
                                          <p:spTgt spid="44">
                                            <p:bg/>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4">
                                            <p:txEl>
                                              <p:pRg st="0" end="0"/>
                                            </p:txEl>
                                          </p:spTgt>
                                        </p:tgtEl>
                                        <p:attrNameLst>
                                          <p:attrName>style.visibility</p:attrName>
                                        </p:attrNameLst>
                                      </p:cBhvr>
                                      <p:to>
                                        <p:strVal val="visible"/>
                                      </p:to>
                                    </p:set>
                                    <p:animEffect transition="in" filter="wipe(up)">
                                      <p:cBhvr>
                                        <p:cTn id="10" dur="500"/>
                                        <p:tgtEl>
                                          <p:spTgt spid="44">
                                            <p:txEl>
                                              <p:pRg st="0" end="0"/>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45">
                                            <p:bg/>
                                          </p:spTgt>
                                        </p:tgtEl>
                                        <p:attrNameLst>
                                          <p:attrName>style.visibility</p:attrName>
                                        </p:attrNameLst>
                                      </p:cBhvr>
                                      <p:to>
                                        <p:strVal val="visible"/>
                                      </p:to>
                                    </p:set>
                                    <p:animEffect transition="in" filter="wipe(up)">
                                      <p:cBhvr>
                                        <p:cTn id="13" dur="500"/>
                                        <p:tgtEl>
                                          <p:spTgt spid="45">
                                            <p:bg/>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wipe(up)">
                                      <p:cBhvr>
                                        <p:cTn id="16" dur="500"/>
                                        <p:tgtEl>
                                          <p:spTgt spid="45">
                                            <p:txEl>
                                              <p:pRg st="0" end="0"/>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46">
                                            <p:bg/>
                                          </p:spTgt>
                                        </p:tgtEl>
                                        <p:attrNameLst>
                                          <p:attrName>style.visibility</p:attrName>
                                        </p:attrNameLst>
                                      </p:cBhvr>
                                      <p:to>
                                        <p:strVal val="visible"/>
                                      </p:to>
                                    </p:set>
                                    <p:animEffect transition="in" filter="wipe(up)">
                                      <p:cBhvr>
                                        <p:cTn id="19" dur="500"/>
                                        <p:tgtEl>
                                          <p:spTgt spid="46">
                                            <p:bg/>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46">
                                            <p:txEl>
                                              <p:pRg st="0" end="0"/>
                                            </p:txEl>
                                          </p:spTgt>
                                        </p:tgtEl>
                                        <p:attrNameLst>
                                          <p:attrName>style.visibility</p:attrName>
                                        </p:attrNameLst>
                                      </p:cBhvr>
                                      <p:to>
                                        <p:strVal val="visible"/>
                                      </p:to>
                                    </p:set>
                                    <p:animEffect transition="in" filter="wipe(up)">
                                      <p:cBhvr>
                                        <p:cTn id="22" dur="500"/>
                                        <p:tgtEl>
                                          <p:spTgt spid="4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dissolve">
                                      <p:cBhvr>
                                        <p:cTn id="27" dur="500"/>
                                        <p:tgtEl>
                                          <p:spTgt spid="53"/>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dissolve">
                                      <p:cBhvr>
                                        <p:cTn id="30" dur="500"/>
                                        <p:tgtEl>
                                          <p:spTgt spid="54"/>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8" fill="hold" grpId="0" nodeType="click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slide(fromLeft)">
                                      <p:cBhvr>
                                        <p:cTn id="35" dur="500"/>
                                        <p:tgtEl>
                                          <p:spTgt spid="47"/>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55"/>
                                        </p:tgtEl>
                                        <p:attrNameLst>
                                          <p:attrName>style.visibility</p:attrName>
                                        </p:attrNameLst>
                                      </p:cBhvr>
                                      <p:to>
                                        <p:strVal val="visible"/>
                                      </p:to>
                                    </p:set>
                                    <p:animEffect transition="in" filter="dissolve">
                                      <p:cBhvr>
                                        <p:cTn id="40" dur="500"/>
                                        <p:tgtEl>
                                          <p:spTgt spid="55"/>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8" fill="hold" grpId="0" nodeType="click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slide(fromLeft)">
                                      <p:cBhvr>
                                        <p:cTn id="45" dur="500"/>
                                        <p:tgtEl>
                                          <p:spTgt spid="48"/>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56"/>
                                        </p:tgtEl>
                                        <p:attrNameLst>
                                          <p:attrName>style.visibility</p:attrName>
                                        </p:attrNameLst>
                                      </p:cBhvr>
                                      <p:to>
                                        <p:strVal val="visible"/>
                                      </p:to>
                                    </p:set>
                                    <p:animEffect transition="in" filter="dissolve">
                                      <p:cBhvr>
                                        <p:cTn id="50" dur="500"/>
                                        <p:tgtEl>
                                          <p:spTgt spid="56"/>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8" fill="hold" grpId="0" nodeType="click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slide(fromLeft)">
                                      <p:cBhvr>
                                        <p:cTn id="55" dur="500"/>
                                        <p:tgtEl>
                                          <p:spTgt spid="49"/>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57"/>
                                        </p:tgtEl>
                                        <p:attrNameLst>
                                          <p:attrName>style.visibility</p:attrName>
                                        </p:attrNameLst>
                                      </p:cBhvr>
                                      <p:to>
                                        <p:strVal val="visible"/>
                                      </p:to>
                                    </p:set>
                                    <p:animEffect transition="in" filter="dissolve">
                                      <p:cBhvr>
                                        <p:cTn id="60" dur="500"/>
                                        <p:tgtEl>
                                          <p:spTgt spid="57"/>
                                        </p:tgtEl>
                                      </p:cBhvr>
                                    </p:animEffect>
                                  </p:childTnLst>
                                </p:cTn>
                              </p:par>
                            </p:childTnLst>
                          </p:cTn>
                        </p:par>
                      </p:childTnLst>
                    </p:cTn>
                  </p:par>
                  <p:par>
                    <p:cTn id="61" fill="hold">
                      <p:stCondLst>
                        <p:cond delay="indefinite"/>
                      </p:stCondLst>
                      <p:childTnLst>
                        <p:par>
                          <p:cTn id="62" fill="hold">
                            <p:stCondLst>
                              <p:cond delay="0"/>
                            </p:stCondLst>
                            <p:childTnLst>
                              <p:par>
                                <p:cTn id="63" presetID="12" presetClass="entr" presetSubtype="8" fill="hold" grpId="0" nodeType="clickEffect">
                                  <p:stCondLst>
                                    <p:cond delay="0"/>
                                  </p:stCondLst>
                                  <p:childTnLst>
                                    <p:set>
                                      <p:cBhvr>
                                        <p:cTn id="64" dur="1" fill="hold">
                                          <p:stCondLst>
                                            <p:cond delay="0"/>
                                          </p:stCondLst>
                                        </p:cTn>
                                        <p:tgtEl>
                                          <p:spTgt spid="50"/>
                                        </p:tgtEl>
                                        <p:attrNameLst>
                                          <p:attrName>style.visibility</p:attrName>
                                        </p:attrNameLst>
                                      </p:cBhvr>
                                      <p:to>
                                        <p:strVal val="visible"/>
                                      </p:to>
                                    </p:set>
                                    <p:animEffect transition="in" filter="slide(fromLeft)">
                                      <p:cBhvr>
                                        <p:cTn id="65" dur="500"/>
                                        <p:tgtEl>
                                          <p:spTgt spid="50"/>
                                        </p:tgtEl>
                                      </p:cBhvr>
                                    </p:animEffect>
                                  </p:childTnLst>
                                </p:cTn>
                              </p:par>
                            </p:childTnLst>
                          </p:cTn>
                        </p:par>
                      </p:childTnLst>
                    </p:cTn>
                  </p:par>
                  <p:par>
                    <p:cTn id="66" fill="hold">
                      <p:stCondLst>
                        <p:cond delay="indefinite"/>
                      </p:stCondLst>
                      <p:childTnLst>
                        <p:par>
                          <p:cTn id="67" fill="hold">
                            <p:stCondLst>
                              <p:cond delay="0"/>
                            </p:stCondLst>
                            <p:childTnLst>
                              <p:par>
                                <p:cTn id="68" presetID="18" presetClass="entr" presetSubtype="6" fill="hold" grpId="0" nodeType="clickEffect">
                                  <p:stCondLst>
                                    <p:cond delay="0"/>
                                  </p:stCondLst>
                                  <p:childTnLst>
                                    <p:set>
                                      <p:cBhvr>
                                        <p:cTn id="69" dur="1" fill="hold">
                                          <p:stCondLst>
                                            <p:cond delay="0"/>
                                          </p:stCondLst>
                                        </p:cTn>
                                        <p:tgtEl>
                                          <p:spTgt spid="52"/>
                                        </p:tgtEl>
                                        <p:attrNameLst>
                                          <p:attrName>style.visibility</p:attrName>
                                        </p:attrNameLst>
                                      </p:cBhvr>
                                      <p:to>
                                        <p:strVal val="visible"/>
                                      </p:to>
                                    </p:set>
                                    <p:animEffect transition="in" filter="strips(downRight)">
                                      <p:cBhvr>
                                        <p:cTn id="70" dur="500"/>
                                        <p:tgtEl>
                                          <p:spTgt spid="52"/>
                                        </p:tgtEl>
                                      </p:cBhvr>
                                    </p:animEffect>
                                  </p:childTnLst>
                                </p:cTn>
                              </p:par>
                            </p:childTnLst>
                          </p:cTn>
                        </p:par>
                      </p:childTnLst>
                    </p:cTn>
                  </p:par>
                  <p:par>
                    <p:cTn id="71" fill="hold">
                      <p:stCondLst>
                        <p:cond delay="indefinite"/>
                      </p:stCondLst>
                      <p:childTnLst>
                        <p:par>
                          <p:cTn id="72" fill="hold">
                            <p:stCondLst>
                              <p:cond delay="0"/>
                            </p:stCondLst>
                            <p:childTnLst>
                              <p:par>
                                <p:cTn id="73" presetID="6" presetClass="entr" presetSubtype="16" fill="hold" grpId="0" nodeType="click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circle(in)">
                                      <p:cBhvr>
                                        <p:cTn id="75" dur="500"/>
                                        <p:tgtEl>
                                          <p:spTgt spid="51"/>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58"/>
                                        </p:tgtEl>
                                        <p:attrNameLst>
                                          <p:attrName>style.visibility</p:attrName>
                                        </p:attrNameLst>
                                      </p:cBhvr>
                                      <p:to>
                                        <p:strVal val="visible"/>
                                      </p:to>
                                    </p:set>
                                    <p:animEffect transition="in" filter="dissolve">
                                      <p:cBhvr>
                                        <p:cTn id="80" dur="500"/>
                                        <p:tgtEl>
                                          <p:spTgt spid="58"/>
                                        </p:tgtEl>
                                      </p:cBhvr>
                                    </p:animEffect>
                                  </p:childTnLst>
                                </p:cTn>
                              </p:par>
                            </p:childTnLst>
                          </p:cTn>
                        </p:par>
                      </p:childTnLst>
                    </p:cTn>
                  </p:par>
                  <p:par>
                    <p:cTn id="81" fill="hold">
                      <p:stCondLst>
                        <p:cond delay="indefinite"/>
                      </p:stCondLst>
                      <p:childTnLst>
                        <p:par>
                          <p:cTn id="82" fill="hold">
                            <p:stCondLst>
                              <p:cond delay="0"/>
                            </p:stCondLst>
                            <p:childTnLst>
                              <p:par>
                                <p:cTn id="83" presetID="12" presetClass="entr" presetSubtype="2" fill="hold" grpId="0" nodeType="clickEffect">
                                  <p:stCondLst>
                                    <p:cond delay="0"/>
                                  </p:stCondLst>
                                  <p:childTnLst>
                                    <p:set>
                                      <p:cBhvr>
                                        <p:cTn id="84" dur="1" fill="hold">
                                          <p:stCondLst>
                                            <p:cond delay="0"/>
                                          </p:stCondLst>
                                        </p:cTn>
                                        <p:tgtEl>
                                          <p:spTgt spid="59"/>
                                        </p:tgtEl>
                                        <p:attrNameLst>
                                          <p:attrName>style.visibility</p:attrName>
                                        </p:attrNameLst>
                                      </p:cBhvr>
                                      <p:to>
                                        <p:strVal val="visible"/>
                                      </p:to>
                                    </p:set>
                                    <p:animEffect transition="in" filter="slide(fromRight)">
                                      <p:cBhvr>
                                        <p:cTn id="8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uild="allAtOnce" animBg="1"/>
      <p:bldP spid="45" grpId="0" build="allAtOnce" animBg="1"/>
      <p:bldP spid="46" grpId="0" build="allAtOnce"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zh-CN">
                <a:effectLst>
                  <a:outerShdw blurRad="38100" dist="38100" dir="2700000" algn="tl">
                    <a:srgbClr val="C0C0C0"/>
                  </a:outerShdw>
                </a:effectLst>
              </a:rPr>
              <a:t>System Owners &amp; Users</a:t>
            </a:r>
          </a:p>
        </p:txBody>
      </p:sp>
      <p:sp>
        <p:nvSpPr>
          <p:cNvPr id="59397" name="Rectangle 3"/>
          <p:cNvSpPr>
            <a:spLocks noGrp="1" noChangeArrowheads="1"/>
          </p:cNvSpPr>
          <p:nvPr>
            <p:ph idx="1"/>
          </p:nvPr>
        </p:nvSpPr>
        <p:spPr/>
        <p:txBody>
          <a:bodyPr/>
          <a:lstStyle/>
          <a:p>
            <a:pPr>
              <a:lnSpc>
                <a:spcPct val="90000"/>
              </a:lnSpc>
            </a:pPr>
            <a:r>
              <a:rPr lang="en-US" altLang="zh-CN" sz="2800" dirty="0">
                <a:latin typeface="Times New Roman" panose="02020603050405020304" pitchFamily="18" charset="0"/>
              </a:rPr>
              <a:t>System Owners</a:t>
            </a:r>
          </a:p>
          <a:p>
            <a:pPr lvl="1">
              <a:lnSpc>
                <a:spcPct val="90000"/>
              </a:lnSpc>
            </a:pPr>
            <a:r>
              <a:rPr lang="en-US" altLang="zh-CN" sz="2400" dirty="0">
                <a:latin typeface="Times New Roman" panose="02020603050405020304" pitchFamily="18" charset="0"/>
              </a:rPr>
              <a:t>Pay for the system to be built and maintained</a:t>
            </a:r>
          </a:p>
          <a:p>
            <a:pPr lvl="1">
              <a:lnSpc>
                <a:spcPct val="90000"/>
              </a:lnSpc>
            </a:pPr>
            <a:r>
              <a:rPr lang="en-US" altLang="zh-CN" sz="2400" dirty="0">
                <a:latin typeface="Times New Roman" panose="02020603050405020304" pitchFamily="18" charset="0"/>
              </a:rPr>
              <a:t>Own the system</a:t>
            </a:r>
          </a:p>
          <a:p>
            <a:pPr lvl="1">
              <a:lnSpc>
                <a:spcPct val="90000"/>
              </a:lnSpc>
            </a:pPr>
            <a:r>
              <a:rPr lang="en-US" altLang="zh-CN" sz="2400" dirty="0">
                <a:latin typeface="Times New Roman" panose="02020603050405020304" pitchFamily="18" charset="0"/>
              </a:rPr>
              <a:t>Set priorities for the system</a:t>
            </a:r>
          </a:p>
          <a:p>
            <a:pPr lvl="1">
              <a:lnSpc>
                <a:spcPct val="90000"/>
              </a:lnSpc>
            </a:pPr>
            <a:r>
              <a:rPr lang="en-US" altLang="zh-CN" sz="2400" dirty="0">
                <a:latin typeface="Times New Roman" panose="02020603050405020304" pitchFamily="18" charset="0"/>
              </a:rPr>
              <a:t>Determine policies for its use</a:t>
            </a:r>
          </a:p>
          <a:p>
            <a:pPr lvl="1">
              <a:lnSpc>
                <a:spcPct val="90000"/>
              </a:lnSpc>
            </a:pPr>
            <a:r>
              <a:rPr lang="en-US" altLang="zh-CN" sz="2400" dirty="0">
                <a:latin typeface="Times New Roman" panose="02020603050405020304" pitchFamily="18" charset="0"/>
              </a:rPr>
              <a:t>In some cases, System owners may also be system users</a:t>
            </a:r>
          </a:p>
          <a:p>
            <a:pPr>
              <a:lnSpc>
                <a:spcPct val="90000"/>
              </a:lnSpc>
            </a:pPr>
            <a:r>
              <a:rPr lang="en-US" altLang="zh-CN" sz="2800" dirty="0">
                <a:latin typeface="Times New Roman" panose="02020603050405020304" pitchFamily="18" charset="0"/>
              </a:rPr>
              <a:t>System Users</a:t>
            </a:r>
          </a:p>
          <a:p>
            <a:pPr lvl="1">
              <a:lnSpc>
                <a:spcPct val="90000"/>
              </a:lnSpc>
            </a:pPr>
            <a:r>
              <a:rPr lang="en-US" altLang="zh-CN" sz="2400" dirty="0">
                <a:latin typeface="Times New Roman" panose="02020603050405020304" pitchFamily="18" charset="0"/>
              </a:rPr>
              <a:t>Actually use the system to perform or support the work to be completed</a:t>
            </a:r>
          </a:p>
          <a:p>
            <a:pPr lvl="1">
              <a:lnSpc>
                <a:spcPct val="90000"/>
              </a:lnSpc>
            </a:pPr>
            <a:r>
              <a:rPr lang="en-US" altLang="zh-CN" sz="2400" dirty="0">
                <a:latin typeface="Times New Roman" panose="02020603050405020304" pitchFamily="18" charset="0"/>
              </a:rPr>
              <a:t>Define the business requirements and performance expectations for the system to be built</a:t>
            </a:r>
          </a:p>
        </p:txBody>
      </p:sp>
      <p:sp>
        <p:nvSpPr>
          <p:cNvPr id="4" name="日期占位符 1"/>
          <p:cNvSpPr>
            <a:spLocks noGrp="1"/>
          </p:cNvSpPr>
          <p:nvPr>
            <p:ph type="dt" sz="half" idx="10"/>
          </p:nvPr>
        </p:nvSpPr>
        <p:spPr/>
        <p:txBody>
          <a:bodyPr/>
          <a:lstStyle/>
          <a:p>
            <a:r>
              <a:rPr lang="en-US" altLang="zh-CN" dirty="0"/>
              <a:t>Software System Analysis &amp; Design</a:t>
            </a:r>
          </a:p>
          <a:p>
            <a:r>
              <a:rPr lang="en-US" altLang="zh-CN" dirty="0"/>
              <a:t>Copyright © thbin@buaa.edu.cn</a:t>
            </a:r>
          </a:p>
        </p:txBody>
      </p:sp>
      <p:sp>
        <p:nvSpPr>
          <p:cNvPr id="5" name="页脚占位符 2"/>
          <p:cNvSpPr>
            <a:spLocks noGrp="1"/>
          </p:cNvSpPr>
          <p:nvPr>
            <p:ph type="ftr" sz="quarter" idx="11"/>
          </p:nvPr>
        </p:nvSpPr>
        <p:spPr/>
        <p:txBody>
          <a:bodyPr/>
          <a:lstStyle/>
          <a:p>
            <a:r>
              <a:rPr lang="en-US" altLang="zh-CN"/>
              <a:t>College of Software, BUAA</a:t>
            </a:r>
            <a:endParaRPr lang="zh-CN" altLang="en-US"/>
          </a:p>
        </p:txBody>
      </p:sp>
      <p:sp>
        <p:nvSpPr>
          <p:cNvPr id="6" name="灯片编号占位符 3"/>
          <p:cNvSpPr>
            <a:spLocks noGrp="1"/>
          </p:cNvSpPr>
          <p:nvPr>
            <p:ph type="sldNum" sz="quarter" idx="12"/>
          </p:nvPr>
        </p:nvSpPr>
        <p:spPr/>
        <p:txBody>
          <a:bodyPr/>
          <a:lstStyle/>
          <a:p>
            <a:pPr>
              <a:defRPr/>
            </a:pPr>
            <a:r>
              <a:rPr lang="en-US" altLang="zh-CN"/>
              <a:t>-</a:t>
            </a:r>
            <a:fld id="{4D5DEC48-E86F-4748-ACDB-3469072894F1}" type="slidenum">
              <a:rPr lang="en-US" altLang="zh-CN"/>
              <a:pPr>
                <a:defRPr/>
              </a:pPr>
              <a:t>36</a:t>
            </a:fld>
            <a:r>
              <a:rPr lang="en-US" altLang="zh-CN"/>
              <a:t>-</a:t>
            </a:r>
          </a:p>
        </p:txBody>
      </p:sp>
    </p:spTree>
    <p:extLst>
      <p:ext uri="{BB962C8B-B14F-4D97-AF65-F5344CB8AC3E}">
        <p14:creationId xmlns:p14="http://schemas.microsoft.com/office/powerpoint/2010/main" val="5792575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zh-CN" sz="3600">
                <a:effectLst>
                  <a:outerShdw blurRad="38100" dist="38100" dir="2700000" algn="tl">
                    <a:srgbClr val="C0C0C0"/>
                  </a:outerShdw>
                </a:effectLst>
              </a:rPr>
              <a:t>System Analysts &amp; Designers</a:t>
            </a:r>
          </a:p>
        </p:txBody>
      </p:sp>
      <p:sp>
        <p:nvSpPr>
          <p:cNvPr id="60421" name="Rectangle 3"/>
          <p:cNvSpPr>
            <a:spLocks noGrp="1" noChangeArrowheads="1"/>
          </p:cNvSpPr>
          <p:nvPr>
            <p:ph idx="1"/>
          </p:nvPr>
        </p:nvSpPr>
        <p:spPr/>
        <p:txBody>
          <a:bodyPr/>
          <a:lstStyle/>
          <a:p>
            <a:pPr>
              <a:lnSpc>
                <a:spcPct val="80000"/>
              </a:lnSpc>
            </a:pPr>
            <a:r>
              <a:rPr lang="en-US" altLang="zh-CN" sz="3200" u="sng">
                <a:latin typeface="Times New Roman" panose="02020603050405020304" pitchFamily="18" charset="0"/>
              </a:rPr>
              <a:t>System Analysts</a:t>
            </a:r>
          </a:p>
          <a:p>
            <a:pPr lvl="1">
              <a:lnSpc>
                <a:spcPct val="80000"/>
              </a:lnSpc>
            </a:pPr>
            <a:r>
              <a:rPr lang="en-US" altLang="zh-CN" sz="2800">
                <a:latin typeface="Times New Roman" panose="02020603050405020304" pitchFamily="18" charset="0"/>
              </a:rPr>
              <a:t>Facilitate the development of information systems and computer applications</a:t>
            </a:r>
          </a:p>
          <a:p>
            <a:pPr>
              <a:lnSpc>
                <a:spcPct val="80000"/>
              </a:lnSpc>
            </a:pPr>
            <a:r>
              <a:rPr lang="en-US" altLang="zh-CN" sz="3200">
                <a:latin typeface="Times New Roman" panose="02020603050405020304" pitchFamily="18" charset="0"/>
              </a:rPr>
              <a:t>System Designers</a:t>
            </a:r>
          </a:p>
          <a:p>
            <a:pPr lvl="1">
              <a:lnSpc>
                <a:spcPct val="80000"/>
              </a:lnSpc>
            </a:pPr>
            <a:r>
              <a:rPr lang="en-US" altLang="zh-CN" sz="2800">
                <a:latin typeface="Times New Roman" panose="02020603050405020304" pitchFamily="18" charset="0"/>
              </a:rPr>
              <a:t>Design the system to meet the users’ requirements</a:t>
            </a:r>
          </a:p>
          <a:p>
            <a:pPr lvl="1">
              <a:lnSpc>
                <a:spcPct val="80000"/>
              </a:lnSpc>
            </a:pPr>
            <a:r>
              <a:rPr lang="en-US" altLang="zh-CN" sz="2800">
                <a:latin typeface="Times New Roman" panose="02020603050405020304" pitchFamily="18" charset="0"/>
              </a:rPr>
              <a:t>In many cases, these technical specialists may also be system builders</a:t>
            </a:r>
          </a:p>
          <a:p>
            <a:pPr>
              <a:lnSpc>
                <a:spcPct val="80000"/>
              </a:lnSpc>
            </a:pPr>
            <a:r>
              <a:rPr lang="en-US" altLang="zh-CN" sz="3200">
                <a:latin typeface="Times New Roman" panose="02020603050405020304" pitchFamily="18" charset="0"/>
              </a:rPr>
              <a:t>System Builders</a:t>
            </a:r>
          </a:p>
          <a:p>
            <a:pPr lvl="1">
              <a:lnSpc>
                <a:spcPct val="80000"/>
              </a:lnSpc>
            </a:pPr>
            <a:r>
              <a:rPr lang="en-US" altLang="zh-CN" sz="2800">
                <a:latin typeface="Times New Roman" panose="02020603050405020304" pitchFamily="18" charset="0"/>
              </a:rPr>
              <a:t>Construct, test, and deliver the system into operation</a:t>
            </a:r>
          </a:p>
        </p:txBody>
      </p:sp>
      <p:sp>
        <p:nvSpPr>
          <p:cNvPr id="4" name="日期占位符 1"/>
          <p:cNvSpPr>
            <a:spLocks noGrp="1"/>
          </p:cNvSpPr>
          <p:nvPr>
            <p:ph type="dt" sz="half" idx="10"/>
          </p:nvPr>
        </p:nvSpPr>
        <p:spPr/>
        <p:txBody>
          <a:bodyPr/>
          <a:lstStyle/>
          <a:p>
            <a:r>
              <a:rPr lang="en-US" altLang="zh-CN" dirty="0"/>
              <a:t>Software System Analysis &amp; Design</a:t>
            </a:r>
          </a:p>
          <a:p>
            <a:r>
              <a:rPr lang="en-US" altLang="zh-CN" dirty="0"/>
              <a:t>Copyright © thbin@buaa.edu.cn</a:t>
            </a:r>
          </a:p>
        </p:txBody>
      </p:sp>
      <p:sp>
        <p:nvSpPr>
          <p:cNvPr id="5" name="页脚占位符 2"/>
          <p:cNvSpPr>
            <a:spLocks noGrp="1"/>
          </p:cNvSpPr>
          <p:nvPr>
            <p:ph type="ftr" sz="quarter" idx="11"/>
          </p:nvPr>
        </p:nvSpPr>
        <p:spPr/>
        <p:txBody>
          <a:bodyPr/>
          <a:lstStyle/>
          <a:p>
            <a:r>
              <a:rPr lang="en-US" altLang="zh-CN"/>
              <a:t>College of Software, BUAA</a:t>
            </a:r>
            <a:endParaRPr lang="zh-CN" altLang="en-US"/>
          </a:p>
        </p:txBody>
      </p:sp>
      <p:sp>
        <p:nvSpPr>
          <p:cNvPr id="6" name="灯片编号占位符 3"/>
          <p:cNvSpPr>
            <a:spLocks noGrp="1"/>
          </p:cNvSpPr>
          <p:nvPr>
            <p:ph type="sldNum" sz="quarter" idx="12"/>
          </p:nvPr>
        </p:nvSpPr>
        <p:spPr/>
        <p:txBody>
          <a:bodyPr/>
          <a:lstStyle/>
          <a:p>
            <a:pPr>
              <a:defRPr/>
            </a:pPr>
            <a:r>
              <a:rPr lang="en-US" altLang="zh-CN"/>
              <a:t>-</a:t>
            </a:r>
            <a:fld id="{773A36AB-8990-4AEF-A31B-C196316486E3}" type="slidenum">
              <a:rPr lang="en-US" altLang="zh-CN"/>
              <a:pPr>
                <a:defRPr/>
              </a:pPr>
              <a:t>37</a:t>
            </a:fld>
            <a:r>
              <a:rPr lang="en-US" altLang="zh-CN"/>
              <a:t>-</a:t>
            </a:r>
          </a:p>
        </p:txBody>
      </p:sp>
    </p:spTree>
    <p:extLst>
      <p:ext uri="{BB962C8B-B14F-4D97-AF65-F5344CB8AC3E}">
        <p14:creationId xmlns:p14="http://schemas.microsoft.com/office/powerpoint/2010/main" val="40243130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zh-CN">
                <a:effectLst>
                  <a:outerShdw blurRad="38100" dist="38100" dir="2700000" algn="tl">
                    <a:srgbClr val="C0C0C0"/>
                  </a:outerShdw>
                </a:effectLst>
              </a:rPr>
              <a:t>IT vendors and consultants</a:t>
            </a:r>
          </a:p>
        </p:txBody>
      </p:sp>
      <p:sp>
        <p:nvSpPr>
          <p:cNvPr id="61445" name="Rectangle 3"/>
          <p:cNvSpPr>
            <a:spLocks noGrp="1" noChangeArrowheads="1"/>
          </p:cNvSpPr>
          <p:nvPr>
            <p:ph idx="1"/>
          </p:nvPr>
        </p:nvSpPr>
        <p:spPr/>
        <p:txBody>
          <a:bodyPr/>
          <a:lstStyle/>
          <a:p>
            <a:r>
              <a:rPr lang="en-US" altLang="zh-CN" dirty="0">
                <a:latin typeface="Times New Roman" panose="02020603050405020304" pitchFamily="18" charset="0"/>
              </a:rPr>
              <a:t>IT vendors and consultants</a:t>
            </a:r>
          </a:p>
          <a:p>
            <a:pPr lvl="1"/>
            <a:r>
              <a:rPr lang="en-US" altLang="zh-CN" dirty="0">
                <a:latin typeface="Times New Roman" panose="02020603050405020304" pitchFamily="18" charset="0"/>
              </a:rPr>
              <a:t>Sell hardware, software, and services to businesses for incorporation into their information systems</a:t>
            </a:r>
          </a:p>
        </p:txBody>
      </p:sp>
      <p:sp>
        <p:nvSpPr>
          <p:cNvPr id="4" name="日期占位符 1"/>
          <p:cNvSpPr>
            <a:spLocks noGrp="1"/>
          </p:cNvSpPr>
          <p:nvPr>
            <p:ph type="dt" sz="half" idx="10"/>
          </p:nvPr>
        </p:nvSpPr>
        <p:spPr/>
        <p:txBody>
          <a:bodyPr/>
          <a:lstStyle/>
          <a:p>
            <a:r>
              <a:rPr lang="en-US" altLang="zh-CN" dirty="0"/>
              <a:t>Software System Analysis &amp; Design</a:t>
            </a:r>
          </a:p>
          <a:p>
            <a:r>
              <a:rPr lang="en-US" altLang="zh-CN" dirty="0"/>
              <a:t>Copyright © thbin@buaa.edu.cn</a:t>
            </a:r>
          </a:p>
        </p:txBody>
      </p:sp>
      <p:sp>
        <p:nvSpPr>
          <p:cNvPr id="5" name="页脚占位符 2"/>
          <p:cNvSpPr>
            <a:spLocks noGrp="1"/>
          </p:cNvSpPr>
          <p:nvPr>
            <p:ph type="ftr" sz="quarter" idx="11"/>
          </p:nvPr>
        </p:nvSpPr>
        <p:spPr/>
        <p:txBody>
          <a:bodyPr/>
          <a:lstStyle/>
          <a:p>
            <a:r>
              <a:rPr lang="en-US" altLang="zh-CN"/>
              <a:t>College of Software, BUAA</a:t>
            </a:r>
            <a:endParaRPr lang="zh-CN" altLang="en-US"/>
          </a:p>
        </p:txBody>
      </p:sp>
      <p:sp>
        <p:nvSpPr>
          <p:cNvPr id="6" name="灯片编号占位符 3"/>
          <p:cNvSpPr>
            <a:spLocks noGrp="1"/>
          </p:cNvSpPr>
          <p:nvPr>
            <p:ph type="sldNum" sz="quarter" idx="12"/>
          </p:nvPr>
        </p:nvSpPr>
        <p:spPr/>
        <p:txBody>
          <a:bodyPr/>
          <a:lstStyle/>
          <a:p>
            <a:pPr>
              <a:defRPr/>
            </a:pPr>
            <a:r>
              <a:rPr lang="en-US" altLang="zh-CN"/>
              <a:t>-</a:t>
            </a:r>
            <a:fld id="{E44BA342-2F65-48A0-B571-D556D8892603}" type="slidenum">
              <a:rPr lang="en-US" altLang="zh-CN"/>
              <a:pPr>
                <a:defRPr/>
              </a:pPr>
              <a:t>38</a:t>
            </a:fld>
            <a:r>
              <a:rPr lang="en-US" altLang="zh-CN"/>
              <a:t>-</a:t>
            </a:r>
          </a:p>
        </p:txBody>
      </p:sp>
    </p:spTree>
    <p:extLst>
      <p:ext uri="{BB962C8B-B14F-4D97-AF65-F5344CB8AC3E}">
        <p14:creationId xmlns:p14="http://schemas.microsoft.com/office/powerpoint/2010/main" val="42026623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zh-CN">
                <a:effectLst>
                  <a:outerShdw blurRad="38100" dist="38100" dir="2700000" algn="tl">
                    <a:srgbClr val="C0C0C0"/>
                  </a:outerShdw>
                </a:effectLst>
              </a:rPr>
              <a:t>System Analyst</a:t>
            </a:r>
          </a:p>
        </p:txBody>
      </p:sp>
      <p:sp>
        <p:nvSpPr>
          <p:cNvPr id="64517" name="Rectangle 3"/>
          <p:cNvSpPr>
            <a:spLocks noGrp="1" noChangeArrowheads="1"/>
          </p:cNvSpPr>
          <p:nvPr>
            <p:ph idx="1"/>
          </p:nvPr>
        </p:nvSpPr>
        <p:spPr/>
        <p:txBody>
          <a:bodyPr/>
          <a:lstStyle/>
          <a:p>
            <a:pPr>
              <a:lnSpc>
                <a:spcPct val="90000"/>
              </a:lnSpc>
            </a:pPr>
            <a:r>
              <a:rPr lang="en-US" altLang="zh-CN" sz="2800" dirty="0">
                <a:latin typeface="Times New Roman" panose="02020603050405020304" pitchFamily="18" charset="0"/>
              </a:rPr>
              <a:t>System Analyst (</a:t>
            </a:r>
            <a:r>
              <a:rPr lang="zh-CN" altLang="en-US" sz="2800" dirty="0">
                <a:latin typeface="Times New Roman" panose="02020603050405020304" pitchFamily="18" charset="0"/>
              </a:rPr>
              <a:t>系统分析师</a:t>
            </a:r>
            <a:r>
              <a:rPr lang="en-US" altLang="zh-CN" sz="2800" dirty="0">
                <a:latin typeface="Times New Roman" panose="02020603050405020304" pitchFamily="18" charset="0"/>
              </a:rPr>
              <a:t>)</a:t>
            </a:r>
          </a:p>
          <a:p>
            <a:pPr lvl="1">
              <a:lnSpc>
                <a:spcPct val="90000"/>
              </a:lnSpc>
            </a:pPr>
            <a:r>
              <a:rPr lang="en-US" altLang="zh-CN" sz="2400" dirty="0">
                <a:latin typeface="Times New Roman" panose="02020603050405020304" pitchFamily="18" charset="0"/>
              </a:rPr>
              <a:t>A business professional using information technology</a:t>
            </a:r>
          </a:p>
          <a:p>
            <a:pPr lvl="1">
              <a:lnSpc>
                <a:spcPct val="90000"/>
              </a:lnSpc>
            </a:pPr>
            <a:r>
              <a:rPr lang="en-US" altLang="zh-CN" sz="2400" dirty="0">
                <a:latin typeface="Times New Roman" panose="02020603050405020304" pitchFamily="18" charset="0"/>
              </a:rPr>
              <a:t>uses analysis and design techniques to solve business problems</a:t>
            </a:r>
          </a:p>
          <a:p>
            <a:pPr lvl="1">
              <a:lnSpc>
                <a:spcPct val="90000"/>
              </a:lnSpc>
            </a:pPr>
            <a:r>
              <a:rPr lang="en-US" altLang="zh-CN" sz="2400" dirty="0">
                <a:latin typeface="Times New Roman" panose="02020603050405020304" pitchFamily="18" charset="0"/>
              </a:rPr>
              <a:t>Alias: CTO</a:t>
            </a:r>
            <a:r>
              <a:rPr lang="zh-CN" altLang="en-US" sz="2400" dirty="0">
                <a:latin typeface="Times New Roman" panose="02020603050405020304" pitchFamily="18" charset="0"/>
              </a:rPr>
              <a:t>、</a:t>
            </a:r>
            <a:r>
              <a:rPr lang="en-US" altLang="zh-CN" sz="2400" dirty="0">
                <a:latin typeface="Times New Roman" panose="02020603050405020304" pitchFamily="18" charset="0"/>
              </a:rPr>
              <a:t>System Architect</a:t>
            </a:r>
            <a:r>
              <a:rPr lang="zh-CN" altLang="en-US" sz="2400" dirty="0">
                <a:latin typeface="Times New Roman" panose="02020603050405020304" pitchFamily="18" charset="0"/>
              </a:rPr>
              <a:t>、</a:t>
            </a:r>
            <a:r>
              <a:rPr lang="en-US" altLang="zh-CN" sz="2400" dirty="0">
                <a:latin typeface="Times New Roman" panose="02020603050405020304" pitchFamily="18" charset="0"/>
              </a:rPr>
              <a:t>System Engineer</a:t>
            </a:r>
            <a:r>
              <a:rPr lang="zh-CN" altLang="en-US" sz="2400" dirty="0">
                <a:latin typeface="Times New Roman" panose="02020603050405020304" pitchFamily="18" charset="0"/>
              </a:rPr>
              <a:t>、</a:t>
            </a:r>
            <a:r>
              <a:rPr lang="en-US" altLang="zh-CN" sz="2400" dirty="0">
                <a:latin typeface="Times New Roman" panose="02020603050405020304" pitchFamily="18" charset="0"/>
              </a:rPr>
              <a:t>Product  Manager…</a:t>
            </a:r>
            <a:endParaRPr lang="zh-CN" altLang="en-US" sz="2400" dirty="0">
              <a:latin typeface="Times New Roman" panose="02020603050405020304" pitchFamily="18" charset="0"/>
            </a:endParaRPr>
          </a:p>
          <a:p>
            <a:pPr>
              <a:lnSpc>
                <a:spcPct val="90000"/>
              </a:lnSpc>
            </a:pPr>
            <a:r>
              <a:rPr lang="en-US" altLang="zh-CN" sz="2800" dirty="0">
                <a:latin typeface="Times New Roman" panose="02020603050405020304" pitchFamily="18" charset="0"/>
              </a:rPr>
              <a:t>Successful System Analyst</a:t>
            </a:r>
          </a:p>
          <a:p>
            <a:pPr lvl="1">
              <a:lnSpc>
                <a:spcPct val="90000"/>
              </a:lnSpc>
            </a:pPr>
            <a:r>
              <a:rPr lang="en-US" altLang="zh-CN" sz="2400" dirty="0">
                <a:latin typeface="Times New Roman" panose="02020603050405020304" pitchFamily="18" charset="0"/>
              </a:rPr>
              <a:t>Practical knowledge</a:t>
            </a:r>
          </a:p>
          <a:p>
            <a:pPr lvl="2">
              <a:lnSpc>
                <a:spcPct val="90000"/>
              </a:lnSpc>
            </a:pPr>
            <a:r>
              <a:rPr lang="en-US" altLang="zh-CN" sz="2000" dirty="0">
                <a:latin typeface="Times New Roman" panose="02020603050405020304" pitchFamily="18" charset="0"/>
              </a:rPr>
              <a:t>Computers</a:t>
            </a:r>
          </a:p>
          <a:p>
            <a:pPr lvl="2">
              <a:lnSpc>
                <a:spcPct val="90000"/>
              </a:lnSpc>
            </a:pPr>
            <a:r>
              <a:rPr lang="en-US" altLang="zh-CN" sz="2000" dirty="0">
                <a:latin typeface="Times New Roman" panose="02020603050405020304" pitchFamily="18" charset="0"/>
              </a:rPr>
              <a:t>Computer programming</a:t>
            </a:r>
          </a:p>
          <a:p>
            <a:pPr lvl="1">
              <a:lnSpc>
                <a:spcPct val="90000"/>
              </a:lnSpc>
            </a:pPr>
            <a:r>
              <a:rPr lang="en-US" altLang="zh-CN" sz="2400" dirty="0">
                <a:latin typeface="Times New Roman" panose="02020603050405020304" pitchFamily="18" charset="0"/>
              </a:rPr>
              <a:t>Understand business problems</a:t>
            </a:r>
          </a:p>
          <a:p>
            <a:pPr lvl="1">
              <a:lnSpc>
                <a:spcPct val="90000"/>
              </a:lnSpc>
            </a:pPr>
            <a:r>
              <a:rPr lang="en-US" altLang="zh-CN" sz="2400" dirty="0">
                <a:latin typeface="Times New Roman" panose="02020603050405020304" pitchFamily="18" charset="0"/>
              </a:rPr>
              <a:t>Use logical method for solving problems</a:t>
            </a:r>
          </a:p>
          <a:p>
            <a:pPr lvl="1">
              <a:lnSpc>
                <a:spcPct val="90000"/>
              </a:lnSpc>
            </a:pPr>
            <a:r>
              <a:rPr lang="en-US" altLang="zh-CN" sz="2400" dirty="0">
                <a:latin typeface="Times New Roman" panose="02020603050405020304" pitchFamily="18" charset="0"/>
              </a:rPr>
              <a:t>……</a:t>
            </a:r>
          </a:p>
        </p:txBody>
      </p:sp>
      <p:sp>
        <p:nvSpPr>
          <p:cNvPr id="4" name="日期占位符 1"/>
          <p:cNvSpPr>
            <a:spLocks noGrp="1"/>
          </p:cNvSpPr>
          <p:nvPr>
            <p:ph type="dt" sz="half" idx="10"/>
          </p:nvPr>
        </p:nvSpPr>
        <p:spPr/>
        <p:txBody>
          <a:bodyPr/>
          <a:lstStyle/>
          <a:p>
            <a:r>
              <a:rPr lang="en-US" altLang="zh-CN" dirty="0"/>
              <a:t>Software System Analysis &amp; Design</a:t>
            </a:r>
          </a:p>
          <a:p>
            <a:r>
              <a:rPr lang="en-US" altLang="zh-CN" dirty="0"/>
              <a:t>Copyright © thbin@buaa.edu.cn</a:t>
            </a:r>
          </a:p>
        </p:txBody>
      </p:sp>
      <p:sp>
        <p:nvSpPr>
          <p:cNvPr id="5" name="页脚占位符 2"/>
          <p:cNvSpPr>
            <a:spLocks noGrp="1"/>
          </p:cNvSpPr>
          <p:nvPr>
            <p:ph type="ftr" sz="quarter" idx="11"/>
          </p:nvPr>
        </p:nvSpPr>
        <p:spPr/>
        <p:txBody>
          <a:bodyPr/>
          <a:lstStyle/>
          <a:p>
            <a:r>
              <a:rPr lang="en-US" altLang="zh-CN"/>
              <a:t>College of Software, BUAA</a:t>
            </a:r>
            <a:endParaRPr lang="zh-CN" altLang="en-US"/>
          </a:p>
        </p:txBody>
      </p:sp>
      <p:sp>
        <p:nvSpPr>
          <p:cNvPr id="6" name="灯片编号占位符 3"/>
          <p:cNvSpPr>
            <a:spLocks noGrp="1"/>
          </p:cNvSpPr>
          <p:nvPr>
            <p:ph type="sldNum" sz="quarter" idx="12"/>
          </p:nvPr>
        </p:nvSpPr>
        <p:spPr/>
        <p:txBody>
          <a:bodyPr/>
          <a:lstStyle/>
          <a:p>
            <a:pPr>
              <a:defRPr/>
            </a:pPr>
            <a:r>
              <a:rPr lang="en-US" altLang="zh-CN"/>
              <a:t>-</a:t>
            </a:r>
            <a:fld id="{D8EA4289-256B-4E70-B2CA-EFB631DE2DA1}" type="slidenum">
              <a:rPr lang="en-US" altLang="zh-CN"/>
              <a:pPr>
                <a:defRPr/>
              </a:pPr>
              <a:t>39</a:t>
            </a:fld>
            <a:r>
              <a:rPr lang="en-US" altLang="zh-CN"/>
              <a:t>-</a:t>
            </a:r>
          </a:p>
        </p:txBody>
      </p:sp>
    </p:spTree>
    <p:extLst>
      <p:ext uri="{BB962C8B-B14F-4D97-AF65-F5344CB8AC3E}">
        <p14:creationId xmlns:p14="http://schemas.microsoft.com/office/powerpoint/2010/main" val="37179705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1"/>
          <p:cNvSpPr>
            <a:spLocks noGrp="1"/>
          </p:cNvSpPr>
          <p:nvPr>
            <p:ph type="dt" sz="quarter" idx="10"/>
          </p:nvPr>
        </p:nvSpPr>
        <p:spPr/>
        <p:txBody>
          <a:bodyPr/>
          <a:lstStyle/>
          <a:p>
            <a:pPr>
              <a:defRPr/>
            </a:pPr>
            <a:r>
              <a:rPr lang="en-US" altLang="zh-CN" dirty="0" smtClean="0"/>
              <a:t>Software System Analysis &amp; Design</a:t>
            </a:r>
            <a:endParaRPr lang="en-US" altLang="zh-CN" dirty="0"/>
          </a:p>
          <a:p>
            <a:pPr>
              <a:defRPr/>
            </a:pPr>
            <a:r>
              <a:rPr lang="en-US" altLang="zh-CN" dirty="0"/>
              <a:t>Copyright © thbin@buaa.edu.cn</a:t>
            </a:r>
          </a:p>
        </p:txBody>
      </p:sp>
      <p:sp>
        <p:nvSpPr>
          <p:cNvPr id="11" name="页脚占位符 2"/>
          <p:cNvSpPr>
            <a:spLocks noGrp="1"/>
          </p:cNvSpPr>
          <p:nvPr>
            <p:ph type="ftr" sz="quarter" idx="11"/>
          </p:nvPr>
        </p:nvSpPr>
        <p:spPr/>
        <p:txBody>
          <a:bodyPr/>
          <a:lstStyle/>
          <a:p>
            <a:pPr>
              <a:defRPr/>
            </a:pPr>
            <a:r>
              <a:rPr lang="en-US" altLang="zh-CN"/>
              <a:t>College of Software, BUAA</a:t>
            </a:r>
            <a:endParaRPr lang="zh-CN" altLang="en-US"/>
          </a:p>
        </p:txBody>
      </p:sp>
      <p:sp>
        <p:nvSpPr>
          <p:cNvPr id="12" name="灯片编号占位符 3"/>
          <p:cNvSpPr>
            <a:spLocks noGrp="1"/>
          </p:cNvSpPr>
          <p:nvPr>
            <p:ph type="sldNum" sz="quarter" idx="12"/>
          </p:nvPr>
        </p:nvSpPr>
        <p:spPr/>
        <p:txBody>
          <a:bodyPr/>
          <a:lstStyle/>
          <a:p>
            <a:pPr>
              <a:defRPr/>
            </a:pPr>
            <a:r>
              <a:rPr lang="en-US" altLang="zh-CN"/>
              <a:t>-</a:t>
            </a:r>
            <a:fld id="{0F0AC385-2502-407F-B269-088F61BA67D6}" type="slidenum">
              <a:rPr lang="en-US" altLang="zh-CN"/>
              <a:pPr>
                <a:defRPr/>
              </a:pPr>
              <a:t>4</a:t>
            </a:fld>
            <a:r>
              <a:rPr lang="en-US" altLang="zh-CN"/>
              <a:t>-</a:t>
            </a:r>
          </a:p>
        </p:txBody>
      </p:sp>
      <p:sp>
        <p:nvSpPr>
          <p:cNvPr id="22530" name="Rectangle 2"/>
          <p:cNvSpPr>
            <a:spLocks noGrp="1" noChangeArrowheads="1"/>
          </p:cNvSpPr>
          <p:nvPr>
            <p:ph type="title" idx="4294967295"/>
          </p:nvPr>
        </p:nvSpPr>
        <p:spPr/>
        <p:txBody>
          <a:bodyPr/>
          <a:lstStyle/>
          <a:p>
            <a:pPr eaLnBrk="1" hangingPunct="1">
              <a:defRPr/>
            </a:pPr>
            <a:r>
              <a:rPr lang="en-US" altLang="zh-CN" dirty="0">
                <a:effectLst>
                  <a:outerShdw blurRad="38100" dist="38100" dir="2700000" algn="tl">
                    <a:srgbClr val="C0C0C0"/>
                  </a:outerShdw>
                </a:effectLst>
              </a:rPr>
              <a:t>About the Course Name…</a:t>
            </a:r>
          </a:p>
        </p:txBody>
      </p:sp>
      <p:sp>
        <p:nvSpPr>
          <p:cNvPr id="22533" name="Rectangle 5"/>
          <p:cNvSpPr>
            <a:spLocks noChangeArrowheads="1"/>
          </p:cNvSpPr>
          <p:nvPr/>
        </p:nvSpPr>
        <p:spPr bwMode="auto">
          <a:xfrm>
            <a:off x="457200" y="1101725"/>
            <a:ext cx="8672513" cy="1470025"/>
          </a:xfrm>
          <a:prstGeom prst="rect">
            <a:avLst/>
          </a:prstGeom>
          <a:noFill/>
          <a:ln w="9525">
            <a:noFill/>
            <a:miter lim="800000"/>
            <a:headEnd/>
            <a:tailEnd/>
          </a:ln>
          <a:effectLst/>
        </p:spPr>
        <p:txBody>
          <a:bodyPr anchor="ctr"/>
          <a:lstStyle/>
          <a:p>
            <a:pPr fontAlgn="t">
              <a:lnSpc>
                <a:spcPct val="80000"/>
              </a:lnSpc>
              <a:defRPr/>
            </a:pPr>
            <a:r>
              <a:rPr lang="zh-CN" altLang="en-US" sz="6000" dirty="0" smtClean="0">
                <a:solidFill>
                  <a:srgbClr val="A50021"/>
                </a:solidFill>
                <a:effectLst>
                  <a:outerShdw blurRad="38100" dist="38100" dir="2700000" algn="tl">
                    <a:srgbClr val="C0C0C0"/>
                  </a:outerShdw>
                </a:effectLst>
                <a:latin typeface="Monotype Corsiva" pitchFamily="66" charset="0"/>
                <a:ea typeface="华文新魏" pitchFamily="2" charset="-122"/>
              </a:rPr>
              <a:t>软件系统分析</a:t>
            </a:r>
            <a:r>
              <a:rPr lang="zh-CN" altLang="en-US" sz="6000" dirty="0">
                <a:solidFill>
                  <a:srgbClr val="A50021"/>
                </a:solidFill>
                <a:effectLst>
                  <a:outerShdw blurRad="38100" dist="38100" dir="2700000" algn="tl">
                    <a:srgbClr val="C0C0C0"/>
                  </a:outerShdw>
                </a:effectLst>
                <a:latin typeface="Monotype Corsiva" pitchFamily="66" charset="0"/>
                <a:ea typeface="华文新魏" pitchFamily="2" charset="-122"/>
              </a:rPr>
              <a:t>与设计</a:t>
            </a:r>
          </a:p>
        </p:txBody>
      </p:sp>
      <p:sp>
        <p:nvSpPr>
          <p:cNvPr id="22534" name="Line 6"/>
          <p:cNvSpPr>
            <a:spLocks noChangeShapeType="1"/>
          </p:cNvSpPr>
          <p:nvPr/>
        </p:nvSpPr>
        <p:spPr bwMode="auto">
          <a:xfrm>
            <a:off x="755576" y="2132013"/>
            <a:ext cx="2592288" cy="0"/>
          </a:xfrm>
          <a:prstGeom prst="line">
            <a:avLst/>
          </a:prstGeom>
          <a:noFill/>
          <a:ln w="38100">
            <a:solidFill>
              <a:schemeClr val="accent2"/>
            </a:solidFill>
            <a:round/>
            <a:headEnd/>
            <a:tailEnd/>
          </a:ln>
        </p:spPr>
        <p:txBody>
          <a:bodyPr anchor="ctr"/>
          <a:lstStyle/>
          <a:p>
            <a:endParaRPr lang="zh-CN" altLang="en-US">
              <a:latin typeface="Times New Roman" panose="02020603050405020304" pitchFamily="18" charset="0"/>
            </a:endParaRPr>
          </a:p>
        </p:txBody>
      </p:sp>
      <p:sp>
        <p:nvSpPr>
          <p:cNvPr id="22535" name="Line 7"/>
          <p:cNvSpPr>
            <a:spLocks noChangeShapeType="1"/>
          </p:cNvSpPr>
          <p:nvPr/>
        </p:nvSpPr>
        <p:spPr bwMode="auto">
          <a:xfrm>
            <a:off x="3779069" y="2132013"/>
            <a:ext cx="1296987" cy="0"/>
          </a:xfrm>
          <a:prstGeom prst="line">
            <a:avLst/>
          </a:prstGeom>
          <a:noFill/>
          <a:ln w="38100">
            <a:solidFill>
              <a:schemeClr val="accent2"/>
            </a:solidFill>
            <a:round/>
            <a:headEnd/>
            <a:tailEnd/>
          </a:ln>
        </p:spPr>
        <p:txBody>
          <a:bodyPr anchor="ctr"/>
          <a:lstStyle/>
          <a:p>
            <a:endParaRPr lang="zh-CN" altLang="en-US">
              <a:latin typeface="Times New Roman" panose="02020603050405020304" pitchFamily="18" charset="0"/>
            </a:endParaRPr>
          </a:p>
        </p:txBody>
      </p:sp>
      <p:sp>
        <p:nvSpPr>
          <p:cNvPr id="22536" name="Line 8"/>
          <p:cNvSpPr>
            <a:spLocks noChangeShapeType="1"/>
          </p:cNvSpPr>
          <p:nvPr/>
        </p:nvSpPr>
        <p:spPr bwMode="auto">
          <a:xfrm>
            <a:off x="5939308" y="2132013"/>
            <a:ext cx="1296988" cy="0"/>
          </a:xfrm>
          <a:prstGeom prst="line">
            <a:avLst/>
          </a:prstGeom>
          <a:noFill/>
          <a:ln w="38100">
            <a:solidFill>
              <a:schemeClr val="accent2"/>
            </a:solidFill>
            <a:round/>
            <a:headEnd/>
            <a:tailEnd/>
          </a:ln>
        </p:spPr>
        <p:txBody>
          <a:bodyPr anchor="ctr"/>
          <a:lstStyle/>
          <a:p>
            <a:endParaRPr lang="zh-CN" altLang="en-US">
              <a:latin typeface="Times New Roman" panose="02020603050405020304" pitchFamily="18" charset="0"/>
            </a:endParaRPr>
          </a:p>
        </p:txBody>
      </p:sp>
      <p:sp>
        <p:nvSpPr>
          <p:cNvPr id="22537" name="AutoShape 9"/>
          <p:cNvSpPr>
            <a:spLocks noChangeArrowheads="1"/>
          </p:cNvSpPr>
          <p:nvPr/>
        </p:nvSpPr>
        <p:spPr bwMode="auto">
          <a:xfrm>
            <a:off x="608013" y="2852738"/>
            <a:ext cx="8137525" cy="792162"/>
          </a:xfrm>
          <a:prstGeom prst="wedgeRectCallout">
            <a:avLst>
              <a:gd name="adj1" fmla="val -31836"/>
              <a:gd name="adj2" fmla="val -141785"/>
            </a:avLst>
          </a:prstGeom>
          <a:noFill/>
          <a:ln w="12700" cap="rnd">
            <a:solidFill>
              <a:srgbClr val="800000"/>
            </a:solidFill>
            <a:prstDash val="sysDot"/>
            <a:miter lim="800000"/>
            <a:headEnd type="none" w="sm" len="sm"/>
            <a:tailEnd type="none" w="sm" len="sm"/>
          </a:ln>
        </p:spPr>
        <p:txBody>
          <a:bodyPr/>
          <a:lstStyle/>
          <a:p>
            <a:pPr eaLnBrk="0" hangingPunct="0"/>
            <a:r>
              <a:rPr lang="zh-CN" altLang="en-US" sz="2400" b="1" dirty="0">
                <a:latin typeface="Times New Roman" panose="02020603050405020304" pitchFamily="18" charset="0"/>
                <a:ea typeface="宋体" pitchFamily="2" charset="-122"/>
              </a:rPr>
              <a:t>软件系统、软件密集型系统</a:t>
            </a:r>
            <a:br>
              <a:rPr lang="zh-CN" altLang="en-US" sz="2400" b="1" dirty="0">
                <a:latin typeface="Times New Roman" panose="02020603050405020304" pitchFamily="18" charset="0"/>
                <a:ea typeface="宋体" pitchFamily="2" charset="-122"/>
              </a:rPr>
            </a:br>
            <a:r>
              <a:rPr lang="en-US" altLang="zh-CN" sz="2400" b="1" dirty="0">
                <a:latin typeface="Times New Roman" panose="02020603050405020304" pitchFamily="18" charset="0"/>
                <a:ea typeface="宋体" pitchFamily="2" charset="-122"/>
              </a:rPr>
              <a:t>a software system, a </a:t>
            </a:r>
            <a:r>
              <a:rPr lang="en-US" altLang="zh-CN" sz="2400" b="1" dirty="0">
                <a:solidFill>
                  <a:srgbClr val="FF0000"/>
                </a:solidFill>
                <a:latin typeface="Times New Roman" panose="02020603050405020304" pitchFamily="18" charset="0"/>
                <a:ea typeface="宋体" pitchFamily="2" charset="-122"/>
              </a:rPr>
              <a:t>software-intensive</a:t>
            </a:r>
            <a:r>
              <a:rPr lang="en-US" altLang="zh-CN" sz="2400" b="1" dirty="0">
                <a:latin typeface="Times New Roman" panose="02020603050405020304" pitchFamily="18" charset="0"/>
                <a:ea typeface="宋体" pitchFamily="2" charset="-122"/>
              </a:rPr>
              <a:t> system</a:t>
            </a:r>
          </a:p>
        </p:txBody>
      </p:sp>
      <p:sp>
        <p:nvSpPr>
          <p:cNvPr id="22538" name="AutoShape 10"/>
          <p:cNvSpPr>
            <a:spLocks noChangeArrowheads="1"/>
          </p:cNvSpPr>
          <p:nvPr/>
        </p:nvSpPr>
        <p:spPr bwMode="auto">
          <a:xfrm>
            <a:off x="608013" y="3644900"/>
            <a:ext cx="8137525" cy="1152525"/>
          </a:xfrm>
          <a:prstGeom prst="wedgeRectCallout">
            <a:avLst>
              <a:gd name="adj1" fmla="val -2831"/>
              <a:gd name="adj2" fmla="val -180579"/>
            </a:avLst>
          </a:prstGeom>
          <a:noFill/>
          <a:ln w="12700" cap="rnd">
            <a:solidFill>
              <a:srgbClr val="800000"/>
            </a:solidFill>
            <a:prstDash val="sysDot"/>
            <a:miter lim="800000"/>
            <a:headEnd type="none" w="sm" len="sm"/>
            <a:tailEnd type="none" w="sm" len="sm"/>
          </a:ln>
        </p:spPr>
        <p:txBody>
          <a:bodyPr/>
          <a:lstStyle/>
          <a:p>
            <a:pPr eaLnBrk="0" hangingPunct="0"/>
            <a:r>
              <a:rPr lang="zh-CN" altLang="en-US" sz="2400" b="1" dirty="0">
                <a:latin typeface="Times New Roman" panose="02020603050405020304" pitchFamily="18" charset="0"/>
                <a:ea typeface="宋体" pitchFamily="2" charset="-122"/>
              </a:rPr>
              <a:t>理解并详细说明信息系统应该做什么的过程</a:t>
            </a:r>
            <a:br>
              <a:rPr lang="zh-CN" altLang="en-US" sz="2400" b="1" dirty="0">
                <a:latin typeface="Times New Roman" panose="02020603050405020304" pitchFamily="18" charset="0"/>
                <a:ea typeface="宋体" pitchFamily="2" charset="-122"/>
              </a:rPr>
            </a:br>
            <a:r>
              <a:rPr lang="en-US" altLang="zh-CN" sz="2400" b="1" dirty="0">
                <a:latin typeface="Times New Roman" panose="02020603050405020304" pitchFamily="18" charset="0"/>
                <a:ea typeface="宋体" pitchFamily="2" charset="-122"/>
              </a:rPr>
              <a:t>the process of understanding and specifying in detail </a:t>
            </a:r>
            <a:r>
              <a:rPr lang="en-US" altLang="zh-CN" sz="2400" b="1" dirty="0">
                <a:solidFill>
                  <a:srgbClr val="FF0000"/>
                </a:solidFill>
                <a:latin typeface="Times New Roman" panose="02020603050405020304" pitchFamily="18" charset="0"/>
                <a:ea typeface="宋体" pitchFamily="2" charset="-122"/>
              </a:rPr>
              <a:t>what</a:t>
            </a:r>
            <a:r>
              <a:rPr lang="en-US" altLang="zh-CN" sz="2400" b="1" dirty="0">
                <a:latin typeface="Times New Roman" panose="02020603050405020304" pitchFamily="18" charset="0"/>
                <a:ea typeface="宋体" pitchFamily="2" charset="-122"/>
              </a:rPr>
              <a:t> the information system should do</a:t>
            </a:r>
          </a:p>
        </p:txBody>
      </p:sp>
      <p:sp>
        <p:nvSpPr>
          <p:cNvPr id="22539" name="AutoShape 11"/>
          <p:cNvSpPr>
            <a:spLocks noChangeArrowheads="1"/>
          </p:cNvSpPr>
          <p:nvPr/>
        </p:nvSpPr>
        <p:spPr bwMode="auto">
          <a:xfrm>
            <a:off x="608013" y="4797425"/>
            <a:ext cx="8137525" cy="1149352"/>
          </a:xfrm>
          <a:prstGeom prst="wedgeRectCallout">
            <a:avLst>
              <a:gd name="adj1" fmla="val 23022"/>
              <a:gd name="adj2" fmla="val -295241"/>
            </a:avLst>
          </a:prstGeom>
          <a:noFill/>
          <a:ln w="12700" cap="rnd">
            <a:solidFill>
              <a:srgbClr val="800000"/>
            </a:solidFill>
            <a:prstDash val="sysDot"/>
            <a:miter lim="800000"/>
            <a:headEnd type="none" w="sm" len="sm"/>
            <a:tailEnd type="none" w="sm" len="sm"/>
          </a:ln>
        </p:spPr>
        <p:txBody>
          <a:bodyPr/>
          <a:lstStyle/>
          <a:p>
            <a:pPr eaLnBrk="0" hangingPunct="0"/>
            <a:r>
              <a:rPr lang="zh-CN" altLang="en-US" sz="2400" b="1" dirty="0">
                <a:latin typeface="Times New Roman" panose="02020603050405020304" pitchFamily="18" charset="0"/>
                <a:ea typeface="宋体" pitchFamily="2" charset="-122"/>
              </a:rPr>
              <a:t>详细说明信息系统的许多组件在物理上是怎样实施的过程</a:t>
            </a:r>
            <a:br>
              <a:rPr lang="zh-CN" altLang="en-US" sz="2400" b="1" dirty="0">
                <a:latin typeface="Times New Roman" panose="02020603050405020304" pitchFamily="18" charset="0"/>
                <a:ea typeface="宋体" pitchFamily="2" charset="-122"/>
              </a:rPr>
            </a:br>
            <a:r>
              <a:rPr lang="en-US" altLang="zh-CN" sz="2400" b="1" dirty="0">
                <a:latin typeface="Times New Roman" panose="02020603050405020304" pitchFamily="18" charset="0"/>
                <a:ea typeface="宋体" pitchFamily="2" charset="-122"/>
              </a:rPr>
              <a:t>the process of specifying in detail </a:t>
            </a:r>
            <a:r>
              <a:rPr lang="en-US" altLang="zh-CN" sz="2400" b="1" dirty="0">
                <a:solidFill>
                  <a:srgbClr val="FF0000"/>
                </a:solidFill>
                <a:latin typeface="Times New Roman" panose="02020603050405020304" pitchFamily="18" charset="0"/>
                <a:ea typeface="宋体" pitchFamily="2" charset="-122"/>
              </a:rPr>
              <a:t>how</a:t>
            </a:r>
            <a:r>
              <a:rPr lang="en-US" altLang="zh-CN" sz="2400" b="1" dirty="0">
                <a:latin typeface="Times New Roman" panose="02020603050405020304" pitchFamily="18" charset="0"/>
                <a:ea typeface="宋体" pitchFamily="2" charset="-122"/>
              </a:rPr>
              <a:t> the many component parts of the information system should be implemented</a:t>
            </a:r>
          </a:p>
        </p:txBody>
      </p:sp>
    </p:spTree>
    <p:extLst>
      <p:ext uri="{BB962C8B-B14F-4D97-AF65-F5344CB8AC3E}">
        <p14:creationId xmlns:p14="http://schemas.microsoft.com/office/powerpoint/2010/main" val="3436787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534"/>
                                        </p:tgtEl>
                                        <p:attrNameLst>
                                          <p:attrName>style.visibility</p:attrName>
                                        </p:attrNameLst>
                                      </p:cBhvr>
                                      <p:to>
                                        <p:strVal val="visible"/>
                                      </p:to>
                                    </p:set>
                                    <p:animEffect transition="in" filter="dissolve">
                                      <p:cBhvr>
                                        <p:cTn id="7" dur="500"/>
                                        <p:tgtEl>
                                          <p:spTgt spid="2253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2537"/>
                                        </p:tgtEl>
                                        <p:attrNameLst>
                                          <p:attrName>style.visibility</p:attrName>
                                        </p:attrNameLst>
                                      </p:cBhvr>
                                      <p:to>
                                        <p:strVal val="visible"/>
                                      </p:to>
                                    </p:set>
                                    <p:animEffect transition="in" filter="dissolve">
                                      <p:cBhvr>
                                        <p:cTn id="10" dur="500"/>
                                        <p:tgtEl>
                                          <p:spTgt spid="2253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2535"/>
                                        </p:tgtEl>
                                        <p:attrNameLst>
                                          <p:attrName>style.visibility</p:attrName>
                                        </p:attrNameLst>
                                      </p:cBhvr>
                                      <p:to>
                                        <p:strVal val="visible"/>
                                      </p:to>
                                    </p:set>
                                    <p:animEffect transition="in" filter="dissolve">
                                      <p:cBhvr>
                                        <p:cTn id="15" dur="500"/>
                                        <p:tgtEl>
                                          <p:spTgt spid="2253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2538"/>
                                        </p:tgtEl>
                                        <p:attrNameLst>
                                          <p:attrName>style.visibility</p:attrName>
                                        </p:attrNameLst>
                                      </p:cBhvr>
                                      <p:to>
                                        <p:strVal val="visible"/>
                                      </p:to>
                                    </p:set>
                                    <p:animEffect transition="in" filter="dissolve">
                                      <p:cBhvr>
                                        <p:cTn id="18" dur="500"/>
                                        <p:tgtEl>
                                          <p:spTgt spid="2253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2539"/>
                                        </p:tgtEl>
                                        <p:attrNameLst>
                                          <p:attrName>style.visibility</p:attrName>
                                        </p:attrNameLst>
                                      </p:cBhvr>
                                      <p:to>
                                        <p:strVal val="visible"/>
                                      </p:to>
                                    </p:set>
                                    <p:animEffect transition="in" filter="dissolve">
                                      <p:cBhvr>
                                        <p:cTn id="23" dur="500"/>
                                        <p:tgtEl>
                                          <p:spTgt spid="22539"/>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2536"/>
                                        </p:tgtEl>
                                        <p:attrNameLst>
                                          <p:attrName>style.visibility</p:attrName>
                                        </p:attrNameLst>
                                      </p:cBhvr>
                                      <p:to>
                                        <p:strVal val="visible"/>
                                      </p:to>
                                    </p:set>
                                    <p:animEffect transition="in" filter="dissolve">
                                      <p:cBhvr>
                                        <p:cTn id="26" dur="500"/>
                                        <p:tgtEl>
                                          <p:spTgt spid="22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animBg="1"/>
      <p:bldP spid="22535" grpId="0" animBg="1"/>
      <p:bldP spid="22536" grpId="0" animBg="1"/>
      <p:bldP spid="22537" grpId="0" animBg="1"/>
      <p:bldP spid="22538" grpId="0" animBg="1"/>
      <p:bldP spid="2253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r>
              <a:rPr lang="en-US" altLang="zh-CN" dirty="0"/>
              <a:t>Software System Analysis &amp; Design</a:t>
            </a:r>
          </a:p>
          <a:p>
            <a:r>
              <a:rPr lang="en-US" altLang="zh-CN" dirty="0"/>
              <a:t>Copyright © thbin@buaa.edu.cn</a:t>
            </a:r>
          </a:p>
        </p:txBody>
      </p:sp>
      <p:sp>
        <p:nvSpPr>
          <p:cNvPr id="5" name="页脚占位符 4"/>
          <p:cNvSpPr>
            <a:spLocks noGrp="1"/>
          </p:cNvSpPr>
          <p:nvPr>
            <p:ph type="ftr" sz="quarter" idx="11"/>
          </p:nvPr>
        </p:nvSpPr>
        <p:spPr/>
        <p:txBody>
          <a:bodyPr/>
          <a:lstStyle/>
          <a:p>
            <a:r>
              <a:rPr lang="en-US" altLang="zh-CN"/>
              <a:t>College of Software, BUAA</a:t>
            </a:r>
            <a:endParaRPr lang="zh-CN" altLang="en-US"/>
          </a:p>
        </p:txBody>
      </p:sp>
      <p:sp>
        <p:nvSpPr>
          <p:cNvPr id="6" name="灯片编号占位符 5"/>
          <p:cNvSpPr>
            <a:spLocks noGrp="1"/>
          </p:cNvSpPr>
          <p:nvPr>
            <p:ph type="sldNum" sz="quarter" idx="12"/>
          </p:nvPr>
        </p:nvSpPr>
        <p:spPr/>
        <p:txBody>
          <a:bodyPr/>
          <a:lstStyle/>
          <a:p>
            <a:pPr>
              <a:defRPr/>
            </a:pPr>
            <a:r>
              <a:rPr lang="en-US" altLang="zh-CN"/>
              <a:t>-</a:t>
            </a:r>
            <a:fld id="{82BD76A6-5175-4BEA-9C15-5B3326C09BD2}" type="slidenum">
              <a:rPr lang="en-US" altLang="zh-CN"/>
              <a:pPr>
                <a:defRPr/>
              </a:pPr>
              <a:t>40</a:t>
            </a:fld>
            <a:r>
              <a:rPr lang="en-US" altLang="zh-CN"/>
              <a:t>-</a:t>
            </a:r>
          </a:p>
        </p:txBody>
      </p:sp>
      <p:sp>
        <p:nvSpPr>
          <p:cNvPr id="134146" name="Rectangle 2"/>
          <p:cNvSpPr>
            <a:spLocks noGrp="1" noChangeArrowheads="1"/>
          </p:cNvSpPr>
          <p:nvPr>
            <p:ph type="title"/>
          </p:nvPr>
        </p:nvSpPr>
        <p:spPr>
          <a:noFill/>
          <a:ln/>
        </p:spPr>
        <p:txBody>
          <a:bodyPr/>
          <a:lstStyle/>
          <a:p>
            <a:r>
              <a:rPr lang="en-US" altLang="zh-CN" sz="2800"/>
              <a:t>System Analyst as a Facilitator</a:t>
            </a:r>
            <a:endParaRPr lang="zh-CN" altLang="en-US" sz="2800"/>
          </a:p>
        </p:txBody>
      </p:sp>
      <p:pic>
        <p:nvPicPr>
          <p:cNvPr id="134149" name="Picture 5" descr="Untitled-1"/>
          <p:cNvPicPr>
            <a:picLocks noChangeAspect="1" noChangeArrowheads="1"/>
          </p:cNvPicPr>
          <p:nvPr/>
        </p:nvPicPr>
        <p:blipFill>
          <a:blip r:embed="rId2"/>
          <a:srcRect/>
          <a:stretch>
            <a:fillRect/>
          </a:stretch>
        </p:blipFill>
        <p:spPr bwMode="auto">
          <a:xfrm>
            <a:off x="971550" y="1022350"/>
            <a:ext cx="7096125" cy="5286375"/>
          </a:xfrm>
          <a:prstGeom prst="rect">
            <a:avLst/>
          </a:prstGeom>
          <a:noFill/>
        </p:spPr>
      </p:pic>
    </p:spTree>
    <p:extLst>
      <p:ext uri="{BB962C8B-B14F-4D97-AF65-F5344CB8AC3E}">
        <p14:creationId xmlns:p14="http://schemas.microsoft.com/office/powerpoint/2010/main" val="19670892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319088"/>
            <a:ext cx="7429552" cy="563562"/>
          </a:xfrm>
        </p:spPr>
        <p:txBody>
          <a:bodyPr/>
          <a:lstStyle/>
          <a:p>
            <a:r>
              <a:rPr lang="en-US" altLang="zh-CN" sz="2400" smtClean="0">
                <a:ea typeface="宋体" charset="-122"/>
              </a:rPr>
              <a:t>The Ten Commandments</a:t>
            </a:r>
            <a:r>
              <a:rPr lang="en-US" altLang="zh-TW" sz="2400" smtClean="0">
                <a:ea typeface="新細明體" pitchFamily="18" charset="-120"/>
              </a:rPr>
              <a:t> </a:t>
            </a:r>
            <a:r>
              <a:rPr lang="en-US" altLang="zh-CN" sz="2400" smtClean="0">
                <a:ea typeface="宋体" charset="-122"/>
              </a:rPr>
              <a:t>of Computer Ethics</a:t>
            </a:r>
            <a:endParaRPr lang="zh-CN" altLang="en-US" sz="2400"/>
          </a:p>
        </p:txBody>
      </p:sp>
      <p:sp>
        <p:nvSpPr>
          <p:cNvPr id="3" name="内容占位符 2"/>
          <p:cNvSpPr>
            <a:spLocks noGrp="1"/>
          </p:cNvSpPr>
          <p:nvPr>
            <p:ph idx="1"/>
          </p:nvPr>
        </p:nvSpPr>
        <p:spPr/>
        <p:txBody>
          <a:bodyPr/>
          <a:lstStyle/>
          <a:p>
            <a:pPr>
              <a:lnSpc>
                <a:spcPct val="90000"/>
              </a:lnSpc>
              <a:buFontTx/>
              <a:buNone/>
            </a:pPr>
            <a:r>
              <a:rPr lang="en-US" altLang="zh-CN" sz="2000" dirty="0" smtClean="0">
                <a:ea typeface="宋体" charset="-122"/>
              </a:rPr>
              <a:t>1. Thou shalt not use a computer to harm other people. </a:t>
            </a:r>
          </a:p>
          <a:p>
            <a:pPr>
              <a:lnSpc>
                <a:spcPct val="90000"/>
              </a:lnSpc>
              <a:buFontTx/>
              <a:buNone/>
            </a:pPr>
            <a:r>
              <a:rPr lang="en-US" altLang="zh-CN" sz="2000" dirty="0" smtClean="0">
                <a:ea typeface="宋体" charset="-122"/>
              </a:rPr>
              <a:t>2. Thou shalt not interfere with other people’s computer work. </a:t>
            </a:r>
          </a:p>
          <a:p>
            <a:pPr>
              <a:lnSpc>
                <a:spcPct val="90000"/>
              </a:lnSpc>
              <a:buFontTx/>
              <a:buNone/>
            </a:pPr>
            <a:r>
              <a:rPr lang="en-US" altLang="zh-CN" sz="2000" dirty="0" smtClean="0">
                <a:ea typeface="宋体" charset="-122"/>
              </a:rPr>
              <a:t>3. Thou shalt not snoop around in other people’s computer files. </a:t>
            </a:r>
          </a:p>
          <a:p>
            <a:pPr>
              <a:lnSpc>
                <a:spcPct val="90000"/>
              </a:lnSpc>
              <a:buFontTx/>
              <a:buNone/>
            </a:pPr>
            <a:r>
              <a:rPr lang="en-US" altLang="zh-CN" sz="2000" dirty="0" smtClean="0">
                <a:ea typeface="宋体" charset="-122"/>
              </a:rPr>
              <a:t>4. Thou shalt not use a computer to steal.</a:t>
            </a:r>
          </a:p>
          <a:p>
            <a:pPr>
              <a:lnSpc>
                <a:spcPct val="90000"/>
              </a:lnSpc>
              <a:buFontTx/>
              <a:buNone/>
            </a:pPr>
            <a:r>
              <a:rPr lang="en-US" altLang="zh-CN" sz="2000" dirty="0" smtClean="0">
                <a:ea typeface="宋体" charset="-122"/>
              </a:rPr>
              <a:t>5. Thou shalt not use a computer to bear false witness. </a:t>
            </a:r>
          </a:p>
          <a:p>
            <a:pPr>
              <a:lnSpc>
                <a:spcPct val="90000"/>
              </a:lnSpc>
              <a:buFontTx/>
              <a:buNone/>
            </a:pPr>
            <a:r>
              <a:rPr lang="en-US" altLang="zh-CN" sz="2000" dirty="0" smtClean="0">
                <a:ea typeface="宋体" charset="-122"/>
              </a:rPr>
              <a:t>6. Thou shalt not copy or use proprietary software for which you have not paid. </a:t>
            </a:r>
          </a:p>
          <a:p>
            <a:pPr>
              <a:lnSpc>
                <a:spcPct val="90000"/>
              </a:lnSpc>
              <a:buFontTx/>
              <a:buNone/>
            </a:pPr>
            <a:r>
              <a:rPr lang="en-US" altLang="zh-CN" sz="2000" dirty="0" smtClean="0">
                <a:ea typeface="宋体" charset="-122"/>
              </a:rPr>
              <a:t>7. Thou shalt not use other people’s computer resources without authorization or proper compensation. </a:t>
            </a:r>
          </a:p>
          <a:p>
            <a:pPr>
              <a:lnSpc>
                <a:spcPct val="90000"/>
              </a:lnSpc>
              <a:buFontTx/>
              <a:buNone/>
            </a:pPr>
            <a:r>
              <a:rPr lang="en-US" altLang="zh-CN" sz="2000" dirty="0" smtClean="0">
                <a:ea typeface="宋体" charset="-122"/>
              </a:rPr>
              <a:t>8. Thou shalt not appropriate other people’s intellectual output. </a:t>
            </a:r>
          </a:p>
          <a:p>
            <a:pPr>
              <a:lnSpc>
                <a:spcPct val="90000"/>
              </a:lnSpc>
              <a:buFontTx/>
              <a:buNone/>
            </a:pPr>
            <a:r>
              <a:rPr lang="en-US" altLang="zh-CN" sz="2000" dirty="0" smtClean="0">
                <a:ea typeface="宋体" charset="-122"/>
              </a:rPr>
              <a:t>9. Thou shalt think about the social consequences of the program you are writing or the system you are designing. </a:t>
            </a:r>
          </a:p>
          <a:p>
            <a:pPr>
              <a:lnSpc>
                <a:spcPct val="90000"/>
              </a:lnSpc>
              <a:buFontTx/>
              <a:buNone/>
            </a:pPr>
            <a:r>
              <a:rPr lang="en-US" altLang="zh-CN" sz="2000" dirty="0" smtClean="0">
                <a:ea typeface="宋体" charset="-122"/>
              </a:rPr>
              <a:t>10. Thou shalt always use a computer in ways that insure consideration and respect for your fellow human</a:t>
            </a:r>
          </a:p>
          <a:p>
            <a:pPr algn="r">
              <a:lnSpc>
                <a:spcPct val="90000"/>
              </a:lnSpc>
              <a:buFontTx/>
              <a:buNone/>
            </a:pPr>
            <a:endParaRPr lang="en-US" altLang="zh-CN" sz="2000" dirty="0" smtClean="0">
              <a:ea typeface="宋体" charset="-122"/>
            </a:endParaRPr>
          </a:p>
          <a:p>
            <a:pPr algn="r">
              <a:lnSpc>
                <a:spcPct val="90000"/>
              </a:lnSpc>
              <a:buFontTx/>
              <a:buNone/>
            </a:pPr>
            <a:r>
              <a:rPr lang="en-US" altLang="zh-CN" sz="2000" dirty="0" smtClean="0">
                <a:solidFill>
                  <a:schemeClr val="bg1">
                    <a:lumMod val="50000"/>
                  </a:schemeClr>
                </a:solidFill>
                <a:ea typeface="宋体" charset="-122"/>
              </a:rPr>
              <a:t>See also p11</a:t>
            </a:r>
          </a:p>
        </p:txBody>
      </p:sp>
      <p:sp>
        <p:nvSpPr>
          <p:cNvPr id="4" name="日期占位符 3"/>
          <p:cNvSpPr>
            <a:spLocks noGrp="1"/>
          </p:cNvSpPr>
          <p:nvPr>
            <p:ph type="dt" sz="half" idx="10"/>
          </p:nvPr>
        </p:nvSpPr>
        <p:spPr/>
        <p:txBody>
          <a:bodyPr/>
          <a:lstStyle/>
          <a:p>
            <a:pPr>
              <a:defRPr/>
            </a:pPr>
            <a:r>
              <a:rPr lang="en-US" altLang="zh-CN" dirty="0"/>
              <a:t>Software System </a:t>
            </a:r>
            <a:r>
              <a:rPr lang="en-US" altLang="zh-CN" dirty="0" smtClean="0"/>
              <a:t>Analysis &amp; Design Copyright © thbin@buaa.edu.cn</a:t>
            </a:r>
            <a:endParaRPr lang="en-US" altLang="zh-CN" dirty="0"/>
          </a:p>
        </p:txBody>
      </p:sp>
      <p:sp>
        <p:nvSpPr>
          <p:cNvPr id="5" name="页脚占位符 4"/>
          <p:cNvSpPr>
            <a:spLocks noGrp="1"/>
          </p:cNvSpPr>
          <p:nvPr>
            <p:ph type="ftr" sz="quarter" idx="11"/>
          </p:nvPr>
        </p:nvSpPr>
        <p:spPr/>
        <p:txBody>
          <a:bodyPr/>
          <a:lstStyle/>
          <a:p>
            <a:pPr>
              <a:defRPr/>
            </a:pPr>
            <a:r>
              <a:rPr lang="en-US" altLang="zh-CN" smtClean="0"/>
              <a:t>College of Software, BUAA</a:t>
            </a:r>
            <a:endParaRPr lang="en-US" altLang="zh-CN"/>
          </a:p>
        </p:txBody>
      </p:sp>
      <p:sp>
        <p:nvSpPr>
          <p:cNvPr id="6" name="灯片编号占位符 5"/>
          <p:cNvSpPr>
            <a:spLocks noGrp="1"/>
          </p:cNvSpPr>
          <p:nvPr>
            <p:ph type="sldNum" sz="quarter" idx="12"/>
          </p:nvPr>
        </p:nvSpPr>
        <p:spPr/>
        <p:txBody>
          <a:bodyPr/>
          <a:lstStyle/>
          <a:p>
            <a:pPr>
              <a:defRPr/>
            </a:pPr>
            <a:fld id="{581A8842-1F64-4ABF-BC74-4032CC48D112}" type="slidenum">
              <a:rPr lang="en-US" altLang="zh-CN" smtClean="0"/>
              <a:pPr>
                <a:defRPr/>
              </a:pPr>
              <a:t>41</a:t>
            </a:fld>
            <a:endParaRPr lang="en-US" altLang="zh-CN"/>
          </a:p>
        </p:txBody>
      </p:sp>
    </p:spTree>
    <p:extLst>
      <p:ext uri="{BB962C8B-B14F-4D97-AF65-F5344CB8AC3E}">
        <p14:creationId xmlns:p14="http://schemas.microsoft.com/office/powerpoint/2010/main" val="15374034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附录</a:t>
            </a:r>
            <a:r>
              <a:rPr lang="en-US" altLang="zh-CN" dirty="0" smtClean="0"/>
              <a:t>1</a:t>
            </a:r>
            <a:r>
              <a:rPr lang="zh-CN" altLang="en-US" dirty="0" smtClean="0"/>
              <a:t>：团队建设</a:t>
            </a:r>
            <a:endParaRPr lang="zh-CN" altLang="en-US" dirty="0"/>
          </a:p>
        </p:txBody>
      </p:sp>
      <p:sp>
        <p:nvSpPr>
          <p:cNvPr id="3" name="内容占位符 2"/>
          <p:cNvSpPr>
            <a:spLocks noGrp="1"/>
          </p:cNvSpPr>
          <p:nvPr>
            <p:ph idx="1"/>
          </p:nvPr>
        </p:nvSpPr>
        <p:spPr/>
        <p:txBody>
          <a:bodyPr/>
          <a:lstStyle/>
          <a:p>
            <a:r>
              <a:rPr lang="zh-CN" altLang="en-US" dirty="0" smtClean="0"/>
              <a:t>团队</a:t>
            </a:r>
            <a:endParaRPr lang="en-US" altLang="zh-CN" dirty="0" smtClean="0"/>
          </a:p>
          <a:p>
            <a:pPr lvl="1"/>
            <a:r>
              <a:rPr lang="zh-CN" altLang="en-US" dirty="0" smtClean="0"/>
              <a:t>基本团队要求</a:t>
            </a:r>
            <a:endParaRPr lang="en-US" altLang="zh-CN" dirty="0" smtClean="0"/>
          </a:p>
          <a:p>
            <a:pPr lvl="2"/>
            <a:r>
              <a:rPr lang="zh-CN" altLang="en-US" dirty="0" smtClean="0"/>
              <a:t>人数要求：</a:t>
            </a:r>
            <a:r>
              <a:rPr lang="en-US" altLang="zh-CN" dirty="0" smtClean="0"/>
              <a:t>8~12</a:t>
            </a:r>
            <a:r>
              <a:rPr lang="zh-CN" altLang="en-US" dirty="0" smtClean="0"/>
              <a:t>人</a:t>
            </a:r>
            <a:endParaRPr lang="en-US" altLang="zh-CN" dirty="0" smtClean="0"/>
          </a:p>
          <a:p>
            <a:pPr lvl="2"/>
            <a:r>
              <a:rPr lang="zh-CN" altLang="en-US" dirty="0" smtClean="0"/>
              <a:t>角色划分：团队必须确定</a:t>
            </a:r>
            <a:r>
              <a:rPr lang="en-US" altLang="zh-CN" dirty="0" smtClean="0"/>
              <a:t>1~2</a:t>
            </a:r>
            <a:r>
              <a:rPr lang="zh-CN" altLang="en-US" dirty="0" smtClean="0"/>
              <a:t>名具有绝对权威的负责人，负责管理团队并和老师、助教沟通，并有权分配团队内部各成员的成绩。</a:t>
            </a:r>
            <a:endParaRPr lang="en-US" altLang="zh-CN" dirty="0" smtClean="0"/>
          </a:p>
          <a:p>
            <a:pPr lvl="2"/>
            <a:r>
              <a:rPr lang="zh-CN" altLang="en-US" dirty="0" smtClean="0"/>
              <a:t>其他人员分工根据每次作业的情况再另行确定</a:t>
            </a:r>
            <a:endParaRPr lang="en-US" altLang="zh-CN" dirty="0" smtClean="0"/>
          </a:p>
          <a:p>
            <a:pPr lvl="1"/>
            <a:r>
              <a:rPr lang="zh-CN" altLang="en-US" dirty="0" smtClean="0"/>
              <a:t>在网站上完成团队组建</a:t>
            </a:r>
            <a:r>
              <a:rPr lang="zh-CN" altLang="en-US" dirty="0" smtClean="0"/>
              <a:t>工作</a:t>
            </a:r>
            <a:endParaRPr lang="en-US" altLang="zh-CN" dirty="0" smtClean="0"/>
          </a:p>
          <a:p>
            <a:pPr lvl="2"/>
            <a:r>
              <a:rPr lang="zh-CN" altLang="en-US" dirty="0" smtClean="0"/>
              <a:t>请务必在网站上设置正确的个人邮箱，确保可以收到邮件</a:t>
            </a:r>
            <a:endParaRPr lang="en-US" altLang="zh-CN" dirty="0" smtClean="0"/>
          </a:p>
          <a:p>
            <a:pPr lvl="2"/>
            <a:r>
              <a:rPr lang="zh-CN" altLang="en-US" dirty="0" smtClean="0"/>
              <a:t>负责人创建团队、其他人员加入团队</a:t>
            </a:r>
            <a:endParaRPr lang="zh-CN" altLang="en-US" dirty="0"/>
          </a:p>
        </p:txBody>
      </p:sp>
      <p:sp>
        <p:nvSpPr>
          <p:cNvPr id="4" name="日期占位符 3"/>
          <p:cNvSpPr>
            <a:spLocks noGrp="1"/>
          </p:cNvSpPr>
          <p:nvPr>
            <p:ph type="dt" sz="half" idx="10"/>
          </p:nvPr>
        </p:nvSpPr>
        <p:spPr/>
        <p:txBody>
          <a:bodyPr/>
          <a:lstStyle/>
          <a:p>
            <a:pPr>
              <a:defRPr/>
            </a:pPr>
            <a:r>
              <a:rPr lang="en-US" altLang="zh-CN" dirty="0" smtClean="0"/>
              <a:t>Software System Analysis &amp; Design Copyright © thbin@buaa.edu.cn</a:t>
            </a:r>
            <a:endParaRPr lang="en-US" altLang="zh-CN" dirty="0"/>
          </a:p>
        </p:txBody>
      </p:sp>
      <p:sp>
        <p:nvSpPr>
          <p:cNvPr id="5" name="页脚占位符 4"/>
          <p:cNvSpPr>
            <a:spLocks noGrp="1"/>
          </p:cNvSpPr>
          <p:nvPr>
            <p:ph type="ftr" sz="quarter" idx="11"/>
          </p:nvPr>
        </p:nvSpPr>
        <p:spPr/>
        <p:txBody>
          <a:bodyPr/>
          <a:lstStyle/>
          <a:p>
            <a:pPr>
              <a:defRPr/>
            </a:pPr>
            <a:r>
              <a:rPr lang="en-US" altLang="zh-CN" smtClean="0"/>
              <a:t>College of Software, BUAA</a:t>
            </a:r>
            <a:endParaRPr lang="en-US" altLang="zh-CN"/>
          </a:p>
        </p:txBody>
      </p:sp>
      <p:sp>
        <p:nvSpPr>
          <p:cNvPr id="6" name="灯片编号占位符 5"/>
          <p:cNvSpPr>
            <a:spLocks noGrp="1"/>
          </p:cNvSpPr>
          <p:nvPr>
            <p:ph type="sldNum" sz="quarter" idx="12"/>
          </p:nvPr>
        </p:nvSpPr>
        <p:spPr/>
        <p:txBody>
          <a:bodyPr/>
          <a:lstStyle/>
          <a:p>
            <a:pPr>
              <a:defRPr/>
            </a:pPr>
            <a:fld id="{581A8842-1F64-4ABF-BC74-4032CC48D112}" type="slidenum">
              <a:rPr lang="en-US" altLang="zh-CN" smtClean="0"/>
              <a:pPr>
                <a:defRPr/>
              </a:pPr>
              <a:t>42</a:t>
            </a:fld>
            <a:endParaRPr lang="en-US" altLang="zh-CN"/>
          </a:p>
        </p:txBody>
      </p:sp>
    </p:spTree>
    <p:extLst>
      <p:ext uri="{BB962C8B-B14F-4D97-AF65-F5344CB8AC3E}">
        <p14:creationId xmlns:p14="http://schemas.microsoft.com/office/powerpoint/2010/main" val="717746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日期占位符 1"/>
          <p:cNvSpPr>
            <a:spLocks noGrp="1"/>
          </p:cNvSpPr>
          <p:nvPr>
            <p:ph type="dt" sz="quarter" idx="10"/>
          </p:nvPr>
        </p:nvSpPr>
        <p:spPr/>
        <p:txBody>
          <a:bodyPr/>
          <a:lstStyle/>
          <a:p>
            <a:pPr>
              <a:defRPr/>
            </a:pPr>
            <a:r>
              <a:rPr lang="en-US" altLang="zh-CN" dirty="0" smtClean="0"/>
              <a:t>Software System Analysis &amp; Design</a:t>
            </a:r>
            <a:endParaRPr lang="en-US" altLang="zh-CN" dirty="0"/>
          </a:p>
          <a:p>
            <a:pPr>
              <a:defRPr/>
            </a:pPr>
            <a:r>
              <a:rPr lang="en-US" altLang="zh-CN" dirty="0"/>
              <a:t>Copyright © thbin@buaa.edu.cn</a:t>
            </a:r>
          </a:p>
        </p:txBody>
      </p:sp>
      <p:sp>
        <p:nvSpPr>
          <p:cNvPr id="23" name="页脚占位符 2"/>
          <p:cNvSpPr>
            <a:spLocks noGrp="1"/>
          </p:cNvSpPr>
          <p:nvPr>
            <p:ph type="ftr" sz="quarter" idx="11"/>
          </p:nvPr>
        </p:nvSpPr>
        <p:spPr/>
        <p:txBody>
          <a:bodyPr/>
          <a:lstStyle/>
          <a:p>
            <a:pPr>
              <a:defRPr/>
            </a:pPr>
            <a:r>
              <a:rPr lang="en-US" altLang="zh-CN"/>
              <a:t>College of Software, BUAA</a:t>
            </a:r>
            <a:endParaRPr lang="zh-CN" altLang="en-US"/>
          </a:p>
        </p:txBody>
      </p:sp>
      <p:sp>
        <p:nvSpPr>
          <p:cNvPr id="24" name="灯片编号占位符 3"/>
          <p:cNvSpPr>
            <a:spLocks noGrp="1"/>
          </p:cNvSpPr>
          <p:nvPr>
            <p:ph type="sldNum" sz="quarter" idx="12"/>
          </p:nvPr>
        </p:nvSpPr>
        <p:spPr/>
        <p:txBody>
          <a:bodyPr/>
          <a:lstStyle/>
          <a:p>
            <a:pPr>
              <a:defRPr/>
            </a:pPr>
            <a:r>
              <a:rPr lang="en-US" altLang="zh-CN"/>
              <a:t>-</a:t>
            </a:r>
            <a:fld id="{2AB2ED7E-6416-4F81-9FFE-09CDF33B628B}" type="slidenum">
              <a:rPr lang="en-US" altLang="zh-CN"/>
              <a:pPr>
                <a:defRPr/>
              </a:pPr>
              <a:t>5</a:t>
            </a:fld>
            <a:r>
              <a:rPr lang="en-US" altLang="zh-CN"/>
              <a:t>-</a:t>
            </a:r>
          </a:p>
        </p:txBody>
      </p:sp>
      <p:pic>
        <p:nvPicPr>
          <p:cNvPr id="43013" name="Picture 2" descr="OF026"/>
          <p:cNvPicPr>
            <a:picLocks noChangeAspect="1" noChangeArrowheads="1"/>
          </p:cNvPicPr>
          <p:nvPr/>
        </p:nvPicPr>
        <p:blipFill>
          <a:blip r:embed="rId2"/>
          <a:srcRect/>
          <a:stretch>
            <a:fillRect/>
          </a:stretch>
        </p:blipFill>
        <p:spPr bwMode="auto">
          <a:xfrm>
            <a:off x="3852863" y="1773238"/>
            <a:ext cx="1150937" cy="2663825"/>
          </a:xfrm>
          <a:prstGeom prst="rect">
            <a:avLst/>
          </a:prstGeom>
          <a:noFill/>
          <a:ln w="9525">
            <a:noFill/>
            <a:miter lim="800000"/>
            <a:headEnd/>
            <a:tailEnd/>
          </a:ln>
        </p:spPr>
      </p:pic>
      <p:sp>
        <p:nvSpPr>
          <p:cNvPr id="77827" name="Rectangle 3"/>
          <p:cNvSpPr>
            <a:spLocks noChangeArrowheads="1"/>
          </p:cNvSpPr>
          <p:nvPr/>
        </p:nvSpPr>
        <p:spPr bwMode="auto">
          <a:xfrm>
            <a:off x="3779838" y="1773238"/>
            <a:ext cx="1223962" cy="2663825"/>
          </a:xfrm>
          <a:prstGeom prst="rect">
            <a:avLst/>
          </a:prstGeom>
          <a:solidFill>
            <a:schemeClr val="bg1"/>
          </a:solidFill>
          <a:ln w="9525">
            <a:solidFill>
              <a:schemeClr val="bg1"/>
            </a:solidFill>
            <a:miter lim="800000"/>
            <a:headEnd/>
            <a:tailEnd/>
          </a:ln>
        </p:spPr>
        <p:txBody>
          <a:bodyPr wrap="none" anchor="ctr"/>
          <a:lstStyle/>
          <a:p>
            <a:endParaRPr lang="zh-CN" altLang="en-US" sz="4800" b="1">
              <a:ea typeface="宋体" pitchFamily="2" charset="-122"/>
            </a:endParaRPr>
          </a:p>
        </p:txBody>
      </p:sp>
      <p:sp>
        <p:nvSpPr>
          <p:cNvPr id="77828" name="Text Box 4"/>
          <p:cNvSpPr txBox="1">
            <a:spLocks noChangeArrowheads="1"/>
          </p:cNvSpPr>
          <p:nvPr/>
        </p:nvSpPr>
        <p:spPr bwMode="auto">
          <a:xfrm>
            <a:off x="1187450" y="1268413"/>
            <a:ext cx="1655763" cy="519112"/>
          </a:xfrm>
          <a:prstGeom prst="rect">
            <a:avLst/>
          </a:prstGeom>
          <a:noFill/>
          <a:ln w="9525">
            <a:noFill/>
            <a:miter lim="800000"/>
            <a:headEnd/>
            <a:tailEnd/>
          </a:ln>
          <a:effectLst/>
        </p:spPr>
        <p:txBody>
          <a:bodyPr>
            <a:spAutoFit/>
          </a:bodyPr>
          <a:lstStyle/>
          <a:p>
            <a:pPr>
              <a:spcBef>
                <a:spcPct val="50000"/>
              </a:spcBef>
              <a:defRPr/>
            </a:pPr>
            <a:r>
              <a:rPr kumimoji="1" lang="zh-CN" altLang="en-US" sz="2800" b="1">
                <a:solidFill>
                  <a:schemeClr val="tx2"/>
                </a:solidFill>
                <a:effectLst>
                  <a:outerShdw blurRad="38100" dist="38100" dir="2700000" algn="tl">
                    <a:srgbClr val="C0C0C0"/>
                  </a:outerShdw>
                </a:effectLst>
                <a:latin typeface="Tahoma" pitchFamily="34" charset="0"/>
                <a:ea typeface="宋体" charset="-122"/>
              </a:rPr>
              <a:t>认识问题</a:t>
            </a:r>
          </a:p>
        </p:txBody>
      </p:sp>
      <p:sp>
        <p:nvSpPr>
          <p:cNvPr id="77829" name="Text Box 5"/>
          <p:cNvSpPr txBox="1">
            <a:spLocks noChangeArrowheads="1"/>
          </p:cNvSpPr>
          <p:nvPr/>
        </p:nvSpPr>
        <p:spPr bwMode="auto">
          <a:xfrm>
            <a:off x="3565525" y="1268413"/>
            <a:ext cx="1655763" cy="519112"/>
          </a:xfrm>
          <a:prstGeom prst="rect">
            <a:avLst/>
          </a:prstGeom>
          <a:noFill/>
          <a:ln w="9525">
            <a:noFill/>
            <a:miter lim="800000"/>
            <a:headEnd/>
            <a:tailEnd/>
          </a:ln>
          <a:effectLst/>
        </p:spPr>
        <p:txBody>
          <a:bodyPr>
            <a:spAutoFit/>
          </a:bodyPr>
          <a:lstStyle/>
          <a:p>
            <a:pPr>
              <a:spcBef>
                <a:spcPct val="50000"/>
              </a:spcBef>
              <a:defRPr/>
            </a:pPr>
            <a:r>
              <a:rPr kumimoji="1" lang="zh-CN" altLang="en-US" sz="2800" b="1">
                <a:solidFill>
                  <a:schemeClr val="tx2"/>
                </a:solidFill>
                <a:effectLst>
                  <a:outerShdw blurRad="38100" dist="38100" dir="2700000" algn="tl">
                    <a:srgbClr val="C0C0C0"/>
                  </a:outerShdw>
                </a:effectLst>
                <a:latin typeface="Tahoma" pitchFamily="34" charset="0"/>
                <a:ea typeface="宋体" charset="-122"/>
              </a:rPr>
              <a:t>分析问题</a:t>
            </a:r>
          </a:p>
        </p:txBody>
      </p:sp>
      <p:sp>
        <p:nvSpPr>
          <p:cNvPr id="77830" name="Text Box 6"/>
          <p:cNvSpPr txBox="1">
            <a:spLocks noChangeArrowheads="1"/>
          </p:cNvSpPr>
          <p:nvPr/>
        </p:nvSpPr>
        <p:spPr bwMode="auto">
          <a:xfrm>
            <a:off x="6013450" y="1268413"/>
            <a:ext cx="1655763" cy="519112"/>
          </a:xfrm>
          <a:prstGeom prst="rect">
            <a:avLst/>
          </a:prstGeom>
          <a:noFill/>
          <a:ln w="9525">
            <a:noFill/>
            <a:miter lim="800000"/>
            <a:headEnd/>
            <a:tailEnd/>
          </a:ln>
          <a:effectLst/>
        </p:spPr>
        <p:txBody>
          <a:bodyPr>
            <a:spAutoFit/>
          </a:bodyPr>
          <a:lstStyle/>
          <a:p>
            <a:pPr>
              <a:spcBef>
                <a:spcPct val="50000"/>
              </a:spcBef>
              <a:defRPr/>
            </a:pPr>
            <a:r>
              <a:rPr lang="zh-CN" altLang="en-US" sz="2800" b="1">
                <a:solidFill>
                  <a:schemeClr val="tx2"/>
                </a:solidFill>
                <a:effectLst>
                  <a:outerShdw blurRad="38100" dist="38100" dir="2700000" algn="tl">
                    <a:srgbClr val="C0C0C0"/>
                  </a:outerShdw>
                </a:effectLst>
                <a:latin typeface="Tahoma" pitchFamily="34" charset="0"/>
                <a:ea typeface="宋体" charset="-122"/>
              </a:rPr>
              <a:t>解决问</a:t>
            </a:r>
            <a:r>
              <a:rPr kumimoji="1" lang="zh-CN" altLang="en-US" sz="2800" b="1">
                <a:solidFill>
                  <a:schemeClr val="tx2"/>
                </a:solidFill>
                <a:effectLst>
                  <a:outerShdw blurRad="38100" dist="38100" dir="2700000" algn="tl">
                    <a:srgbClr val="C0C0C0"/>
                  </a:outerShdw>
                </a:effectLst>
                <a:latin typeface="Tahoma" pitchFamily="34" charset="0"/>
                <a:ea typeface="宋体" charset="-122"/>
              </a:rPr>
              <a:t>题</a:t>
            </a:r>
          </a:p>
        </p:txBody>
      </p:sp>
      <p:sp>
        <p:nvSpPr>
          <p:cNvPr id="77831" name="AutoShape 7"/>
          <p:cNvSpPr>
            <a:spLocks noChangeArrowheads="1"/>
          </p:cNvSpPr>
          <p:nvPr/>
        </p:nvSpPr>
        <p:spPr bwMode="auto">
          <a:xfrm>
            <a:off x="2987675" y="1412875"/>
            <a:ext cx="504825" cy="288925"/>
          </a:xfrm>
          <a:prstGeom prst="rightArrow">
            <a:avLst>
              <a:gd name="adj1" fmla="val 50000"/>
              <a:gd name="adj2" fmla="val 43681"/>
            </a:avLst>
          </a:prstGeom>
          <a:solidFill>
            <a:srgbClr val="666699"/>
          </a:solidFill>
          <a:ln w="9525">
            <a:solidFill>
              <a:srgbClr val="333399"/>
            </a:solidFill>
            <a:miter lim="800000"/>
            <a:headEnd/>
            <a:tailEnd/>
          </a:ln>
        </p:spPr>
        <p:txBody>
          <a:bodyPr wrap="none" anchor="ctr"/>
          <a:lstStyle/>
          <a:p>
            <a:endParaRPr lang="zh-CN" altLang="en-US" sz="4800" b="1">
              <a:ea typeface="宋体" pitchFamily="2" charset="-122"/>
            </a:endParaRPr>
          </a:p>
        </p:txBody>
      </p:sp>
      <p:sp>
        <p:nvSpPr>
          <p:cNvPr id="77832" name="AutoShape 8"/>
          <p:cNvSpPr>
            <a:spLocks noChangeArrowheads="1"/>
          </p:cNvSpPr>
          <p:nvPr/>
        </p:nvSpPr>
        <p:spPr bwMode="auto">
          <a:xfrm>
            <a:off x="5364163" y="1411288"/>
            <a:ext cx="504825" cy="288925"/>
          </a:xfrm>
          <a:prstGeom prst="rightArrow">
            <a:avLst>
              <a:gd name="adj1" fmla="val 50000"/>
              <a:gd name="adj2" fmla="val 43681"/>
            </a:avLst>
          </a:prstGeom>
          <a:solidFill>
            <a:srgbClr val="666699"/>
          </a:solidFill>
          <a:ln w="9525">
            <a:solidFill>
              <a:srgbClr val="333399"/>
            </a:solidFill>
            <a:miter lim="800000"/>
            <a:headEnd/>
            <a:tailEnd/>
          </a:ln>
        </p:spPr>
        <p:txBody>
          <a:bodyPr wrap="none" anchor="ctr"/>
          <a:lstStyle/>
          <a:p>
            <a:endParaRPr lang="zh-CN" altLang="en-US" sz="4800" b="1">
              <a:ea typeface="宋体" pitchFamily="2" charset="-122"/>
            </a:endParaRPr>
          </a:p>
        </p:txBody>
      </p:sp>
      <p:sp>
        <p:nvSpPr>
          <p:cNvPr id="77845" name="Rectangle 21"/>
          <p:cNvSpPr>
            <a:spLocks noGrp="1" noChangeArrowheads="1"/>
          </p:cNvSpPr>
          <p:nvPr>
            <p:ph type="title" idx="4294967295"/>
          </p:nvPr>
        </p:nvSpPr>
        <p:spPr/>
        <p:txBody>
          <a:bodyPr/>
          <a:lstStyle/>
          <a:p>
            <a:pPr eaLnBrk="1" hangingPunct="1">
              <a:defRPr/>
            </a:pPr>
            <a:r>
              <a:rPr lang="en-US" altLang="zh-CN">
                <a:effectLst>
                  <a:outerShdw blurRad="38100" dist="38100" dir="2700000" algn="tl">
                    <a:srgbClr val="C0C0C0"/>
                  </a:outerShdw>
                </a:effectLst>
              </a:rPr>
              <a:t>About Analysis &amp; Design </a:t>
            </a:r>
          </a:p>
        </p:txBody>
      </p:sp>
      <p:pic>
        <p:nvPicPr>
          <p:cNvPr id="43021" name="Picture 9" descr="HU030"/>
          <p:cNvPicPr>
            <a:picLocks noGrp="1" noChangeAspect="1" noChangeArrowheads="1"/>
          </p:cNvPicPr>
          <p:nvPr>
            <p:ph idx="4294967295"/>
          </p:nvPr>
        </p:nvPicPr>
        <p:blipFill>
          <a:blip r:embed="rId3"/>
          <a:srcRect/>
          <a:stretch>
            <a:fillRect/>
          </a:stretch>
        </p:blipFill>
        <p:spPr>
          <a:xfrm>
            <a:off x="5975350" y="3933825"/>
            <a:ext cx="3168650" cy="2055813"/>
          </a:xfrm>
        </p:spPr>
      </p:pic>
      <p:pic>
        <p:nvPicPr>
          <p:cNvPr id="43022" name="Picture 10" descr="HU031"/>
          <p:cNvPicPr>
            <a:picLocks noChangeAspect="1" noChangeArrowheads="1"/>
          </p:cNvPicPr>
          <p:nvPr/>
        </p:nvPicPr>
        <p:blipFill>
          <a:blip r:embed="rId4"/>
          <a:srcRect/>
          <a:stretch>
            <a:fillRect/>
          </a:stretch>
        </p:blipFill>
        <p:spPr bwMode="auto">
          <a:xfrm>
            <a:off x="395288" y="4076700"/>
            <a:ext cx="3095625" cy="1801813"/>
          </a:xfrm>
          <a:prstGeom prst="rect">
            <a:avLst/>
          </a:prstGeom>
          <a:noFill/>
          <a:ln w="9525">
            <a:noFill/>
            <a:miter lim="800000"/>
            <a:headEnd/>
            <a:tailEnd/>
          </a:ln>
        </p:spPr>
      </p:pic>
      <p:sp>
        <p:nvSpPr>
          <p:cNvPr id="77835" name="Text Box 11"/>
          <p:cNvSpPr txBox="1">
            <a:spLocks noChangeArrowheads="1"/>
          </p:cNvSpPr>
          <p:nvPr/>
        </p:nvSpPr>
        <p:spPr bwMode="auto">
          <a:xfrm>
            <a:off x="323850" y="5846763"/>
            <a:ext cx="3095625" cy="457200"/>
          </a:xfrm>
          <a:prstGeom prst="rect">
            <a:avLst/>
          </a:prstGeom>
          <a:noFill/>
          <a:ln w="9525">
            <a:noFill/>
            <a:miter lim="800000"/>
            <a:headEnd/>
            <a:tailEnd/>
          </a:ln>
          <a:effectLst/>
        </p:spPr>
        <p:txBody>
          <a:bodyPr>
            <a:spAutoFit/>
          </a:bodyPr>
          <a:lstStyle/>
          <a:p>
            <a:pPr>
              <a:spcBef>
                <a:spcPct val="50000"/>
              </a:spcBef>
              <a:defRPr/>
            </a:pPr>
            <a:r>
              <a:rPr kumimoji="1" lang="zh-CN" altLang="en-US" sz="2400" b="1">
                <a:effectLst>
                  <a:outerShdw blurRad="38100" dist="38100" dir="2700000" algn="tl">
                    <a:srgbClr val="C0C0C0"/>
                  </a:outerShdw>
                </a:effectLst>
                <a:latin typeface="Tahoma" pitchFamily="34" charset="0"/>
                <a:ea typeface="宋体" charset="-122"/>
              </a:rPr>
              <a:t>最终用户</a:t>
            </a:r>
            <a:r>
              <a:rPr kumimoji="1" lang="en-US" altLang="zh-CN" sz="2400" b="1">
                <a:effectLst>
                  <a:outerShdw blurRad="38100" dist="38100" dir="2700000" algn="tl">
                    <a:srgbClr val="C0C0C0"/>
                  </a:outerShdw>
                </a:effectLst>
                <a:latin typeface="Tahoma" pitchFamily="34" charset="0"/>
                <a:ea typeface="宋体" charset="-122"/>
              </a:rPr>
              <a:t>(</a:t>
            </a:r>
            <a:r>
              <a:rPr kumimoji="1" lang="zh-CN" altLang="en-US" sz="2400" b="1">
                <a:effectLst>
                  <a:outerShdw blurRad="38100" dist="38100" dir="2700000" algn="tl">
                    <a:srgbClr val="C0C0C0"/>
                  </a:outerShdw>
                </a:effectLst>
                <a:latin typeface="Tahoma" pitchFamily="34" charset="0"/>
                <a:ea typeface="宋体" charset="-122"/>
              </a:rPr>
              <a:t>提出问题</a:t>
            </a:r>
            <a:r>
              <a:rPr kumimoji="1" lang="en-US" altLang="zh-CN" sz="2400" b="1">
                <a:effectLst>
                  <a:outerShdw blurRad="38100" dist="38100" dir="2700000" algn="tl">
                    <a:srgbClr val="C0C0C0"/>
                  </a:outerShdw>
                </a:effectLst>
                <a:latin typeface="Tahoma" pitchFamily="34" charset="0"/>
                <a:ea typeface="宋体" charset="-122"/>
              </a:rPr>
              <a:t>)</a:t>
            </a:r>
          </a:p>
        </p:txBody>
      </p:sp>
      <p:sp>
        <p:nvSpPr>
          <p:cNvPr id="77836" name="Text Box 12"/>
          <p:cNvSpPr txBox="1">
            <a:spLocks noChangeArrowheads="1"/>
          </p:cNvSpPr>
          <p:nvPr/>
        </p:nvSpPr>
        <p:spPr bwMode="auto">
          <a:xfrm>
            <a:off x="5435600" y="5876925"/>
            <a:ext cx="2808288" cy="457200"/>
          </a:xfrm>
          <a:prstGeom prst="rect">
            <a:avLst/>
          </a:prstGeom>
          <a:noFill/>
          <a:ln w="9525">
            <a:noFill/>
            <a:miter lim="800000"/>
            <a:headEnd/>
            <a:tailEnd/>
          </a:ln>
          <a:effectLst/>
        </p:spPr>
        <p:txBody>
          <a:bodyPr>
            <a:spAutoFit/>
          </a:bodyPr>
          <a:lstStyle/>
          <a:p>
            <a:pPr>
              <a:spcBef>
                <a:spcPct val="50000"/>
              </a:spcBef>
              <a:defRPr/>
            </a:pPr>
            <a:r>
              <a:rPr kumimoji="1" lang="zh-CN" altLang="en-US" sz="2400" b="1">
                <a:effectLst>
                  <a:outerShdw blurRad="38100" dist="38100" dir="2700000" algn="tl">
                    <a:srgbClr val="C0C0C0"/>
                  </a:outerShdw>
                </a:effectLst>
                <a:latin typeface="Tahoma" pitchFamily="34" charset="0"/>
                <a:ea typeface="宋体" charset="-122"/>
              </a:rPr>
              <a:t>开发团队</a:t>
            </a:r>
            <a:r>
              <a:rPr kumimoji="1" lang="en-US" altLang="zh-CN" sz="2400" b="1">
                <a:effectLst>
                  <a:outerShdw blurRad="38100" dist="38100" dir="2700000" algn="tl">
                    <a:srgbClr val="C0C0C0"/>
                  </a:outerShdw>
                </a:effectLst>
                <a:latin typeface="Tahoma" pitchFamily="34" charset="0"/>
                <a:ea typeface="宋体" charset="-122"/>
              </a:rPr>
              <a:t>(</a:t>
            </a:r>
            <a:r>
              <a:rPr kumimoji="1" lang="zh-CN" altLang="en-US" sz="2400" b="1">
                <a:effectLst>
                  <a:outerShdw blurRad="38100" dist="38100" dir="2700000" algn="tl">
                    <a:srgbClr val="C0C0C0"/>
                  </a:outerShdw>
                </a:effectLst>
                <a:latin typeface="Tahoma" pitchFamily="34" charset="0"/>
                <a:ea typeface="宋体" charset="-122"/>
              </a:rPr>
              <a:t>解决问题</a:t>
            </a:r>
            <a:r>
              <a:rPr kumimoji="1" lang="en-US" altLang="zh-CN" sz="2400" b="1">
                <a:effectLst>
                  <a:outerShdw blurRad="38100" dist="38100" dir="2700000" algn="tl">
                    <a:srgbClr val="C0C0C0"/>
                  </a:outerShdw>
                </a:effectLst>
                <a:latin typeface="Tahoma" pitchFamily="34" charset="0"/>
                <a:ea typeface="宋体" charset="-122"/>
              </a:rPr>
              <a:t>)</a:t>
            </a:r>
          </a:p>
        </p:txBody>
      </p:sp>
      <p:sp>
        <p:nvSpPr>
          <p:cNvPr id="77837" name="AutoShape 13"/>
          <p:cNvSpPr>
            <a:spLocks noChangeArrowheads="1"/>
          </p:cNvSpPr>
          <p:nvPr/>
        </p:nvSpPr>
        <p:spPr bwMode="auto">
          <a:xfrm>
            <a:off x="1835150" y="1773238"/>
            <a:ext cx="288925" cy="504825"/>
          </a:xfrm>
          <a:prstGeom prst="upArrow">
            <a:avLst>
              <a:gd name="adj1" fmla="val 49454"/>
              <a:gd name="adj2" fmla="val 79120"/>
            </a:avLst>
          </a:prstGeom>
          <a:solidFill>
            <a:srgbClr val="800000"/>
          </a:solidFill>
          <a:ln w="9525">
            <a:solidFill>
              <a:schemeClr val="hlink"/>
            </a:solidFill>
            <a:miter lim="800000"/>
            <a:headEnd/>
            <a:tailEnd/>
          </a:ln>
        </p:spPr>
        <p:txBody>
          <a:bodyPr wrap="none" anchor="ctr"/>
          <a:lstStyle/>
          <a:p>
            <a:pPr algn="r"/>
            <a:endParaRPr kumimoji="1" lang="zh-CN" altLang="zh-CN" sz="2400" b="1">
              <a:latin typeface="Tahoma" pitchFamily="34" charset="0"/>
              <a:ea typeface="宋体" pitchFamily="2" charset="-122"/>
            </a:endParaRPr>
          </a:p>
        </p:txBody>
      </p:sp>
      <p:sp>
        <p:nvSpPr>
          <p:cNvPr id="77838" name="Text Box 14"/>
          <p:cNvSpPr txBox="1">
            <a:spLocks noChangeArrowheads="1"/>
          </p:cNvSpPr>
          <p:nvPr/>
        </p:nvSpPr>
        <p:spPr bwMode="auto">
          <a:xfrm>
            <a:off x="1258888" y="2349500"/>
            <a:ext cx="3024187" cy="457200"/>
          </a:xfrm>
          <a:prstGeom prst="rect">
            <a:avLst/>
          </a:prstGeom>
          <a:noFill/>
          <a:ln w="9525">
            <a:noFill/>
            <a:miter lim="800000"/>
            <a:headEnd/>
            <a:tailEnd/>
          </a:ln>
          <a:effectLst/>
        </p:spPr>
        <p:txBody>
          <a:bodyPr>
            <a:spAutoFit/>
          </a:bodyPr>
          <a:lstStyle/>
          <a:p>
            <a:pPr>
              <a:spcBef>
                <a:spcPct val="50000"/>
              </a:spcBef>
              <a:defRPr/>
            </a:pPr>
            <a:r>
              <a:rPr kumimoji="1" lang="zh-CN" altLang="en-US" sz="2400" b="1" u="sng">
                <a:solidFill>
                  <a:srgbClr val="660066"/>
                </a:solidFill>
                <a:effectLst>
                  <a:outerShdw blurRad="38100" dist="38100" dir="2700000" algn="tl">
                    <a:srgbClr val="C0C0C0"/>
                  </a:outerShdw>
                </a:effectLst>
                <a:latin typeface="Tahoma" pitchFamily="34" charset="0"/>
                <a:ea typeface="宋体" charset="-122"/>
              </a:rPr>
              <a:t>问题定义</a:t>
            </a:r>
            <a:r>
              <a:rPr kumimoji="1" lang="en-US" altLang="zh-CN" sz="2400" b="1" u="sng">
                <a:solidFill>
                  <a:srgbClr val="660066"/>
                </a:solidFill>
                <a:effectLst>
                  <a:outerShdw blurRad="38100" dist="38100" dir="2700000" algn="tl">
                    <a:srgbClr val="C0C0C0"/>
                  </a:outerShdw>
                </a:effectLst>
                <a:latin typeface="Times New Roman"/>
                <a:ea typeface="宋体" charset="-122"/>
              </a:rPr>
              <a:t>—</a:t>
            </a:r>
            <a:r>
              <a:rPr kumimoji="1" lang="zh-CN" altLang="en-US" sz="2400" b="1" u="sng">
                <a:solidFill>
                  <a:srgbClr val="660066"/>
                </a:solidFill>
                <a:effectLst>
                  <a:outerShdw blurRad="38100" dist="38100" dir="2700000" algn="tl">
                    <a:srgbClr val="C0C0C0"/>
                  </a:outerShdw>
                </a:effectLst>
                <a:latin typeface="Tahoma" pitchFamily="34" charset="0"/>
                <a:ea typeface="宋体" charset="-122"/>
              </a:rPr>
              <a:t>获取需求</a:t>
            </a:r>
          </a:p>
        </p:txBody>
      </p:sp>
      <p:pic>
        <p:nvPicPr>
          <p:cNvPr id="77839" name="Picture 15" descr="OF026"/>
          <p:cNvPicPr>
            <a:picLocks noChangeAspect="1" noChangeArrowheads="1"/>
          </p:cNvPicPr>
          <p:nvPr/>
        </p:nvPicPr>
        <p:blipFill>
          <a:blip r:embed="rId2"/>
          <a:srcRect/>
          <a:stretch>
            <a:fillRect/>
          </a:stretch>
        </p:blipFill>
        <p:spPr bwMode="auto">
          <a:xfrm>
            <a:off x="179388" y="1773238"/>
            <a:ext cx="1150937" cy="2663825"/>
          </a:xfrm>
          <a:prstGeom prst="rect">
            <a:avLst/>
          </a:prstGeom>
          <a:noFill/>
          <a:ln w="9525">
            <a:noFill/>
            <a:miter lim="800000"/>
            <a:headEnd/>
            <a:tailEnd/>
          </a:ln>
        </p:spPr>
      </p:pic>
      <p:sp>
        <p:nvSpPr>
          <p:cNvPr id="77840" name="Text Box 16"/>
          <p:cNvSpPr txBox="1">
            <a:spLocks noChangeArrowheads="1"/>
          </p:cNvSpPr>
          <p:nvPr/>
        </p:nvSpPr>
        <p:spPr bwMode="auto">
          <a:xfrm>
            <a:off x="4500563" y="908050"/>
            <a:ext cx="3168650" cy="457200"/>
          </a:xfrm>
          <a:prstGeom prst="rect">
            <a:avLst/>
          </a:prstGeom>
          <a:noFill/>
          <a:ln w="9525">
            <a:noFill/>
            <a:miter lim="800000"/>
            <a:headEnd/>
            <a:tailEnd/>
          </a:ln>
          <a:effectLst/>
        </p:spPr>
        <p:txBody>
          <a:bodyPr>
            <a:spAutoFit/>
          </a:bodyPr>
          <a:lstStyle/>
          <a:p>
            <a:pPr>
              <a:spcBef>
                <a:spcPct val="50000"/>
              </a:spcBef>
              <a:defRPr/>
            </a:pPr>
            <a:r>
              <a:rPr kumimoji="1" lang="zh-CN" altLang="en-US" sz="2400" b="1" u="sng">
                <a:solidFill>
                  <a:srgbClr val="660066"/>
                </a:solidFill>
                <a:effectLst>
                  <a:outerShdw blurRad="38100" dist="38100" dir="2700000" algn="tl">
                    <a:srgbClr val="C0C0C0"/>
                  </a:outerShdw>
                </a:effectLst>
                <a:latin typeface="Tahoma" pitchFamily="34" charset="0"/>
                <a:ea typeface="宋体" charset="-122"/>
              </a:rPr>
              <a:t>问题分析</a:t>
            </a:r>
            <a:r>
              <a:rPr kumimoji="1" lang="en-US" altLang="zh-CN" sz="2400" b="1" u="sng">
                <a:solidFill>
                  <a:srgbClr val="660066"/>
                </a:solidFill>
                <a:effectLst>
                  <a:outerShdw blurRad="38100" dist="38100" dir="2700000" algn="tl">
                    <a:srgbClr val="C0C0C0"/>
                  </a:outerShdw>
                </a:effectLst>
                <a:latin typeface="Times New Roman"/>
                <a:ea typeface="宋体" charset="-122"/>
              </a:rPr>
              <a:t>—</a:t>
            </a:r>
            <a:r>
              <a:rPr kumimoji="1" lang="zh-CN" altLang="en-US" sz="2400" b="1" u="sng">
                <a:solidFill>
                  <a:srgbClr val="660066"/>
                </a:solidFill>
                <a:effectLst>
                  <a:outerShdw blurRad="38100" dist="38100" dir="2700000" algn="tl">
                    <a:srgbClr val="C0C0C0"/>
                  </a:outerShdw>
                </a:effectLst>
                <a:latin typeface="Tahoma" pitchFamily="34" charset="0"/>
                <a:ea typeface="宋体" charset="-122"/>
              </a:rPr>
              <a:t>理解需求</a:t>
            </a:r>
          </a:p>
        </p:txBody>
      </p:sp>
      <p:pic>
        <p:nvPicPr>
          <p:cNvPr id="77841" name="Picture 17" descr="OF026"/>
          <p:cNvPicPr>
            <a:picLocks noChangeAspect="1" noChangeArrowheads="1"/>
          </p:cNvPicPr>
          <p:nvPr/>
        </p:nvPicPr>
        <p:blipFill>
          <a:blip r:embed="rId2"/>
          <a:srcRect/>
          <a:stretch>
            <a:fillRect/>
          </a:stretch>
        </p:blipFill>
        <p:spPr bwMode="auto">
          <a:xfrm>
            <a:off x="7599363" y="1671638"/>
            <a:ext cx="1150937" cy="2663825"/>
          </a:xfrm>
          <a:prstGeom prst="rect">
            <a:avLst/>
          </a:prstGeom>
          <a:noFill/>
          <a:ln w="9525">
            <a:noFill/>
            <a:miter lim="800000"/>
            <a:headEnd/>
            <a:tailEnd/>
          </a:ln>
        </p:spPr>
      </p:pic>
      <p:sp>
        <p:nvSpPr>
          <p:cNvPr id="77842" name="Text Box 18"/>
          <p:cNvSpPr txBox="1">
            <a:spLocks noChangeArrowheads="1"/>
          </p:cNvSpPr>
          <p:nvPr/>
        </p:nvSpPr>
        <p:spPr bwMode="auto">
          <a:xfrm>
            <a:off x="4716463" y="2179638"/>
            <a:ext cx="3024187" cy="457200"/>
          </a:xfrm>
          <a:prstGeom prst="rect">
            <a:avLst/>
          </a:prstGeom>
          <a:noFill/>
          <a:ln w="9525">
            <a:noFill/>
            <a:miter lim="800000"/>
            <a:headEnd/>
            <a:tailEnd/>
          </a:ln>
          <a:effectLst/>
        </p:spPr>
        <p:txBody>
          <a:bodyPr>
            <a:spAutoFit/>
          </a:bodyPr>
          <a:lstStyle/>
          <a:p>
            <a:pPr algn="r">
              <a:spcBef>
                <a:spcPct val="50000"/>
              </a:spcBef>
              <a:defRPr/>
            </a:pPr>
            <a:r>
              <a:rPr kumimoji="1" lang="zh-CN" altLang="en-US" sz="2400" b="1" u="sng">
                <a:solidFill>
                  <a:srgbClr val="660066"/>
                </a:solidFill>
                <a:effectLst>
                  <a:outerShdw blurRad="38100" dist="38100" dir="2700000" algn="tl">
                    <a:srgbClr val="C0C0C0"/>
                  </a:outerShdw>
                </a:effectLst>
                <a:latin typeface="Tahoma" pitchFamily="34" charset="0"/>
                <a:ea typeface="宋体" charset="-122"/>
              </a:rPr>
              <a:t>问题解决</a:t>
            </a:r>
            <a:r>
              <a:rPr kumimoji="1" lang="en-US" altLang="zh-CN" sz="2400" b="1" u="sng">
                <a:solidFill>
                  <a:srgbClr val="660066"/>
                </a:solidFill>
                <a:effectLst>
                  <a:outerShdw blurRad="38100" dist="38100" dir="2700000" algn="tl">
                    <a:srgbClr val="C0C0C0"/>
                  </a:outerShdw>
                </a:effectLst>
                <a:latin typeface="Times New Roman"/>
                <a:ea typeface="宋体" charset="-122"/>
              </a:rPr>
              <a:t>—</a:t>
            </a:r>
            <a:r>
              <a:rPr kumimoji="1" lang="zh-CN" altLang="en-US" sz="2400" b="1" u="sng">
                <a:solidFill>
                  <a:srgbClr val="660066"/>
                </a:solidFill>
                <a:effectLst>
                  <a:outerShdw blurRad="38100" dist="38100" dir="2700000" algn="tl">
                    <a:srgbClr val="C0C0C0"/>
                  </a:outerShdw>
                </a:effectLst>
                <a:latin typeface="Tahoma" pitchFamily="34" charset="0"/>
                <a:ea typeface="宋体" charset="-122"/>
              </a:rPr>
              <a:t>实现需求</a:t>
            </a:r>
          </a:p>
        </p:txBody>
      </p:sp>
      <p:sp>
        <p:nvSpPr>
          <p:cNvPr id="77843" name="AutoShape 19"/>
          <p:cNvSpPr>
            <a:spLocks noChangeArrowheads="1"/>
          </p:cNvSpPr>
          <p:nvPr/>
        </p:nvSpPr>
        <p:spPr bwMode="auto">
          <a:xfrm>
            <a:off x="6731000" y="1700213"/>
            <a:ext cx="288925" cy="504825"/>
          </a:xfrm>
          <a:prstGeom prst="upArrow">
            <a:avLst>
              <a:gd name="adj1" fmla="val 49454"/>
              <a:gd name="adj2" fmla="val 79120"/>
            </a:avLst>
          </a:prstGeom>
          <a:solidFill>
            <a:srgbClr val="800000"/>
          </a:solidFill>
          <a:ln w="9525">
            <a:solidFill>
              <a:schemeClr val="hlink"/>
            </a:solidFill>
            <a:miter lim="800000"/>
            <a:headEnd/>
            <a:tailEnd/>
          </a:ln>
        </p:spPr>
        <p:txBody>
          <a:bodyPr wrap="none" anchor="ctr"/>
          <a:lstStyle/>
          <a:p>
            <a:endParaRPr lang="zh-CN" altLang="en-US" sz="4800" b="1">
              <a:ea typeface="宋体" pitchFamily="2" charset="-122"/>
            </a:endParaRPr>
          </a:p>
        </p:txBody>
      </p:sp>
      <p:sp>
        <p:nvSpPr>
          <p:cNvPr id="77844" name="AutoShape 20"/>
          <p:cNvSpPr>
            <a:spLocks noChangeArrowheads="1"/>
          </p:cNvSpPr>
          <p:nvPr/>
        </p:nvSpPr>
        <p:spPr bwMode="auto">
          <a:xfrm>
            <a:off x="4284663" y="836613"/>
            <a:ext cx="288925" cy="503237"/>
          </a:xfrm>
          <a:prstGeom prst="downArrow">
            <a:avLst>
              <a:gd name="adj1" fmla="val 49454"/>
              <a:gd name="adj2" fmla="val 68678"/>
            </a:avLst>
          </a:prstGeom>
          <a:solidFill>
            <a:srgbClr val="800000"/>
          </a:solidFill>
          <a:ln w="9525">
            <a:solidFill>
              <a:srgbClr val="FF0000"/>
            </a:solidFill>
            <a:miter lim="800000"/>
            <a:headEnd/>
            <a:tailEnd/>
          </a:ln>
        </p:spPr>
        <p:txBody>
          <a:bodyPr wrap="none" anchor="ctr"/>
          <a:lstStyle/>
          <a:p>
            <a:endParaRPr lang="zh-CN" altLang="en-US" sz="4800" b="1">
              <a:ea typeface="宋体" pitchFamily="2" charset="-122"/>
            </a:endParaRPr>
          </a:p>
        </p:txBody>
      </p:sp>
    </p:spTree>
    <p:extLst>
      <p:ext uri="{BB962C8B-B14F-4D97-AF65-F5344CB8AC3E}">
        <p14:creationId xmlns:p14="http://schemas.microsoft.com/office/powerpoint/2010/main" val="2296507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77828"/>
                                        </p:tgtEl>
                                        <p:attrNameLst>
                                          <p:attrName>style.visibility</p:attrName>
                                        </p:attrNameLst>
                                      </p:cBhvr>
                                      <p:to>
                                        <p:strVal val="visible"/>
                                      </p:to>
                                    </p:set>
                                    <p:animEffect transition="in" filter="slide(fromLeft)">
                                      <p:cBhvr>
                                        <p:cTn id="7" dur="500"/>
                                        <p:tgtEl>
                                          <p:spTgt spid="77828"/>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77829"/>
                                        </p:tgtEl>
                                        <p:attrNameLst>
                                          <p:attrName>style.visibility</p:attrName>
                                        </p:attrNameLst>
                                      </p:cBhvr>
                                      <p:to>
                                        <p:strVal val="visible"/>
                                      </p:to>
                                    </p:set>
                                    <p:animEffect transition="in" filter="slide(fromLeft)">
                                      <p:cBhvr>
                                        <p:cTn id="10" dur="500"/>
                                        <p:tgtEl>
                                          <p:spTgt spid="77829"/>
                                        </p:tgtEl>
                                      </p:cBhvr>
                                    </p:animEffect>
                                  </p:childTnLst>
                                </p:cTn>
                              </p:par>
                              <p:par>
                                <p:cTn id="11" presetID="12" presetClass="entr" presetSubtype="8" fill="hold" grpId="0" nodeType="withEffect">
                                  <p:stCondLst>
                                    <p:cond delay="0"/>
                                  </p:stCondLst>
                                  <p:childTnLst>
                                    <p:set>
                                      <p:cBhvr>
                                        <p:cTn id="12" dur="1" fill="hold">
                                          <p:stCondLst>
                                            <p:cond delay="0"/>
                                          </p:stCondLst>
                                        </p:cTn>
                                        <p:tgtEl>
                                          <p:spTgt spid="77830"/>
                                        </p:tgtEl>
                                        <p:attrNameLst>
                                          <p:attrName>style.visibility</p:attrName>
                                        </p:attrNameLst>
                                      </p:cBhvr>
                                      <p:to>
                                        <p:strVal val="visible"/>
                                      </p:to>
                                    </p:set>
                                    <p:animEffect transition="in" filter="slide(fromLeft)">
                                      <p:cBhvr>
                                        <p:cTn id="13" dur="500"/>
                                        <p:tgtEl>
                                          <p:spTgt spid="77830"/>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77831"/>
                                        </p:tgtEl>
                                        <p:attrNameLst>
                                          <p:attrName>style.visibility</p:attrName>
                                        </p:attrNameLst>
                                      </p:cBhvr>
                                      <p:to>
                                        <p:strVal val="visible"/>
                                      </p:to>
                                    </p:set>
                                    <p:animEffect transition="in" filter="slide(fromLeft)">
                                      <p:cBhvr>
                                        <p:cTn id="16" dur="500"/>
                                        <p:tgtEl>
                                          <p:spTgt spid="77831"/>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77832"/>
                                        </p:tgtEl>
                                        <p:attrNameLst>
                                          <p:attrName>style.visibility</p:attrName>
                                        </p:attrNameLst>
                                      </p:cBhvr>
                                      <p:to>
                                        <p:strVal val="visible"/>
                                      </p:to>
                                    </p:set>
                                    <p:animEffect transition="in" filter="slide(fromLeft)">
                                      <p:cBhvr>
                                        <p:cTn id="19" dur="500"/>
                                        <p:tgtEl>
                                          <p:spTgt spid="77832"/>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77839"/>
                                        </p:tgtEl>
                                        <p:attrNameLst>
                                          <p:attrName>style.visibility</p:attrName>
                                        </p:attrNameLst>
                                      </p:cBhvr>
                                      <p:to>
                                        <p:strVal val="visible"/>
                                      </p:to>
                                    </p:set>
                                    <p:animEffect transition="in" filter="dissolve">
                                      <p:cBhvr>
                                        <p:cTn id="24" dur="500"/>
                                        <p:tgtEl>
                                          <p:spTgt spid="77839"/>
                                        </p:tgtEl>
                                      </p:cBhvr>
                                    </p:animEffect>
                                  </p:childTnLst>
                                  <p:subTnLst>
                                    <p:set>
                                      <p:cBhvr override="childStyle">
                                        <p:cTn dur="1" fill="hold" display="0" masterRel="nextClick" afterEffect="1"/>
                                        <p:tgtEl>
                                          <p:spTgt spid="77839"/>
                                        </p:tgtEl>
                                        <p:attrNameLst>
                                          <p:attrName>style.visibility</p:attrName>
                                        </p:attrNameLst>
                                      </p:cBhvr>
                                      <p:to>
                                        <p:strVal val="hidden"/>
                                      </p:to>
                                    </p:set>
                                  </p:subTnLst>
                                </p:cTn>
                              </p:par>
                              <p:par>
                                <p:cTn id="25" presetID="9" presetClass="entr" presetSubtype="0" fill="hold" grpId="0" nodeType="withEffect">
                                  <p:stCondLst>
                                    <p:cond delay="0"/>
                                  </p:stCondLst>
                                  <p:childTnLst>
                                    <p:set>
                                      <p:cBhvr>
                                        <p:cTn id="26" dur="1" fill="hold">
                                          <p:stCondLst>
                                            <p:cond delay="0"/>
                                          </p:stCondLst>
                                        </p:cTn>
                                        <p:tgtEl>
                                          <p:spTgt spid="77838"/>
                                        </p:tgtEl>
                                        <p:attrNameLst>
                                          <p:attrName>style.visibility</p:attrName>
                                        </p:attrNameLst>
                                      </p:cBhvr>
                                      <p:to>
                                        <p:strVal val="visible"/>
                                      </p:to>
                                    </p:set>
                                    <p:animEffect transition="in" filter="dissolve">
                                      <p:cBhvr>
                                        <p:cTn id="27" dur="500"/>
                                        <p:tgtEl>
                                          <p:spTgt spid="77838"/>
                                        </p:tgtEl>
                                      </p:cBhvr>
                                    </p:animEffect>
                                  </p:childTnLst>
                                  <p:subTnLst>
                                    <p:set>
                                      <p:cBhvr override="childStyle">
                                        <p:cTn dur="1" fill="hold" display="0" masterRel="nextClick" afterEffect="1"/>
                                        <p:tgtEl>
                                          <p:spTgt spid="77838"/>
                                        </p:tgtEl>
                                        <p:attrNameLst>
                                          <p:attrName>style.visibility</p:attrName>
                                        </p:attrNameLst>
                                      </p:cBhvr>
                                      <p:to>
                                        <p:strVal val="hidden"/>
                                      </p:to>
                                    </p:set>
                                  </p:subTnLst>
                                </p:cTn>
                              </p:par>
                              <p:par>
                                <p:cTn id="28" presetID="9" presetClass="entr" presetSubtype="0" fill="hold" grpId="0" nodeType="withEffect">
                                  <p:stCondLst>
                                    <p:cond delay="0"/>
                                  </p:stCondLst>
                                  <p:childTnLst>
                                    <p:set>
                                      <p:cBhvr>
                                        <p:cTn id="29" dur="1" fill="hold">
                                          <p:stCondLst>
                                            <p:cond delay="0"/>
                                          </p:stCondLst>
                                        </p:cTn>
                                        <p:tgtEl>
                                          <p:spTgt spid="77827"/>
                                        </p:tgtEl>
                                        <p:attrNameLst>
                                          <p:attrName>style.visibility</p:attrName>
                                        </p:attrNameLst>
                                      </p:cBhvr>
                                      <p:to>
                                        <p:strVal val="visible"/>
                                      </p:to>
                                    </p:set>
                                    <p:animEffect transition="in" filter="dissolve">
                                      <p:cBhvr>
                                        <p:cTn id="30" dur="500"/>
                                        <p:tgtEl>
                                          <p:spTgt spid="77827"/>
                                        </p:tgtEl>
                                      </p:cBhvr>
                                    </p:animEffect>
                                  </p:childTnLst>
                                  <p:subTnLst>
                                    <p:set>
                                      <p:cBhvr override="childStyle">
                                        <p:cTn dur="1" fill="hold" display="0" masterRel="nextClick" afterEffect="1"/>
                                        <p:tgtEl>
                                          <p:spTgt spid="77827"/>
                                        </p:tgtEl>
                                        <p:attrNameLst>
                                          <p:attrName>style.visibility</p:attrName>
                                        </p:attrNameLst>
                                      </p:cBhvr>
                                      <p:to>
                                        <p:strVal val="hidden"/>
                                      </p:to>
                                    </p:set>
                                  </p:subTnLst>
                                </p:cTn>
                              </p:par>
                              <p:par>
                                <p:cTn id="31" presetID="9" presetClass="entr" presetSubtype="0" fill="hold" grpId="0" nodeType="withEffect">
                                  <p:stCondLst>
                                    <p:cond delay="0"/>
                                  </p:stCondLst>
                                  <p:childTnLst>
                                    <p:set>
                                      <p:cBhvr>
                                        <p:cTn id="32" dur="1" fill="hold">
                                          <p:stCondLst>
                                            <p:cond delay="0"/>
                                          </p:stCondLst>
                                        </p:cTn>
                                        <p:tgtEl>
                                          <p:spTgt spid="77837"/>
                                        </p:tgtEl>
                                        <p:attrNameLst>
                                          <p:attrName>style.visibility</p:attrName>
                                        </p:attrNameLst>
                                      </p:cBhvr>
                                      <p:to>
                                        <p:strVal val="visible"/>
                                      </p:to>
                                    </p:set>
                                    <p:animEffect transition="in" filter="dissolve">
                                      <p:cBhvr>
                                        <p:cTn id="33" dur="500"/>
                                        <p:tgtEl>
                                          <p:spTgt spid="77837"/>
                                        </p:tgtEl>
                                      </p:cBhvr>
                                    </p:animEffect>
                                  </p:childTnLst>
                                  <p:subTnLst>
                                    <p:set>
                                      <p:cBhvr override="childStyle">
                                        <p:cTn dur="1" fill="hold" display="0" masterRel="nextClick" afterEffect="1"/>
                                        <p:tgtEl>
                                          <p:spTgt spid="77837"/>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77840"/>
                                        </p:tgtEl>
                                        <p:attrNameLst>
                                          <p:attrName>style.visibility</p:attrName>
                                        </p:attrNameLst>
                                      </p:cBhvr>
                                      <p:to>
                                        <p:strVal val="visible"/>
                                      </p:to>
                                    </p:set>
                                    <p:animEffect transition="in" filter="dissolve">
                                      <p:cBhvr>
                                        <p:cTn id="38" dur="500"/>
                                        <p:tgtEl>
                                          <p:spTgt spid="77840"/>
                                        </p:tgtEl>
                                      </p:cBhvr>
                                    </p:animEffect>
                                  </p:childTnLst>
                                  <p:subTnLst>
                                    <p:set>
                                      <p:cBhvr override="childStyle">
                                        <p:cTn dur="1" fill="hold" display="0" masterRel="nextClick" afterEffect="1"/>
                                        <p:tgtEl>
                                          <p:spTgt spid="77840"/>
                                        </p:tgtEl>
                                        <p:attrNameLst>
                                          <p:attrName>style.visibility</p:attrName>
                                        </p:attrNameLst>
                                      </p:cBhvr>
                                      <p:to>
                                        <p:strVal val="hidden"/>
                                      </p:to>
                                    </p:set>
                                  </p:subTnLst>
                                </p:cTn>
                              </p:par>
                              <p:par>
                                <p:cTn id="39" presetID="9" presetClass="entr" presetSubtype="0" fill="hold" grpId="0" nodeType="withEffect">
                                  <p:stCondLst>
                                    <p:cond delay="0"/>
                                  </p:stCondLst>
                                  <p:childTnLst>
                                    <p:set>
                                      <p:cBhvr>
                                        <p:cTn id="40" dur="1" fill="hold">
                                          <p:stCondLst>
                                            <p:cond delay="0"/>
                                          </p:stCondLst>
                                        </p:cTn>
                                        <p:tgtEl>
                                          <p:spTgt spid="77844"/>
                                        </p:tgtEl>
                                        <p:attrNameLst>
                                          <p:attrName>style.visibility</p:attrName>
                                        </p:attrNameLst>
                                      </p:cBhvr>
                                      <p:to>
                                        <p:strVal val="visible"/>
                                      </p:to>
                                    </p:set>
                                    <p:animEffect transition="in" filter="dissolve">
                                      <p:cBhvr>
                                        <p:cTn id="41" dur="500"/>
                                        <p:tgtEl>
                                          <p:spTgt spid="77844"/>
                                        </p:tgtEl>
                                      </p:cBhvr>
                                    </p:animEffect>
                                  </p:childTnLst>
                                  <p:subTnLst>
                                    <p:set>
                                      <p:cBhvr override="childStyle">
                                        <p:cTn dur="1" fill="hold" display="0" masterRel="nextClick" afterEffect="1"/>
                                        <p:tgtEl>
                                          <p:spTgt spid="77844"/>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77843"/>
                                        </p:tgtEl>
                                        <p:attrNameLst>
                                          <p:attrName>style.visibility</p:attrName>
                                        </p:attrNameLst>
                                      </p:cBhvr>
                                      <p:to>
                                        <p:strVal val="visible"/>
                                      </p:to>
                                    </p:set>
                                    <p:animEffect transition="in" filter="dissolve">
                                      <p:cBhvr>
                                        <p:cTn id="46" dur="500"/>
                                        <p:tgtEl>
                                          <p:spTgt spid="77843"/>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77842"/>
                                        </p:tgtEl>
                                        <p:attrNameLst>
                                          <p:attrName>style.visibility</p:attrName>
                                        </p:attrNameLst>
                                      </p:cBhvr>
                                      <p:to>
                                        <p:strVal val="visible"/>
                                      </p:to>
                                    </p:set>
                                    <p:animEffect transition="in" filter="dissolve">
                                      <p:cBhvr>
                                        <p:cTn id="49" dur="500"/>
                                        <p:tgtEl>
                                          <p:spTgt spid="77842"/>
                                        </p:tgtEl>
                                      </p:cBhvr>
                                    </p:animEffect>
                                  </p:childTnLst>
                                </p:cTn>
                              </p:par>
                              <p:par>
                                <p:cTn id="50" presetID="9" presetClass="entr" presetSubtype="0" fill="hold" nodeType="withEffect">
                                  <p:stCondLst>
                                    <p:cond delay="0"/>
                                  </p:stCondLst>
                                  <p:childTnLst>
                                    <p:set>
                                      <p:cBhvr>
                                        <p:cTn id="51" dur="1" fill="hold">
                                          <p:stCondLst>
                                            <p:cond delay="0"/>
                                          </p:stCondLst>
                                        </p:cTn>
                                        <p:tgtEl>
                                          <p:spTgt spid="77841"/>
                                        </p:tgtEl>
                                        <p:attrNameLst>
                                          <p:attrName>style.visibility</p:attrName>
                                        </p:attrNameLst>
                                      </p:cBhvr>
                                      <p:to>
                                        <p:strVal val="visible"/>
                                      </p:to>
                                    </p:set>
                                    <p:animEffect transition="in" filter="dissolve">
                                      <p:cBhvr>
                                        <p:cTn id="52" dur="500"/>
                                        <p:tgtEl>
                                          <p:spTgt spid="77841"/>
                                        </p:tgtEl>
                                      </p:cBhvr>
                                    </p:animEffect>
                                  </p:childTnLst>
                                </p:cTn>
                              </p:par>
                              <p:par>
                                <p:cTn id="53" presetID="9" presetClass="entr" presetSubtype="0" fill="hold" grpId="1" nodeType="withEffect">
                                  <p:stCondLst>
                                    <p:cond delay="0"/>
                                  </p:stCondLst>
                                  <p:childTnLst>
                                    <p:set>
                                      <p:cBhvr>
                                        <p:cTn id="54" dur="1" fill="hold">
                                          <p:stCondLst>
                                            <p:cond delay="0"/>
                                          </p:stCondLst>
                                        </p:cTn>
                                        <p:tgtEl>
                                          <p:spTgt spid="77827"/>
                                        </p:tgtEl>
                                        <p:attrNameLst>
                                          <p:attrName>style.visibility</p:attrName>
                                        </p:attrNameLst>
                                      </p:cBhvr>
                                      <p:to>
                                        <p:strVal val="visible"/>
                                      </p:to>
                                    </p:set>
                                    <p:animEffect transition="in" filter="dissolve">
                                      <p:cBhvr>
                                        <p:cTn id="55" dur="500"/>
                                        <p:tgtEl>
                                          <p:spTgt spid="77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animBg="1"/>
      <p:bldP spid="77827" grpId="1" animBg="1"/>
      <p:bldP spid="77828" grpId="0"/>
      <p:bldP spid="77829" grpId="0"/>
      <p:bldP spid="77830" grpId="0"/>
      <p:bldP spid="77831" grpId="0" animBg="1"/>
      <p:bldP spid="77832" grpId="0" animBg="1"/>
      <p:bldP spid="77837" grpId="0" animBg="1"/>
      <p:bldP spid="77838" grpId="0"/>
      <p:bldP spid="77840" grpId="0"/>
      <p:bldP spid="77842" grpId="0"/>
      <p:bldP spid="77843" grpId="0" animBg="1"/>
      <p:bldP spid="7784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p:cNvSpPr>
            <a:spLocks noGrp="1"/>
          </p:cNvSpPr>
          <p:nvPr>
            <p:ph type="dt" sz="quarter" idx="10"/>
          </p:nvPr>
        </p:nvSpPr>
        <p:spPr/>
        <p:txBody>
          <a:bodyPr/>
          <a:lstStyle/>
          <a:p>
            <a:pPr>
              <a:defRPr/>
            </a:pPr>
            <a:r>
              <a:rPr lang="en-US" altLang="zh-CN" dirty="0" smtClean="0"/>
              <a:t>Software System Analysis &amp; Design</a:t>
            </a:r>
            <a:endParaRPr lang="en-US" altLang="zh-CN" dirty="0"/>
          </a:p>
          <a:p>
            <a:pPr>
              <a:defRPr/>
            </a:pPr>
            <a:r>
              <a:rPr lang="en-US" altLang="zh-CN" dirty="0"/>
              <a:t>Copyright © thbin@buaa.edu.cn</a:t>
            </a:r>
          </a:p>
        </p:txBody>
      </p:sp>
      <p:sp>
        <p:nvSpPr>
          <p:cNvPr id="5" name="页脚占位符 2"/>
          <p:cNvSpPr>
            <a:spLocks noGrp="1"/>
          </p:cNvSpPr>
          <p:nvPr>
            <p:ph type="ftr" sz="quarter" idx="11"/>
          </p:nvPr>
        </p:nvSpPr>
        <p:spPr/>
        <p:txBody>
          <a:bodyPr/>
          <a:lstStyle/>
          <a:p>
            <a:pPr>
              <a:defRPr/>
            </a:pPr>
            <a:r>
              <a:rPr lang="en-US" altLang="zh-CN"/>
              <a:t>College of Software, BUAA</a:t>
            </a:r>
            <a:endParaRPr lang="zh-CN" altLang="en-US"/>
          </a:p>
        </p:txBody>
      </p:sp>
      <p:sp>
        <p:nvSpPr>
          <p:cNvPr id="6" name="灯片编号占位符 3"/>
          <p:cNvSpPr>
            <a:spLocks noGrp="1"/>
          </p:cNvSpPr>
          <p:nvPr>
            <p:ph type="sldNum" sz="quarter" idx="12"/>
          </p:nvPr>
        </p:nvSpPr>
        <p:spPr/>
        <p:txBody>
          <a:bodyPr/>
          <a:lstStyle/>
          <a:p>
            <a:pPr>
              <a:defRPr/>
            </a:pPr>
            <a:r>
              <a:rPr lang="en-US" altLang="zh-CN"/>
              <a:t>-</a:t>
            </a:r>
            <a:fld id="{3691A7B5-29D9-467E-A6CC-25ED2F1BD851}" type="slidenum">
              <a:rPr lang="en-US" altLang="zh-CN"/>
              <a:pPr>
                <a:defRPr/>
              </a:pPr>
              <a:t>6</a:t>
            </a:fld>
            <a:r>
              <a:rPr lang="en-US" altLang="zh-CN"/>
              <a:t>-</a:t>
            </a:r>
          </a:p>
        </p:txBody>
      </p:sp>
      <p:sp>
        <p:nvSpPr>
          <p:cNvPr id="446466" name="Rectangle 2"/>
          <p:cNvSpPr>
            <a:spLocks noGrp="1" noChangeArrowheads="1"/>
          </p:cNvSpPr>
          <p:nvPr>
            <p:ph type="title" idx="4294967295"/>
          </p:nvPr>
        </p:nvSpPr>
        <p:spPr/>
        <p:txBody>
          <a:bodyPr/>
          <a:lstStyle/>
          <a:p>
            <a:pPr eaLnBrk="1" hangingPunct="1">
              <a:defRPr/>
            </a:pPr>
            <a:r>
              <a:rPr lang="en-US" altLang="zh-CN" dirty="0">
                <a:effectLst>
                  <a:outerShdw blurRad="38100" dist="38100" dir="2700000" algn="tl">
                    <a:srgbClr val="C0C0C0"/>
                  </a:outerShdw>
                </a:effectLst>
              </a:rPr>
              <a:t>Teaching Mode</a:t>
            </a:r>
            <a:r>
              <a:rPr lang="en-US" altLang="zh-CN" dirty="0"/>
              <a:t> </a:t>
            </a:r>
            <a:endParaRPr lang="zh-CN" altLang="en-US" dirty="0"/>
          </a:p>
        </p:txBody>
      </p:sp>
      <p:sp>
        <p:nvSpPr>
          <p:cNvPr id="45062" name="Rectangle 3"/>
          <p:cNvSpPr>
            <a:spLocks noGrp="1" noChangeArrowheads="1"/>
          </p:cNvSpPr>
          <p:nvPr>
            <p:ph type="body" idx="4294967295"/>
          </p:nvPr>
        </p:nvSpPr>
        <p:spPr/>
        <p:txBody>
          <a:bodyPr/>
          <a:lstStyle/>
          <a:p>
            <a:pPr eaLnBrk="1" hangingPunct="1">
              <a:lnSpc>
                <a:spcPct val="90000"/>
              </a:lnSpc>
              <a:buClr>
                <a:schemeClr val="tx2"/>
              </a:buClr>
            </a:pPr>
            <a:r>
              <a:rPr lang="en-US" altLang="zh-CN" dirty="0" smtClean="0">
                <a:latin typeface="Times New Roman" panose="02020603050405020304" pitchFamily="18" charset="0"/>
                <a:ea typeface="宋体" pitchFamily="2" charset="-122"/>
              </a:rPr>
              <a:t>Interactive Teaching</a:t>
            </a:r>
          </a:p>
          <a:p>
            <a:pPr lvl="1" eaLnBrk="1" hangingPunct="1">
              <a:lnSpc>
                <a:spcPct val="90000"/>
              </a:lnSpc>
              <a:buClr>
                <a:schemeClr val="tx2"/>
              </a:buClr>
            </a:pPr>
            <a:r>
              <a:rPr lang="en-US" altLang="zh-CN" dirty="0" smtClean="0">
                <a:latin typeface="Times New Roman" panose="02020603050405020304" pitchFamily="18" charset="0"/>
                <a:ea typeface="宋体" pitchFamily="2" charset="-122"/>
              </a:rPr>
              <a:t>Presentation</a:t>
            </a:r>
          </a:p>
          <a:p>
            <a:pPr lvl="2" eaLnBrk="1" hangingPunct="1">
              <a:lnSpc>
                <a:spcPct val="90000"/>
              </a:lnSpc>
              <a:buClr>
                <a:schemeClr val="tx2"/>
              </a:buClr>
            </a:pPr>
            <a:r>
              <a:rPr lang="en-US" altLang="zh-CN" dirty="0" smtClean="0">
                <a:latin typeface="Times New Roman" panose="02020603050405020304" pitchFamily="18" charset="0"/>
                <a:ea typeface="宋体" pitchFamily="2" charset="-122"/>
              </a:rPr>
              <a:t>Actor</a:t>
            </a:r>
            <a:r>
              <a:rPr lang="zh-CN" altLang="en-US" dirty="0" smtClean="0">
                <a:latin typeface="Times New Roman" panose="02020603050405020304" pitchFamily="18" charset="0"/>
                <a:ea typeface="宋体" pitchFamily="2" charset="-122"/>
              </a:rPr>
              <a:t>：老师</a:t>
            </a:r>
            <a:endParaRPr lang="en-US" altLang="zh-CN" dirty="0" smtClean="0">
              <a:latin typeface="Times New Roman" panose="02020603050405020304" pitchFamily="18" charset="0"/>
              <a:ea typeface="宋体" pitchFamily="2" charset="-122"/>
            </a:endParaRPr>
          </a:p>
          <a:p>
            <a:pPr lvl="2" eaLnBrk="1" hangingPunct="1">
              <a:lnSpc>
                <a:spcPct val="90000"/>
              </a:lnSpc>
              <a:buClr>
                <a:schemeClr val="tx2"/>
              </a:buClr>
            </a:pPr>
            <a:r>
              <a:rPr lang="en-US" altLang="zh-CN" dirty="0" smtClean="0">
                <a:latin typeface="Times New Roman" panose="02020603050405020304" pitchFamily="18" charset="0"/>
                <a:ea typeface="宋体" pitchFamily="2" charset="-122"/>
              </a:rPr>
              <a:t>Action</a:t>
            </a:r>
            <a:r>
              <a:rPr lang="zh-CN" altLang="en-US" dirty="0" smtClean="0">
                <a:latin typeface="Times New Roman" panose="02020603050405020304" pitchFamily="18" charset="0"/>
                <a:ea typeface="宋体" pitchFamily="2" charset="-122"/>
              </a:rPr>
              <a:t>：以</a:t>
            </a:r>
            <a:r>
              <a:rPr lang="en-US" altLang="zh-CN" dirty="0" err="1">
                <a:latin typeface="Times New Roman" panose="02020603050405020304" pitchFamily="18" charset="0"/>
                <a:ea typeface="宋体" pitchFamily="2" charset="-122"/>
              </a:rPr>
              <a:t>ppt</a:t>
            </a:r>
            <a:r>
              <a:rPr lang="zh-CN" altLang="en-US" dirty="0">
                <a:latin typeface="Times New Roman" panose="02020603050405020304" pitchFamily="18" charset="0"/>
                <a:ea typeface="宋体" pitchFamily="2" charset="-122"/>
              </a:rPr>
              <a:t>为主，</a:t>
            </a:r>
            <a:r>
              <a:rPr lang="zh-CN" altLang="en-US" dirty="0" smtClean="0">
                <a:latin typeface="Times New Roman" panose="02020603050405020304" pitchFamily="18" charset="0"/>
                <a:ea typeface="宋体" pitchFamily="2" charset="-122"/>
              </a:rPr>
              <a:t>讲解基本概念、方法和案例</a:t>
            </a:r>
            <a:endParaRPr lang="en-US" altLang="zh-CN" dirty="0" smtClean="0">
              <a:latin typeface="Times New Roman" panose="02020603050405020304" pitchFamily="18" charset="0"/>
              <a:ea typeface="宋体" pitchFamily="2" charset="-122"/>
            </a:endParaRPr>
          </a:p>
          <a:p>
            <a:pPr lvl="1" eaLnBrk="1" hangingPunct="1">
              <a:lnSpc>
                <a:spcPct val="90000"/>
              </a:lnSpc>
              <a:buClr>
                <a:schemeClr val="tx2"/>
              </a:buClr>
            </a:pPr>
            <a:r>
              <a:rPr lang="en-US" altLang="zh-CN" dirty="0" smtClean="0">
                <a:latin typeface="Times New Roman" panose="02020603050405020304" pitchFamily="18" charset="0"/>
                <a:ea typeface="宋体" pitchFamily="2" charset="-122"/>
              </a:rPr>
              <a:t>Practice</a:t>
            </a:r>
          </a:p>
          <a:p>
            <a:pPr lvl="2" eaLnBrk="1" hangingPunct="1">
              <a:lnSpc>
                <a:spcPct val="90000"/>
              </a:lnSpc>
              <a:buClr>
                <a:schemeClr val="tx2"/>
              </a:buClr>
            </a:pPr>
            <a:r>
              <a:rPr lang="en-US" altLang="zh-CN" dirty="0" smtClean="0">
                <a:latin typeface="Times New Roman" panose="02020603050405020304" pitchFamily="18" charset="0"/>
                <a:ea typeface="宋体" pitchFamily="2" charset="-122"/>
              </a:rPr>
              <a:t>Actor</a:t>
            </a:r>
            <a:r>
              <a:rPr lang="zh-CN" altLang="en-US" dirty="0" smtClean="0">
                <a:latin typeface="Times New Roman" panose="02020603050405020304" pitchFamily="18" charset="0"/>
                <a:ea typeface="宋体" pitchFamily="2" charset="-122"/>
              </a:rPr>
              <a:t>：学生团队</a:t>
            </a:r>
            <a:endParaRPr lang="en-US" altLang="zh-CN" dirty="0" smtClean="0">
              <a:latin typeface="Times New Roman" panose="02020603050405020304" pitchFamily="18" charset="0"/>
              <a:ea typeface="宋体" pitchFamily="2" charset="-122"/>
            </a:endParaRPr>
          </a:p>
          <a:p>
            <a:pPr lvl="2" eaLnBrk="1" hangingPunct="1">
              <a:lnSpc>
                <a:spcPct val="90000"/>
              </a:lnSpc>
              <a:buClr>
                <a:schemeClr val="tx2"/>
              </a:buClr>
            </a:pPr>
            <a:r>
              <a:rPr lang="en-US" altLang="zh-CN" dirty="0">
                <a:latin typeface="Times New Roman" panose="02020603050405020304" pitchFamily="18" charset="0"/>
                <a:ea typeface="宋体" pitchFamily="2" charset="-122"/>
              </a:rPr>
              <a:t>Action</a:t>
            </a:r>
            <a:r>
              <a:rPr lang="zh-CN" altLang="en-US" dirty="0" smtClean="0">
                <a:latin typeface="Times New Roman" panose="02020603050405020304" pitchFamily="18" charset="0"/>
                <a:ea typeface="宋体" pitchFamily="2" charset="-122"/>
              </a:rPr>
              <a:t>：多次随课实践，要求课后按时完成；讲课完成后的集中实践</a:t>
            </a:r>
          </a:p>
          <a:p>
            <a:pPr lvl="1" eaLnBrk="1" hangingPunct="1">
              <a:lnSpc>
                <a:spcPct val="90000"/>
              </a:lnSpc>
              <a:buClr>
                <a:schemeClr val="tx2"/>
              </a:buClr>
            </a:pPr>
            <a:r>
              <a:rPr lang="en-US" altLang="zh-CN" dirty="0" smtClean="0">
                <a:latin typeface="Times New Roman" panose="02020603050405020304" pitchFamily="18" charset="0"/>
                <a:ea typeface="宋体" pitchFamily="2" charset="-122"/>
              </a:rPr>
              <a:t>Classroom discussion</a:t>
            </a:r>
          </a:p>
          <a:p>
            <a:pPr lvl="2" eaLnBrk="1" hangingPunct="1">
              <a:lnSpc>
                <a:spcPct val="90000"/>
              </a:lnSpc>
              <a:buClr>
                <a:schemeClr val="tx2"/>
              </a:buClr>
            </a:pPr>
            <a:r>
              <a:rPr lang="en-US" altLang="zh-CN" dirty="0" smtClean="0">
                <a:latin typeface="Times New Roman" panose="02020603050405020304" pitchFamily="18" charset="0"/>
                <a:ea typeface="宋体" pitchFamily="2" charset="-122"/>
              </a:rPr>
              <a:t>Actor</a:t>
            </a:r>
            <a:r>
              <a:rPr lang="zh-CN" altLang="en-US" dirty="0" smtClean="0">
                <a:latin typeface="Times New Roman" panose="02020603050405020304" pitchFamily="18" charset="0"/>
                <a:ea typeface="宋体" pitchFamily="2" charset="-122"/>
              </a:rPr>
              <a:t>：学生团队、老师</a:t>
            </a:r>
            <a:endParaRPr lang="en-US" altLang="zh-CN" dirty="0" smtClean="0">
              <a:latin typeface="Times New Roman" panose="02020603050405020304" pitchFamily="18" charset="0"/>
              <a:ea typeface="宋体" pitchFamily="2" charset="-122"/>
            </a:endParaRPr>
          </a:p>
          <a:p>
            <a:pPr lvl="2" eaLnBrk="1" hangingPunct="1">
              <a:lnSpc>
                <a:spcPct val="90000"/>
              </a:lnSpc>
              <a:buClr>
                <a:schemeClr val="tx2"/>
              </a:buClr>
            </a:pPr>
            <a:r>
              <a:rPr lang="en-US" altLang="zh-CN" dirty="0" smtClean="0">
                <a:latin typeface="Times New Roman" panose="02020603050405020304" pitchFamily="18" charset="0"/>
                <a:ea typeface="宋体" pitchFamily="2" charset="-122"/>
              </a:rPr>
              <a:t>Action</a:t>
            </a:r>
            <a:r>
              <a:rPr lang="zh-CN" altLang="en-US" dirty="0" smtClean="0">
                <a:latin typeface="Times New Roman" panose="02020603050405020304" pitchFamily="18" charset="0"/>
                <a:ea typeface="宋体" pitchFamily="2" charset="-122"/>
              </a:rPr>
              <a:t>：探讨实践问题、汇报实践内容</a:t>
            </a:r>
            <a:endParaRPr lang="en-US" altLang="zh-CN" dirty="0" smtClean="0">
              <a:latin typeface="Times New Roman" panose="02020603050405020304" pitchFamily="18" charset="0"/>
              <a:ea typeface="宋体" pitchFamily="2" charset="-122"/>
            </a:endParaRPr>
          </a:p>
          <a:p>
            <a:pPr lvl="2" eaLnBrk="1" hangingPunct="1">
              <a:lnSpc>
                <a:spcPct val="90000"/>
              </a:lnSpc>
            </a:pPr>
            <a:endParaRPr lang="en-US" altLang="zh-CN" dirty="0" smtClean="0">
              <a:latin typeface="Times New Roman" panose="02020603050405020304" pitchFamily="18" charset="0"/>
              <a:ea typeface="宋体" pitchFamily="2" charset="-122"/>
            </a:endParaRPr>
          </a:p>
          <a:p>
            <a:pPr lvl="2" eaLnBrk="1" hangingPunct="1">
              <a:lnSpc>
                <a:spcPct val="90000"/>
              </a:lnSpc>
            </a:pPr>
            <a:endParaRPr lang="zh-CN" altLang="en-US" dirty="0" smtClean="0">
              <a:latin typeface="Times New Roman" panose="02020603050405020304" pitchFamily="18" charset="0"/>
              <a:ea typeface="宋体" pitchFamily="2" charset="-122"/>
            </a:endParaRPr>
          </a:p>
        </p:txBody>
      </p:sp>
    </p:spTree>
    <p:extLst>
      <p:ext uri="{BB962C8B-B14F-4D97-AF65-F5344CB8AC3E}">
        <p14:creationId xmlns:p14="http://schemas.microsoft.com/office/powerpoint/2010/main" val="37385539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lstStyle/>
          <a:p>
            <a:pPr eaLnBrk="1" hangingPunct="1">
              <a:defRPr/>
            </a:pPr>
            <a:r>
              <a:rPr lang="en-US" altLang="zh-CN" dirty="0" smtClean="0">
                <a:effectLst>
                  <a:outerShdw blurRad="38100" dist="38100" dir="2700000" algn="tl">
                    <a:srgbClr val="C0C0C0"/>
                  </a:outerShdw>
                </a:effectLst>
              </a:rPr>
              <a:t>Syllabus (1</a:t>
            </a:r>
            <a:r>
              <a:rPr lang="en-US" altLang="zh-CN" baseline="30000" dirty="0" smtClean="0">
                <a:effectLst>
                  <a:outerShdw blurRad="38100" dist="38100" dir="2700000" algn="tl">
                    <a:srgbClr val="C0C0C0"/>
                  </a:outerShdw>
                </a:effectLst>
              </a:rPr>
              <a:t>st</a:t>
            </a:r>
            <a:r>
              <a:rPr lang="en-US" altLang="zh-CN" dirty="0" smtClean="0">
                <a:effectLst>
                  <a:outerShdw blurRad="38100" dist="38100" dir="2700000" algn="tl">
                    <a:srgbClr val="C0C0C0"/>
                  </a:outerShdw>
                </a:effectLst>
              </a:rPr>
              <a:t> – 8</a:t>
            </a:r>
            <a:r>
              <a:rPr lang="en-US" altLang="zh-CN" baseline="30000" dirty="0" smtClean="0">
                <a:effectLst>
                  <a:outerShdw blurRad="38100" dist="38100" dir="2700000" algn="tl">
                    <a:srgbClr val="C0C0C0"/>
                  </a:outerShdw>
                </a:effectLst>
              </a:rPr>
              <a:t>th</a:t>
            </a:r>
            <a:r>
              <a:rPr lang="en-US" altLang="zh-CN" dirty="0" smtClean="0">
                <a:effectLst>
                  <a:outerShdw blurRad="38100" dist="38100" dir="2700000" algn="tl">
                    <a:srgbClr val="C0C0C0"/>
                  </a:outerShdw>
                </a:effectLst>
              </a:rPr>
              <a:t> week)</a:t>
            </a:r>
            <a:endParaRPr lang="zh-CN" altLang="en-US" sz="4400" dirty="0"/>
          </a:p>
        </p:txBody>
      </p:sp>
      <p:sp>
        <p:nvSpPr>
          <p:cNvPr id="5" name="日期占位符 4"/>
          <p:cNvSpPr>
            <a:spLocks noGrp="1"/>
          </p:cNvSpPr>
          <p:nvPr>
            <p:ph type="dt" sz="half" idx="10"/>
          </p:nvPr>
        </p:nvSpPr>
        <p:spPr/>
        <p:txBody>
          <a:bodyPr/>
          <a:lstStyle/>
          <a:p>
            <a:pPr>
              <a:defRPr/>
            </a:pPr>
            <a:r>
              <a:rPr lang="en-US" altLang="zh-CN" dirty="0" smtClean="0"/>
              <a:t>Software System Analysis &amp; Design</a:t>
            </a:r>
            <a:endParaRPr lang="en-US" altLang="zh-CN" dirty="0"/>
          </a:p>
          <a:p>
            <a:pPr>
              <a:defRPr/>
            </a:pPr>
            <a:r>
              <a:rPr lang="en-US" altLang="zh-CN" dirty="0"/>
              <a:t>Copyright © thbin@buaa.edu.cn</a:t>
            </a:r>
          </a:p>
        </p:txBody>
      </p:sp>
      <p:sp>
        <p:nvSpPr>
          <p:cNvPr id="6" name="页脚占位符 5"/>
          <p:cNvSpPr>
            <a:spLocks noGrp="1"/>
          </p:cNvSpPr>
          <p:nvPr>
            <p:ph type="ftr" sz="quarter" idx="11"/>
          </p:nvPr>
        </p:nvSpPr>
        <p:spPr/>
        <p:txBody>
          <a:bodyPr/>
          <a:lstStyle/>
          <a:p>
            <a:pPr>
              <a:defRPr/>
            </a:pPr>
            <a:r>
              <a:rPr lang="en-US" altLang="zh-CN" dirty="0" smtClean="0"/>
              <a:t>College of </a:t>
            </a:r>
            <a:r>
              <a:rPr lang="en-US" altLang="zh-CN" dirty="0"/>
              <a:t>Software, BUAA</a:t>
            </a:r>
            <a:endParaRPr lang="zh-CN" altLang="en-US" dirty="0"/>
          </a:p>
        </p:txBody>
      </p:sp>
      <p:sp>
        <p:nvSpPr>
          <p:cNvPr id="7" name="灯片编号占位符 6"/>
          <p:cNvSpPr>
            <a:spLocks noGrp="1"/>
          </p:cNvSpPr>
          <p:nvPr>
            <p:ph type="sldNum" sz="quarter" idx="12"/>
          </p:nvPr>
        </p:nvSpPr>
        <p:spPr/>
        <p:txBody>
          <a:bodyPr/>
          <a:lstStyle/>
          <a:p>
            <a:pPr>
              <a:defRPr/>
            </a:pPr>
            <a:r>
              <a:rPr lang="en-US" altLang="zh-CN"/>
              <a:t>-</a:t>
            </a:r>
            <a:fld id="{DAEE2481-20E0-4678-AD14-E3643C6AE849}" type="slidenum">
              <a:rPr lang="en-US" altLang="zh-CN"/>
              <a:pPr>
                <a:defRPr/>
              </a:pPr>
              <a:t>7</a:t>
            </a:fld>
            <a:r>
              <a:rPr lang="en-US" altLang="zh-CN"/>
              <a:t>-</a:t>
            </a:r>
          </a:p>
        </p:txBody>
      </p:sp>
      <p:pic>
        <p:nvPicPr>
          <p:cNvPr id="3" name="图片 2"/>
          <p:cNvPicPr>
            <a:picLocks noChangeAspect="1"/>
          </p:cNvPicPr>
          <p:nvPr/>
        </p:nvPicPr>
        <p:blipFill>
          <a:blip r:embed="rId2"/>
          <a:stretch>
            <a:fillRect/>
          </a:stretch>
        </p:blipFill>
        <p:spPr>
          <a:xfrm>
            <a:off x="152400" y="704850"/>
            <a:ext cx="8991600" cy="6153150"/>
          </a:xfrm>
          <a:prstGeom prst="rect">
            <a:avLst/>
          </a:prstGeom>
        </p:spPr>
      </p:pic>
    </p:spTree>
    <p:extLst>
      <p:ext uri="{BB962C8B-B14F-4D97-AF65-F5344CB8AC3E}">
        <p14:creationId xmlns:p14="http://schemas.microsoft.com/office/powerpoint/2010/main" val="41879485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lstStyle/>
          <a:p>
            <a:pPr eaLnBrk="1" hangingPunct="1">
              <a:defRPr/>
            </a:pPr>
            <a:r>
              <a:rPr lang="en-US" altLang="zh-CN" dirty="0" smtClean="0">
                <a:effectLst>
                  <a:outerShdw blurRad="38100" dist="38100" dir="2700000" algn="tl">
                    <a:srgbClr val="C0C0C0"/>
                  </a:outerShdw>
                </a:effectLst>
              </a:rPr>
              <a:t>Syllabus (9</a:t>
            </a:r>
            <a:r>
              <a:rPr lang="en-US" altLang="zh-CN" baseline="30000" dirty="0" smtClean="0">
                <a:effectLst>
                  <a:outerShdw blurRad="38100" dist="38100" dir="2700000" algn="tl">
                    <a:srgbClr val="C0C0C0"/>
                  </a:outerShdw>
                </a:effectLst>
              </a:rPr>
              <a:t>th</a:t>
            </a:r>
            <a:r>
              <a:rPr lang="en-US" altLang="zh-CN" dirty="0" smtClean="0">
                <a:effectLst>
                  <a:outerShdw blurRad="38100" dist="38100" dir="2700000" algn="tl">
                    <a:srgbClr val="C0C0C0"/>
                  </a:outerShdw>
                </a:effectLst>
              </a:rPr>
              <a:t> – 13</a:t>
            </a:r>
            <a:r>
              <a:rPr lang="en-US" altLang="zh-CN" baseline="30000" dirty="0" smtClean="0">
                <a:effectLst>
                  <a:outerShdw blurRad="38100" dist="38100" dir="2700000" algn="tl">
                    <a:srgbClr val="C0C0C0"/>
                  </a:outerShdw>
                </a:effectLst>
              </a:rPr>
              <a:t>rd</a:t>
            </a:r>
            <a:r>
              <a:rPr lang="en-US" altLang="zh-CN" dirty="0" smtClean="0">
                <a:effectLst>
                  <a:outerShdw blurRad="38100" dist="38100" dir="2700000" algn="tl">
                    <a:srgbClr val="C0C0C0"/>
                  </a:outerShdw>
                </a:effectLst>
              </a:rPr>
              <a:t> week)</a:t>
            </a:r>
            <a:endParaRPr lang="zh-CN" altLang="en-US" sz="4400" dirty="0"/>
          </a:p>
        </p:txBody>
      </p:sp>
      <p:sp>
        <p:nvSpPr>
          <p:cNvPr id="5" name="日期占位符 4"/>
          <p:cNvSpPr>
            <a:spLocks noGrp="1"/>
          </p:cNvSpPr>
          <p:nvPr>
            <p:ph type="dt" sz="half" idx="10"/>
          </p:nvPr>
        </p:nvSpPr>
        <p:spPr/>
        <p:txBody>
          <a:bodyPr/>
          <a:lstStyle/>
          <a:p>
            <a:pPr>
              <a:defRPr/>
            </a:pPr>
            <a:r>
              <a:rPr lang="en-US" altLang="zh-CN" dirty="0" smtClean="0"/>
              <a:t>Software System Analysis &amp; Design</a:t>
            </a:r>
            <a:endParaRPr lang="en-US" altLang="zh-CN" dirty="0"/>
          </a:p>
          <a:p>
            <a:pPr>
              <a:defRPr/>
            </a:pPr>
            <a:r>
              <a:rPr lang="en-US" altLang="zh-CN" dirty="0"/>
              <a:t>Copyright © thbin@buaa.edu.cn</a:t>
            </a:r>
          </a:p>
        </p:txBody>
      </p:sp>
      <p:sp>
        <p:nvSpPr>
          <p:cNvPr id="6" name="页脚占位符 5"/>
          <p:cNvSpPr>
            <a:spLocks noGrp="1"/>
          </p:cNvSpPr>
          <p:nvPr>
            <p:ph type="ftr" sz="quarter" idx="11"/>
          </p:nvPr>
        </p:nvSpPr>
        <p:spPr/>
        <p:txBody>
          <a:bodyPr/>
          <a:lstStyle/>
          <a:p>
            <a:pPr>
              <a:defRPr/>
            </a:pPr>
            <a:r>
              <a:rPr lang="en-US" altLang="zh-CN"/>
              <a:t>College of Software, BUAA</a:t>
            </a:r>
            <a:endParaRPr lang="zh-CN" altLang="en-US"/>
          </a:p>
        </p:txBody>
      </p:sp>
      <p:sp>
        <p:nvSpPr>
          <p:cNvPr id="7" name="灯片编号占位符 6"/>
          <p:cNvSpPr>
            <a:spLocks noGrp="1"/>
          </p:cNvSpPr>
          <p:nvPr>
            <p:ph type="sldNum" sz="quarter" idx="12"/>
          </p:nvPr>
        </p:nvSpPr>
        <p:spPr/>
        <p:txBody>
          <a:bodyPr/>
          <a:lstStyle/>
          <a:p>
            <a:pPr>
              <a:defRPr/>
            </a:pPr>
            <a:r>
              <a:rPr lang="en-US" altLang="zh-CN"/>
              <a:t>-</a:t>
            </a:r>
            <a:fld id="{DAEE2481-20E0-4678-AD14-E3643C6AE849}" type="slidenum">
              <a:rPr lang="en-US" altLang="zh-CN"/>
              <a:pPr>
                <a:defRPr/>
              </a:pPr>
              <a:t>8</a:t>
            </a:fld>
            <a:r>
              <a:rPr lang="en-US" altLang="zh-CN"/>
              <a:t>-</a:t>
            </a:r>
          </a:p>
        </p:txBody>
      </p:sp>
      <p:pic>
        <p:nvPicPr>
          <p:cNvPr id="2" name="图片 1"/>
          <p:cNvPicPr>
            <a:picLocks noChangeAspect="1"/>
          </p:cNvPicPr>
          <p:nvPr/>
        </p:nvPicPr>
        <p:blipFill>
          <a:blip r:embed="rId2"/>
          <a:stretch>
            <a:fillRect/>
          </a:stretch>
        </p:blipFill>
        <p:spPr>
          <a:xfrm>
            <a:off x="524120" y="36576"/>
            <a:ext cx="7795067" cy="6858000"/>
          </a:xfrm>
          <a:prstGeom prst="rect">
            <a:avLst/>
          </a:prstGeom>
        </p:spPr>
      </p:pic>
    </p:spTree>
    <p:extLst>
      <p:ext uri="{BB962C8B-B14F-4D97-AF65-F5344CB8AC3E}">
        <p14:creationId xmlns:p14="http://schemas.microsoft.com/office/powerpoint/2010/main" val="13942056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p:cNvSpPr>
            <a:spLocks noGrp="1"/>
          </p:cNvSpPr>
          <p:nvPr>
            <p:ph type="dt" sz="quarter" idx="10"/>
          </p:nvPr>
        </p:nvSpPr>
        <p:spPr/>
        <p:txBody>
          <a:bodyPr/>
          <a:lstStyle/>
          <a:p>
            <a:pPr>
              <a:defRPr/>
            </a:pPr>
            <a:r>
              <a:rPr lang="en-US" altLang="zh-CN" dirty="0" smtClean="0"/>
              <a:t>Software System Analysis &amp; Design</a:t>
            </a:r>
            <a:endParaRPr lang="en-US" altLang="zh-CN" dirty="0"/>
          </a:p>
          <a:p>
            <a:pPr>
              <a:defRPr/>
            </a:pPr>
            <a:r>
              <a:rPr lang="en-US" altLang="zh-CN" dirty="0"/>
              <a:t>Copyright © thbin@buaa.edu.cn</a:t>
            </a:r>
          </a:p>
        </p:txBody>
      </p:sp>
      <p:sp>
        <p:nvSpPr>
          <p:cNvPr id="5" name="页脚占位符 2"/>
          <p:cNvSpPr>
            <a:spLocks noGrp="1"/>
          </p:cNvSpPr>
          <p:nvPr>
            <p:ph type="ftr" sz="quarter" idx="11"/>
          </p:nvPr>
        </p:nvSpPr>
        <p:spPr/>
        <p:txBody>
          <a:bodyPr/>
          <a:lstStyle/>
          <a:p>
            <a:pPr>
              <a:defRPr/>
            </a:pPr>
            <a:r>
              <a:rPr lang="en-US" altLang="zh-CN"/>
              <a:t>College of Software, BUAA</a:t>
            </a:r>
            <a:endParaRPr lang="zh-CN" altLang="en-US"/>
          </a:p>
        </p:txBody>
      </p:sp>
      <p:sp>
        <p:nvSpPr>
          <p:cNvPr id="6" name="灯片编号占位符 3"/>
          <p:cNvSpPr>
            <a:spLocks noGrp="1"/>
          </p:cNvSpPr>
          <p:nvPr>
            <p:ph type="sldNum" sz="quarter" idx="12"/>
          </p:nvPr>
        </p:nvSpPr>
        <p:spPr/>
        <p:txBody>
          <a:bodyPr/>
          <a:lstStyle/>
          <a:p>
            <a:pPr>
              <a:defRPr/>
            </a:pPr>
            <a:r>
              <a:rPr lang="en-US" altLang="zh-CN" dirty="0"/>
              <a:t>-</a:t>
            </a:r>
            <a:fld id="{1AE199D3-7BB3-4D2F-B9D9-82E890D95F8B}" type="slidenum">
              <a:rPr lang="en-US" altLang="zh-CN"/>
              <a:pPr>
                <a:defRPr/>
              </a:pPr>
              <a:t>9</a:t>
            </a:fld>
            <a:r>
              <a:rPr lang="en-US" altLang="zh-CN" dirty="0"/>
              <a:t>-</a:t>
            </a:r>
          </a:p>
        </p:txBody>
      </p:sp>
      <p:sp>
        <p:nvSpPr>
          <p:cNvPr id="450562" name="Rectangle 2"/>
          <p:cNvSpPr>
            <a:spLocks noGrp="1" noChangeArrowheads="1"/>
          </p:cNvSpPr>
          <p:nvPr>
            <p:ph type="title" idx="4294967295"/>
          </p:nvPr>
        </p:nvSpPr>
        <p:spPr/>
        <p:txBody>
          <a:bodyPr/>
          <a:lstStyle/>
          <a:p>
            <a:pPr eaLnBrk="1" hangingPunct="1">
              <a:defRPr/>
            </a:pPr>
            <a:r>
              <a:rPr lang="en-GB" altLang="zh-CN" dirty="0">
                <a:effectLst>
                  <a:outerShdw blurRad="38100" dist="38100" dir="2700000" algn="tl">
                    <a:srgbClr val="C0C0C0"/>
                  </a:outerShdw>
                </a:effectLst>
              </a:rPr>
              <a:t>Examination</a:t>
            </a:r>
            <a:endParaRPr lang="zh-CN" altLang="en-US" dirty="0"/>
          </a:p>
        </p:txBody>
      </p:sp>
      <p:sp>
        <p:nvSpPr>
          <p:cNvPr id="50182" name="Rectangle 3"/>
          <p:cNvSpPr>
            <a:spLocks noGrp="1" noChangeArrowheads="1"/>
          </p:cNvSpPr>
          <p:nvPr>
            <p:ph type="body" idx="4294967295"/>
          </p:nvPr>
        </p:nvSpPr>
        <p:spPr/>
        <p:txBody>
          <a:bodyPr/>
          <a:lstStyle/>
          <a:p>
            <a:pPr eaLnBrk="1" hangingPunct="1">
              <a:buClr>
                <a:schemeClr val="tx1"/>
              </a:buClr>
            </a:pPr>
            <a:r>
              <a:rPr lang="en-US" altLang="zh-CN" dirty="0" smtClean="0">
                <a:latin typeface="Times New Roman" panose="02020603050405020304" pitchFamily="18" charset="0"/>
                <a:ea typeface="宋体" pitchFamily="2" charset="-122"/>
              </a:rPr>
              <a:t>Practice &amp; Classroom Discuss (40%)</a:t>
            </a:r>
          </a:p>
          <a:p>
            <a:pPr lvl="1" eaLnBrk="1" hangingPunct="1">
              <a:buClr>
                <a:schemeClr val="tx1"/>
              </a:buClr>
            </a:pPr>
            <a:r>
              <a:rPr lang="zh-CN" altLang="en-US" dirty="0" smtClean="0">
                <a:latin typeface="Times New Roman" panose="02020603050405020304" pitchFamily="18" charset="0"/>
                <a:ea typeface="宋体" pitchFamily="2" charset="-122"/>
              </a:rPr>
              <a:t>需求调研（</a:t>
            </a:r>
            <a:r>
              <a:rPr lang="en-US" altLang="zh-CN" dirty="0" smtClean="0">
                <a:latin typeface="Times New Roman" panose="02020603050405020304" pitchFamily="18" charset="0"/>
                <a:ea typeface="宋体" pitchFamily="2" charset="-122"/>
              </a:rPr>
              <a:t>5%</a:t>
            </a:r>
            <a:r>
              <a:rPr lang="zh-CN" altLang="en-US" dirty="0" smtClean="0">
                <a:latin typeface="Times New Roman" panose="02020603050405020304" pitchFamily="18" charset="0"/>
                <a:ea typeface="宋体" pitchFamily="2" charset="-122"/>
              </a:rPr>
              <a:t>）（</a:t>
            </a:r>
            <a:r>
              <a:rPr lang="en-US" altLang="zh-CN" dirty="0" smtClean="0">
                <a:latin typeface="Times New Roman" panose="02020603050405020304" pitchFamily="18" charset="0"/>
                <a:ea typeface="宋体" pitchFamily="2" charset="-122"/>
              </a:rPr>
              <a:t>1~3</a:t>
            </a:r>
            <a:r>
              <a:rPr lang="zh-CN" altLang="en-US" dirty="0" smtClean="0">
                <a:latin typeface="Times New Roman" panose="02020603050405020304" pitchFamily="18" charset="0"/>
                <a:ea typeface="宋体" pitchFamily="2" charset="-122"/>
              </a:rPr>
              <a:t>周）</a:t>
            </a:r>
            <a:endParaRPr lang="en-US" altLang="zh-CN" dirty="0" smtClean="0">
              <a:latin typeface="Times New Roman" panose="02020603050405020304" pitchFamily="18" charset="0"/>
              <a:ea typeface="宋体" pitchFamily="2" charset="-122"/>
            </a:endParaRPr>
          </a:p>
          <a:p>
            <a:pPr lvl="1" eaLnBrk="1" hangingPunct="1">
              <a:buClr>
                <a:schemeClr val="tx1"/>
              </a:buClr>
            </a:pPr>
            <a:r>
              <a:rPr lang="zh-CN" altLang="en-US" dirty="0" smtClean="0">
                <a:latin typeface="Times New Roman" panose="02020603050405020304" pitchFamily="18" charset="0"/>
                <a:ea typeface="宋体" pitchFamily="2" charset="-122"/>
              </a:rPr>
              <a:t>需求模型（</a:t>
            </a:r>
            <a:r>
              <a:rPr lang="en-US" altLang="zh-CN" dirty="0" smtClean="0">
                <a:latin typeface="Times New Roman" panose="02020603050405020304" pitchFamily="18" charset="0"/>
                <a:ea typeface="宋体" pitchFamily="2" charset="-122"/>
              </a:rPr>
              <a:t>10%</a:t>
            </a:r>
            <a:r>
              <a:rPr lang="zh-CN" altLang="en-US" dirty="0" smtClean="0">
                <a:latin typeface="Times New Roman" panose="02020603050405020304" pitchFamily="18" charset="0"/>
                <a:ea typeface="宋体" pitchFamily="2" charset="-122"/>
              </a:rPr>
              <a:t>）（</a:t>
            </a:r>
            <a:r>
              <a:rPr lang="en-US" altLang="zh-CN" dirty="0" smtClean="0">
                <a:latin typeface="Times New Roman" panose="02020603050405020304" pitchFamily="18" charset="0"/>
                <a:ea typeface="宋体" pitchFamily="2" charset="-122"/>
              </a:rPr>
              <a:t>3~7</a:t>
            </a:r>
            <a:r>
              <a:rPr lang="zh-CN" altLang="en-US" dirty="0" smtClean="0">
                <a:latin typeface="Times New Roman" panose="02020603050405020304" pitchFamily="18" charset="0"/>
                <a:ea typeface="宋体" pitchFamily="2" charset="-122"/>
              </a:rPr>
              <a:t>周）</a:t>
            </a:r>
            <a:endParaRPr lang="en-US" altLang="zh-CN" dirty="0" smtClean="0">
              <a:latin typeface="Times New Roman" panose="02020603050405020304" pitchFamily="18" charset="0"/>
              <a:ea typeface="宋体" pitchFamily="2" charset="-122"/>
            </a:endParaRPr>
          </a:p>
          <a:p>
            <a:pPr lvl="1" eaLnBrk="1" hangingPunct="1">
              <a:buClr>
                <a:schemeClr val="tx1"/>
              </a:buClr>
            </a:pPr>
            <a:r>
              <a:rPr lang="zh-CN" altLang="en-US" dirty="0" smtClean="0">
                <a:latin typeface="Times New Roman" panose="02020603050405020304" pitchFamily="18" charset="0"/>
                <a:ea typeface="宋体" pitchFamily="2" charset="-122"/>
              </a:rPr>
              <a:t>分析模型（</a:t>
            </a:r>
            <a:r>
              <a:rPr lang="en-US" altLang="zh-CN" dirty="0" smtClean="0">
                <a:latin typeface="Times New Roman" panose="02020603050405020304" pitchFamily="18" charset="0"/>
                <a:ea typeface="宋体" pitchFamily="2" charset="-122"/>
              </a:rPr>
              <a:t>5%</a:t>
            </a:r>
            <a:r>
              <a:rPr lang="zh-CN" altLang="en-US" dirty="0" smtClean="0">
                <a:latin typeface="Times New Roman" panose="02020603050405020304" pitchFamily="18" charset="0"/>
                <a:ea typeface="宋体" pitchFamily="2" charset="-122"/>
              </a:rPr>
              <a:t>）（</a:t>
            </a:r>
            <a:r>
              <a:rPr lang="en-US" altLang="zh-CN" dirty="0" smtClean="0">
                <a:latin typeface="Times New Roman" panose="02020603050405020304" pitchFamily="18" charset="0"/>
                <a:ea typeface="宋体" pitchFamily="2" charset="-122"/>
              </a:rPr>
              <a:t>7~9</a:t>
            </a:r>
            <a:r>
              <a:rPr lang="zh-CN" altLang="en-US" dirty="0" smtClean="0">
                <a:latin typeface="Times New Roman" panose="02020603050405020304" pitchFamily="18" charset="0"/>
                <a:ea typeface="宋体" pitchFamily="2" charset="-122"/>
              </a:rPr>
              <a:t>周）</a:t>
            </a:r>
            <a:endParaRPr lang="en-US" altLang="zh-CN" dirty="0" smtClean="0">
              <a:latin typeface="Times New Roman" panose="02020603050405020304" pitchFamily="18" charset="0"/>
              <a:ea typeface="宋体" pitchFamily="2" charset="-122"/>
            </a:endParaRPr>
          </a:p>
          <a:p>
            <a:pPr lvl="1" eaLnBrk="1" hangingPunct="1">
              <a:buClr>
                <a:schemeClr val="tx1"/>
              </a:buClr>
            </a:pPr>
            <a:r>
              <a:rPr lang="zh-CN" altLang="en-US" dirty="0">
                <a:latin typeface="Times New Roman" panose="02020603050405020304" pitchFamily="18" charset="0"/>
                <a:ea typeface="宋体" pitchFamily="2" charset="-122"/>
              </a:rPr>
              <a:t>设计</a:t>
            </a:r>
            <a:r>
              <a:rPr lang="zh-CN" altLang="en-US" dirty="0" smtClean="0">
                <a:latin typeface="Times New Roman" panose="02020603050405020304" pitchFamily="18" charset="0"/>
                <a:ea typeface="宋体" pitchFamily="2" charset="-122"/>
              </a:rPr>
              <a:t>模型（</a:t>
            </a:r>
            <a:r>
              <a:rPr lang="zh-CN" altLang="en-US" dirty="0">
                <a:latin typeface="Times New Roman" panose="02020603050405020304" pitchFamily="18" charset="0"/>
                <a:ea typeface="宋体" pitchFamily="2" charset="-122"/>
              </a:rPr>
              <a:t>构</a:t>
            </a:r>
            <a:r>
              <a:rPr lang="zh-CN" altLang="en-US" dirty="0" smtClean="0">
                <a:latin typeface="Times New Roman" panose="02020603050405020304" pitchFamily="18" charset="0"/>
                <a:ea typeface="宋体" pitchFamily="2" charset="-122"/>
              </a:rPr>
              <a:t>架）（</a:t>
            </a:r>
            <a:r>
              <a:rPr lang="en-US" altLang="zh-CN" dirty="0" smtClean="0">
                <a:latin typeface="Times New Roman" panose="02020603050405020304" pitchFamily="18" charset="0"/>
                <a:ea typeface="宋体" pitchFamily="2" charset="-122"/>
              </a:rPr>
              <a:t>5% + 10%</a:t>
            </a:r>
            <a:r>
              <a:rPr lang="zh-CN" altLang="en-US" dirty="0" smtClean="0">
                <a:latin typeface="Times New Roman" panose="02020603050405020304" pitchFamily="18" charset="0"/>
                <a:ea typeface="宋体" pitchFamily="2" charset="-122"/>
              </a:rPr>
              <a:t>）（</a:t>
            </a:r>
            <a:r>
              <a:rPr lang="en-US" altLang="zh-CN" dirty="0" smtClean="0">
                <a:latin typeface="Times New Roman" panose="02020603050405020304" pitchFamily="18" charset="0"/>
                <a:ea typeface="宋体" pitchFamily="2" charset="-122"/>
              </a:rPr>
              <a:t>9~11</a:t>
            </a:r>
            <a:r>
              <a:rPr lang="zh-CN" altLang="en-US" dirty="0" smtClean="0">
                <a:latin typeface="Times New Roman" panose="02020603050405020304" pitchFamily="18" charset="0"/>
                <a:ea typeface="宋体" pitchFamily="2" charset="-122"/>
              </a:rPr>
              <a:t>周）</a:t>
            </a:r>
            <a:endParaRPr lang="en-US" altLang="zh-CN" dirty="0" smtClean="0">
              <a:latin typeface="Times New Roman" panose="02020603050405020304" pitchFamily="18" charset="0"/>
              <a:ea typeface="宋体" pitchFamily="2" charset="-122"/>
            </a:endParaRPr>
          </a:p>
          <a:p>
            <a:pPr lvl="1" eaLnBrk="1" hangingPunct="1">
              <a:buClr>
                <a:schemeClr val="tx1"/>
              </a:buClr>
            </a:pPr>
            <a:r>
              <a:rPr lang="zh-CN" altLang="en-US" dirty="0" smtClean="0">
                <a:latin typeface="Times New Roman" panose="02020603050405020304" pitchFamily="18" charset="0"/>
                <a:ea typeface="宋体" pitchFamily="2" charset="-122"/>
              </a:rPr>
              <a:t>设计模型 （数据库）（</a:t>
            </a:r>
            <a:r>
              <a:rPr lang="en-US" altLang="zh-CN" dirty="0" smtClean="0">
                <a:latin typeface="Times New Roman" panose="02020603050405020304" pitchFamily="18" charset="0"/>
                <a:ea typeface="宋体" pitchFamily="2" charset="-122"/>
              </a:rPr>
              <a:t>5%</a:t>
            </a:r>
            <a:r>
              <a:rPr lang="zh-CN" altLang="en-US" dirty="0" smtClean="0">
                <a:latin typeface="Times New Roman" panose="02020603050405020304" pitchFamily="18" charset="0"/>
                <a:ea typeface="宋体" pitchFamily="2" charset="-122"/>
              </a:rPr>
              <a:t>）（</a:t>
            </a:r>
            <a:r>
              <a:rPr lang="en-US" altLang="zh-CN" dirty="0" smtClean="0">
                <a:latin typeface="Times New Roman" panose="02020603050405020304" pitchFamily="18" charset="0"/>
                <a:ea typeface="宋体" pitchFamily="2" charset="-122"/>
              </a:rPr>
              <a:t>11~13</a:t>
            </a:r>
            <a:r>
              <a:rPr lang="zh-CN" altLang="en-US" dirty="0" smtClean="0">
                <a:latin typeface="Times New Roman" panose="02020603050405020304" pitchFamily="18" charset="0"/>
                <a:ea typeface="宋体" pitchFamily="2" charset="-122"/>
              </a:rPr>
              <a:t>周）</a:t>
            </a:r>
            <a:endParaRPr lang="en-US" altLang="zh-CN" dirty="0">
              <a:latin typeface="Times New Roman" panose="02020603050405020304" pitchFamily="18" charset="0"/>
              <a:ea typeface="宋体" pitchFamily="2" charset="-122"/>
            </a:endParaRPr>
          </a:p>
          <a:p>
            <a:pPr eaLnBrk="1" hangingPunct="1">
              <a:buClr>
                <a:schemeClr val="tx1"/>
              </a:buClr>
            </a:pPr>
            <a:r>
              <a:rPr lang="en-US" altLang="zh-CN" dirty="0" smtClean="0">
                <a:latin typeface="Times New Roman" panose="02020603050405020304" pitchFamily="18" charset="0"/>
                <a:ea typeface="宋体" pitchFamily="2" charset="-122"/>
              </a:rPr>
              <a:t>Project Demo (20%)</a:t>
            </a:r>
          </a:p>
          <a:p>
            <a:pPr lvl="1" eaLnBrk="1" hangingPunct="1">
              <a:buClr>
                <a:schemeClr val="tx1"/>
              </a:buClr>
            </a:pPr>
            <a:r>
              <a:rPr lang="zh-CN" altLang="en-US" dirty="0" smtClean="0">
                <a:latin typeface="Times New Roman" panose="02020603050405020304" pitchFamily="18" charset="0"/>
                <a:ea typeface="宋体" pitchFamily="2" charset="-122"/>
              </a:rPr>
              <a:t>初步计划：</a:t>
            </a:r>
            <a:r>
              <a:rPr lang="en-US" altLang="zh-CN" dirty="0" smtClean="0">
                <a:latin typeface="Times New Roman" panose="02020603050405020304" pitchFamily="18" charset="0"/>
                <a:ea typeface="宋体" pitchFamily="2" charset="-122"/>
              </a:rPr>
              <a:t>10~16</a:t>
            </a:r>
            <a:r>
              <a:rPr lang="zh-CN" altLang="en-US" dirty="0" smtClean="0">
                <a:latin typeface="Times New Roman" panose="02020603050405020304" pitchFamily="18" charset="0"/>
                <a:ea typeface="宋体" pitchFamily="2" charset="-122"/>
              </a:rPr>
              <a:t>周完成项目开发，</a:t>
            </a:r>
            <a:r>
              <a:rPr lang="en-US" altLang="zh-CN" dirty="0" smtClean="0">
                <a:latin typeface="Times New Roman" panose="02020603050405020304" pitchFamily="18" charset="0"/>
                <a:ea typeface="宋体" pitchFamily="2" charset="-122"/>
              </a:rPr>
              <a:t>17</a:t>
            </a:r>
            <a:r>
              <a:rPr lang="zh-CN" altLang="en-US" dirty="0" smtClean="0">
                <a:latin typeface="Times New Roman" panose="02020603050405020304" pitchFamily="18" charset="0"/>
                <a:ea typeface="宋体" pitchFamily="2" charset="-122"/>
              </a:rPr>
              <a:t>周演示</a:t>
            </a:r>
            <a:endParaRPr lang="en-US" altLang="zh-CN" dirty="0" smtClean="0">
              <a:latin typeface="Times New Roman" panose="02020603050405020304" pitchFamily="18" charset="0"/>
              <a:ea typeface="宋体" pitchFamily="2" charset="-122"/>
            </a:endParaRPr>
          </a:p>
          <a:p>
            <a:pPr eaLnBrk="1" hangingPunct="1">
              <a:buClr>
                <a:schemeClr val="tx1"/>
              </a:buClr>
            </a:pPr>
            <a:r>
              <a:rPr lang="en-US" altLang="zh-CN" dirty="0" smtClean="0">
                <a:latin typeface="Times New Roman" panose="02020603050405020304" pitchFamily="18" charset="0"/>
                <a:ea typeface="宋体" pitchFamily="2" charset="-122"/>
              </a:rPr>
              <a:t>Final Test (40%)</a:t>
            </a:r>
            <a:endParaRPr lang="zh-CN" altLang="en-US" dirty="0" smtClean="0">
              <a:latin typeface="Times New Roman" panose="02020603050405020304" pitchFamily="18" charset="0"/>
              <a:ea typeface="宋体" pitchFamily="2" charset="-122"/>
            </a:endParaRPr>
          </a:p>
          <a:p>
            <a:pPr lvl="1" eaLnBrk="1" hangingPunct="1">
              <a:buClr>
                <a:schemeClr val="tx1"/>
              </a:buClr>
            </a:pPr>
            <a:r>
              <a:rPr lang="zh-CN" altLang="en-US" dirty="0" smtClean="0">
                <a:latin typeface="Times New Roman" panose="02020603050405020304" pitchFamily="18" charset="0"/>
                <a:ea typeface="宋体" pitchFamily="2" charset="-122"/>
              </a:rPr>
              <a:t>开卷，预计</a:t>
            </a:r>
            <a:r>
              <a:rPr lang="en-US" altLang="zh-CN" dirty="0" smtClean="0">
                <a:latin typeface="Times New Roman" panose="02020603050405020304" pitchFamily="18" charset="0"/>
                <a:ea typeface="宋体" pitchFamily="2" charset="-122"/>
              </a:rPr>
              <a:t>18</a:t>
            </a:r>
            <a:r>
              <a:rPr lang="zh-CN" altLang="en-US" dirty="0" smtClean="0">
                <a:latin typeface="Times New Roman" panose="02020603050405020304" pitchFamily="18" charset="0"/>
                <a:ea typeface="宋体" pitchFamily="2" charset="-122"/>
              </a:rPr>
              <a:t>周考试，具体安排以教务为准</a:t>
            </a:r>
          </a:p>
        </p:txBody>
      </p:sp>
    </p:spTree>
    <p:extLst>
      <p:ext uri="{BB962C8B-B14F-4D97-AF65-F5344CB8AC3E}">
        <p14:creationId xmlns:p14="http://schemas.microsoft.com/office/powerpoint/2010/main" val="149407256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Polling"/>
  <p:tag name="ANONYMOUSPOLLING" val="False"/>
  <p:tag name="PROBLEMSCORE" val="0.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Polling"/>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Polling"/>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 name="RAINPROBLEM" val="PollingAnsw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heme/theme1.xml><?xml version="1.0" encoding="utf-8"?>
<a:theme xmlns:a="http://schemas.openxmlformats.org/drawingml/2006/main" name="PowerPoint Template">
  <a:themeElements>
    <a:clrScheme name="134TGp_report_diagram 2">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96B1E6"/>
      </a:hlink>
      <a:folHlink>
        <a:srgbClr val="99C25C"/>
      </a:folHlink>
    </a:clrScheme>
    <a:fontScheme name="134TGp_report_diagram">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34TGp_report_diagram 1">
        <a:dk1>
          <a:srgbClr val="1D4940"/>
        </a:dk1>
        <a:lt1>
          <a:srgbClr val="FFFFFF"/>
        </a:lt1>
        <a:dk2>
          <a:srgbClr val="3F716F"/>
        </a:dk2>
        <a:lt2>
          <a:srgbClr val="DDDDDD"/>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134TGp_report_diagram 2">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96B1E6"/>
        </a:hlink>
        <a:folHlink>
          <a:srgbClr val="99C25C"/>
        </a:folHlink>
      </a:clrScheme>
      <a:clrMap bg1="lt1" tx1="dk1" bg2="lt2" tx2="dk2" accent1="accent1" accent2="accent2" accent3="accent3" accent4="accent4" accent5="accent5" accent6="accent6" hlink="hlink" folHlink="folHlink"/>
    </a:extraClrScheme>
    <a:extraClrScheme>
      <a:clrScheme name="134TGp_report_diagram 3">
        <a:dk1>
          <a:srgbClr val="23387D"/>
        </a:dk1>
        <a:lt1>
          <a:srgbClr val="FFFFFF"/>
        </a:lt1>
        <a:dk2>
          <a:srgbClr val="1A3D97"/>
        </a:dk2>
        <a:lt2>
          <a:srgbClr val="DDDDDD"/>
        </a:lt2>
        <a:accent1>
          <a:srgbClr val="6E51A7"/>
        </a:accent1>
        <a:accent2>
          <a:srgbClr val="8C8EE0"/>
        </a:accent2>
        <a:accent3>
          <a:srgbClr val="FFFFFF"/>
        </a:accent3>
        <a:accent4>
          <a:srgbClr val="1C2E6A"/>
        </a:accent4>
        <a:accent5>
          <a:srgbClr val="BAB3D0"/>
        </a:accent5>
        <a:accent6>
          <a:srgbClr val="7E80CB"/>
        </a:accent6>
        <a:hlink>
          <a:srgbClr val="96B1E6"/>
        </a:hlink>
        <a:folHlink>
          <a:srgbClr val="7BB32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 Template</Template>
  <TotalTime>1137</TotalTime>
  <Words>3404</Words>
  <Application>Microsoft Office PowerPoint</Application>
  <PresentationFormat>全屏显示(4:3)</PresentationFormat>
  <Paragraphs>434</Paragraphs>
  <Slides>42</Slides>
  <Notes>7</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60" baseType="lpstr">
      <vt:lpstr>Microsoft Yahei</vt:lpstr>
      <vt:lpstr>新細明體</vt:lpstr>
      <vt:lpstr>仿宋_GB2312</vt:lpstr>
      <vt:lpstr>黑体</vt:lpstr>
      <vt:lpstr>华文新魏</vt:lpstr>
      <vt:lpstr>宋体</vt:lpstr>
      <vt:lpstr>幼圆</vt:lpstr>
      <vt:lpstr>Arial</vt:lpstr>
      <vt:lpstr>Bradley Hand ITC</vt:lpstr>
      <vt:lpstr>Calibri</vt:lpstr>
      <vt:lpstr>Monotype Corsiva</vt:lpstr>
      <vt:lpstr>Tahoma</vt:lpstr>
      <vt:lpstr>Times New Roman</vt:lpstr>
      <vt:lpstr>Verdana</vt:lpstr>
      <vt:lpstr>Viner Hand ITC</vt:lpstr>
      <vt:lpstr>Wingdings</vt:lpstr>
      <vt:lpstr>PowerPoint Template</vt:lpstr>
      <vt:lpstr>Image</vt:lpstr>
      <vt:lpstr>Software System Analysis and Design</vt:lpstr>
      <vt:lpstr>About the Course</vt:lpstr>
      <vt:lpstr>About the Course</vt:lpstr>
      <vt:lpstr>About the Course Name…</vt:lpstr>
      <vt:lpstr>About Analysis &amp; Design </vt:lpstr>
      <vt:lpstr>Teaching Mode </vt:lpstr>
      <vt:lpstr>Syllabus (1st – 8th week)</vt:lpstr>
      <vt:lpstr>Syllabus (9th – 13rd week)</vt:lpstr>
      <vt:lpstr>Examination</vt:lpstr>
      <vt:lpstr>References</vt:lpstr>
      <vt:lpstr>Fundamentals of System Analysis and Design</vt:lpstr>
      <vt:lpstr>PowerPoint 演示文稿</vt:lpstr>
      <vt:lpstr>Case 1 – Picture Viewer Software</vt:lpstr>
      <vt:lpstr>How to Finish it?</vt:lpstr>
      <vt:lpstr>Task Lists - Analysis</vt:lpstr>
      <vt:lpstr>Task Lists - Design</vt:lpstr>
      <vt:lpstr>Software Development Process</vt:lpstr>
      <vt:lpstr>Final 1</vt:lpstr>
      <vt:lpstr>Final 2</vt:lpstr>
      <vt:lpstr>Final 2（cont.）</vt:lpstr>
      <vt:lpstr>Final 2（cont.）</vt:lpstr>
      <vt:lpstr>Final 3</vt:lpstr>
      <vt:lpstr>Final 3（cont.）</vt:lpstr>
      <vt:lpstr>Final 3（cont.）</vt:lpstr>
      <vt:lpstr>Final 3（cont.）</vt:lpstr>
      <vt:lpstr>Final 3（cont.）</vt:lpstr>
      <vt:lpstr>软件开发难在何处？</vt:lpstr>
      <vt:lpstr>Review: Software</vt:lpstr>
      <vt:lpstr>Review: Software Engineering</vt:lpstr>
      <vt:lpstr>Software Engineering (cont.)</vt:lpstr>
      <vt:lpstr>Information System</vt:lpstr>
      <vt:lpstr>Information System and Component Parts</vt:lpstr>
      <vt:lpstr>Review: Stakeholders</vt:lpstr>
      <vt:lpstr>Stakeholders Classification</vt:lpstr>
      <vt:lpstr>People Perspectives for Systems Development</vt:lpstr>
      <vt:lpstr>System Owners &amp; Users</vt:lpstr>
      <vt:lpstr>System Analysts &amp; Designers</vt:lpstr>
      <vt:lpstr>IT vendors and consultants</vt:lpstr>
      <vt:lpstr>System Analyst</vt:lpstr>
      <vt:lpstr>System Analyst as a Facilitator</vt:lpstr>
      <vt:lpstr>The Ten Commandments of Computer Ethics</vt:lpstr>
      <vt:lpstr>附录1：团队建设</vt:lpstr>
    </vt:vector>
  </TitlesOfParts>
  <Company>buaa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thbin</dc:creator>
  <cp:lastModifiedBy>Tan Huobin</cp:lastModifiedBy>
  <cp:revision>247</cp:revision>
  <dcterms:created xsi:type="dcterms:W3CDTF">2011-09-03T13:10:54Z</dcterms:created>
  <dcterms:modified xsi:type="dcterms:W3CDTF">2019-09-03T02:54:15Z</dcterms:modified>
</cp:coreProperties>
</file>