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63" r:id="rId6"/>
    <p:sldId id="265" r:id="rId7"/>
    <p:sldId id="266" r:id="rId8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64382" autoAdjust="0"/>
  </p:normalViewPr>
  <p:slideViewPr>
    <p:cSldViewPr snapToGrid="0" snapToObjects="1">
      <p:cViewPr>
        <p:scale>
          <a:sx n="100" d="100"/>
          <a:sy n="100" d="100"/>
        </p:scale>
        <p:origin x="86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0656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zh-CN" altLang="en-US" b="1" i="0" dirty="0">
                <a:effectLst/>
                <a:highlight>
                  <a:srgbClr val="F9F9FE"/>
                </a:highlight>
                <a:latin typeface="-apple-system"/>
              </a:rPr>
              <a:t>理论分析与实践编程</a:t>
            </a:r>
            <a:r>
              <a:rPr lang="zh-CN" altLang="en-US" b="0" i="0" dirty="0">
                <a:effectLst/>
                <a:highlight>
                  <a:srgbClr val="F9F9FE"/>
                </a:highlight>
                <a:latin typeface="-apple-system"/>
              </a:rPr>
              <a:t>：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 dirty="0">
                <a:effectLst/>
                <a:highlight>
                  <a:srgbClr val="F9F9FE"/>
                </a:highlight>
                <a:latin typeface="-apple-system"/>
              </a:rPr>
              <a:t>深入剖析</a:t>
            </a:r>
            <a:r>
              <a:rPr lang="en-US" altLang="zh-CN" b="0" i="0" dirty="0">
                <a:effectLst/>
                <a:highlight>
                  <a:srgbClr val="F9F9FE"/>
                </a:highlight>
                <a:latin typeface="-apple-system"/>
              </a:rPr>
              <a:t>RSA</a:t>
            </a:r>
            <a:r>
              <a:rPr lang="zh-CN" altLang="en-US" b="0" i="0" dirty="0">
                <a:effectLst/>
                <a:highlight>
                  <a:srgbClr val="F9F9FE"/>
                </a:highlight>
                <a:latin typeface="-apple-system"/>
              </a:rPr>
              <a:t>与</a:t>
            </a:r>
            <a:r>
              <a:rPr lang="en-US" altLang="zh-CN" b="0" i="0" dirty="0">
                <a:effectLst/>
                <a:highlight>
                  <a:srgbClr val="F9F9FE"/>
                </a:highlight>
                <a:latin typeface="-apple-system"/>
              </a:rPr>
              <a:t>DSA</a:t>
            </a:r>
            <a:r>
              <a:rPr lang="zh-CN" altLang="en-US" b="0" i="0" dirty="0">
                <a:effectLst/>
                <a:highlight>
                  <a:srgbClr val="F9F9FE"/>
                </a:highlight>
                <a:latin typeface="-apple-system"/>
              </a:rPr>
              <a:t>算法的基本原理和数学基础，包括密钥生成、加密解密过程及安全性基础。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 dirty="0">
                <a:effectLst/>
                <a:highlight>
                  <a:srgbClr val="F9F9FE"/>
                </a:highlight>
                <a:latin typeface="-apple-system"/>
              </a:rPr>
              <a:t>通过实践编程，实现了</a:t>
            </a:r>
            <a:r>
              <a:rPr lang="en-US" altLang="zh-CN" b="0" i="0" dirty="0">
                <a:effectLst/>
                <a:highlight>
                  <a:srgbClr val="F9F9FE"/>
                </a:highlight>
                <a:latin typeface="-apple-system"/>
              </a:rPr>
              <a:t>RSA</a:t>
            </a:r>
            <a:r>
              <a:rPr lang="zh-CN" altLang="en-US" b="0" i="0" dirty="0">
                <a:effectLst/>
                <a:highlight>
                  <a:srgbClr val="F9F9FE"/>
                </a:highlight>
                <a:latin typeface="-apple-system"/>
              </a:rPr>
              <a:t>与</a:t>
            </a:r>
            <a:r>
              <a:rPr lang="en-US" altLang="zh-CN" b="0" i="0" dirty="0">
                <a:effectLst/>
                <a:highlight>
                  <a:srgbClr val="F9F9FE"/>
                </a:highlight>
                <a:latin typeface="-apple-system"/>
              </a:rPr>
              <a:t>DSA</a:t>
            </a:r>
            <a:r>
              <a:rPr lang="zh-CN" altLang="en-US" b="0" i="0" dirty="0">
                <a:effectLst/>
                <a:highlight>
                  <a:srgbClr val="F9F9FE"/>
                </a:highlight>
                <a:latin typeface="-apple-system"/>
              </a:rPr>
              <a:t>算法的</a:t>
            </a:r>
            <a:r>
              <a:rPr lang="en-US" altLang="zh-CN" b="0" i="0" dirty="0">
                <a:effectLst/>
                <a:highlight>
                  <a:srgbClr val="F9F9FE"/>
                </a:highlight>
                <a:latin typeface="-apple-system"/>
              </a:rPr>
              <a:t>C++</a:t>
            </a:r>
            <a:r>
              <a:rPr lang="zh-CN" altLang="en-US" b="0" i="0" dirty="0">
                <a:effectLst/>
                <a:highlight>
                  <a:srgbClr val="F9F9FE"/>
                </a:highlight>
                <a:latin typeface="-apple-system"/>
              </a:rPr>
              <a:t>代码，包括密钥生成、加密、解密和数字签名的实现和测试。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 dirty="0">
                <a:effectLst/>
                <a:highlight>
                  <a:srgbClr val="F9F9FE"/>
                </a:highlight>
                <a:latin typeface="-apple-system"/>
              </a:rPr>
              <a:t>借鉴多种开源加密库，模拟实现了</a:t>
            </a:r>
            <a:r>
              <a:rPr lang="en-US" altLang="zh-CN" b="0" i="0" dirty="0">
                <a:effectLst/>
                <a:highlight>
                  <a:srgbClr val="F9F9FE"/>
                </a:highlight>
                <a:latin typeface="-apple-system"/>
              </a:rPr>
              <a:t>RSA</a:t>
            </a:r>
            <a:r>
              <a:rPr lang="zh-CN" altLang="en-US" b="0" i="0" dirty="0">
                <a:effectLst/>
                <a:highlight>
                  <a:srgbClr val="F9F9FE"/>
                </a:highlight>
                <a:latin typeface="-apple-system"/>
              </a:rPr>
              <a:t>与</a:t>
            </a:r>
            <a:r>
              <a:rPr lang="en-US" altLang="zh-CN" b="0" i="0" dirty="0">
                <a:effectLst/>
                <a:highlight>
                  <a:srgbClr val="F9F9FE"/>
                </a:highlight>
                <a:latin typeface="-apple-system"/>
              </a:rPr>
              <a:t>DSA</a:t>
            </a:r>
            <a:r>
              <a:rPr lang="zh-CN" altLang="en-US" b="0" i="0" dirty="0">
                <a:effectLst/>
                <a:highlight>
                  <a:srgbClr val="F9F9FE"/>
                </a:highlight>
                <a:latin typeface="-apple-system"/>
              </a:rPr>
              <a:t>算法，加深对这两种算法的理解和应用能力。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effectLst/>
                <a:highlight>
                  <a:srgbClr val="F9F9FE"/>
                </a:highlight>
                <a:latin typeface="-apple-system"/>
              </a:rPr>
              <a:t>加密库模拟实现</a:t>
            </a:r>
            <a:r>
              <a:rPr lang="zh-CN" altLang="en-US" b="0" i="0" dirty="0">
                <a:effectLst/>
                <a:highlight>
                  <a:srgbClr val="F9F9FE"/>
                </a:highlight>
                <a:latin typeface="-apple-system"/>
              </a:rPr>
              <a:t>：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 dirty="0">
                <a:effectLst/>
                <a:highlight>
                  <a:srgbClr val="F9F9FE"/>
                </a:highlight>
                <a:latin typeface="-apple-system"/>
              </a:rPr>
              <a:t>使用</a:t>
            </a:r>
            <a:r>
              <a:rPr lang="en-US" altLang="zh-CN" b="0" i="0" dirty="0">
                <a:effectLst/>
                <a:highlight>
                  <a:srgbClr val="F9F9FE"/>
                </a:highlight>
                <a:latin typeface="-apple-system"/>
              </a:rPr>
              <a:t>Crypto++</a:t>
            </a:r>
            <a:r>
              <a:rPr lang="zh-CN" altLang="en-US" b="0" i="0" dirty="0">
                <a:effectLst/>
                <a:highlight>
                  <a:srgbClr val="F9F9FE"/>
                </a:highlight>
                <a:latin typeface="-apple-system"/>
              </a:rPr>
              <a:t>、</a:t>
            </a:r>
            <a:r>
              <a:rPr lang="en-US" altLang="zh-CN" b="0" i="0" dirty="0">
                <a:effectLst/>
                <a:highlight>
                  <a:srgbClr val="F9F9FE"/>
                </a:highlight>
                <a:latin typeface="-apple-system"/>
              </a:rPr>
              <a:t>Botan</a:t>
            </a:r>
            <a:r>
              <a:rPr lang="zh-CN" altLang="en-US" b="0" i="0" dirty="0">
                <a:effectLst/>
                <a:highlight>
                  <a:srgbClr val="F9F9FE"/>
                </a:highlight>
                <a:latin typeface="-apple-system"/>
              </a:rPr>
              <a:t>和</a:t>
            </a:r>
            <a:r>
              <a:rPr lang="en-US" altLang="zh-CN" b="0" i="0" dirty="0">
                <a:effectLst/>
                <a:highlight>
                  <a:srgbClr val="F9F9FE"/>
                </a:highlight>
                <a:latin typeface="-apple-system"/>
              </a:rPr>
              <a:t>OpenSSL</a:t>
            </a:r>
            <a:r>
              <a:rPr lang="zh-CN" altLang="en-US" b="0" i="0" dirty="0">
                <a:effectLst/>
                <a:highlight>
                  <a:srgbClr val="F9F9FE"/>
                </a:highlight>
                <a:latin typeface="-apple-system"/>
              </a:rPr>
              <a:t>等加密库，模拟实现了</a:t>
            </a:r>
            <a:r>
              <a:rPr lang="en-US" altLang="zh-CN" b="0" i="0" dirty="0">
                <a:effectLst/>
                <a:highlight>
                  <a:srgbClr val="F9F9FE"/>
                </a:highlight>
                <a:latin typeface="-apple-system"/>
              </a:rPr>
              <a:t>RSA</a:t>
            </a:r>
            <a:r>
              <a:rPr lang="zh-CN" altLang="en-US" b="0" i="0" dirty="0">
                <a:effectLst/>
                <a:highlight>
                  <a:srgbClr val="F9F9FE"/>
                </a:highlight>
                <a:latin typeface="-apple-system"/>
              </a:rPr>
              <a:t>与</a:t>
            </a:r>
            <a:r>
              <a:rPr lang="en-US" altLang="zh-CN" b="0" i="0" dirty="0">
                <a:effectLst/>
                <a:highlight>
                  <a:srgbClr val="F9F9FE"/>
                </a:highlight>
                <a:latin typeface="-apple-system"/>
              </a:rPr>
              <a:t>DSA</a:t>
            </a:r>
            <a:r>
              <a:rPr lang="zh-CN" altLang="en-US" b="0" i="0" dirty="0">
                <a:effectLst/>
                <a:highlight>
                  <a:srgbClr val="F9F9FE"/>
                </a:highlight>
                <a:latin typeface="-apple-system"/>
              </a:rPr>
              <a:t>算法，重点分析了</a:t>
            </a:r>
            <a:r>
              <a:rPr lang="en-US" altLang="zh-CN" b="0" i="0" dirty="0">
                <a:effectLst/>
                <a:highlight>
                  <a:srgbClr val="F9F9FE"/>
                </a:highlight>
                <a:latin typeface="-apple-system"/>
              </a:rPr>
              <a:t>OpenSSL</a:t>
            </a:r>
            <a:r>
              <a:rPr lang="zh-CN" altLang="en-US" b="0" i="0" dirty="0">
                <a:effectLst/>
                <a:highlight>
                  <a:srgbClr val="F9F9FE"/>
                </a:highlight>
                <a:latin typeface="-apple-system"/>
              </a:rPr>
              <a:t>在</a:t>
            </a:r>
            <a:r>
              <a:rPr lang="en-US" altLang="zh-CN" b="0" i="0" dirty="0">
                <a:effectLst/>
                <a:highlight>
                  <a:srgbClr val="F9F9FE"/>
                </a:highlight>
                <a:latin typeface="-apple-system"/>
              </a:rPr>
              <a:t>RSA</a:t>
            </a:r>
            <a:r>
              <a:rPr lang="zh-CN" altLang="en-US" b="0" i="0" dirty="0">
                <a:effectLst/>
                <a:highlight>
                  <a:srgbClr val="F9F9FE"/>
                </a:highlight>
                <a:latin typeface="-apple-system"/>
              </a:rPr>
              <a:t>算法实现方面的源码和架构设计。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 dirty="0">
                <a:effectLst/>
                <a:highlight>
                  <a:srgbClr val="F9F9FE"/>
                </a:highlight>
                <a:latin typeface="-apple-system"/>
              </a:rPr>
              <a:t>通过对加密库的模拟实现，进一步验证了</a:t>
            </a:r>
            <a:r>
              <a:rPr lang="en-US" altLang="zh-CN" b="0" i="0" dirty="0">
                <a:effectLst/>
                <a:highlight>
                  <a:srgbClr val="F9F9FE"/>
                </a:highlight>
                <a:latin typeface="-apple-system"/>
              </a:rPr>
              <a:t>RSA</a:t>
            </a:r>
            <a:r>
              <a:rPr lang="zh-CN" altLang="en-US" b="0" i="0" dirty="0">
                <a:effectLst/>
                <a:highlight>
                  <a:srgbClr val="F9F9FE"/>
                </a:highlight>
                <a:latin typeface="-apple-system"/>
              </a:rPr>
              <a:t>与</a:t>
            </a:r>
            <a:r>
              <a:rPr lang="en-US" altLang="zh-CN" b="0" i="0" dirty="0">
                <a:effectLst/>
                <a:highlight>
                  <a:srgbClr val="F9F9FE"/>
                </a:highlight>
                <a:latin typeface="-apple-system"/>
              </a:rPr>
              <a:t>DSA</a:t>
            </a:r>
            <a:r>
              <a:rPr lang="zh-CN" altLang="en-US" b="0" i="0" dirty="0">
                <a:effectLst/>
                <a:highlight>
                  <a:srgbClr val="F9F9FE"/>
                </a:highlight>
                <a:latin typeface="-apple-system"/>
              </a:rPr>
              <a:t>算法的正确性和可靠性，加强了对加密算法的实际应用理解。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effectLst/>
                <a:highlight>
                  <a:srgbClr val="F9F9FE"/>
                </a:highlight>
                <a:latin typeface="-apple-system"/>
              </a:rPr>
              <a:t>量子计算机模拟实现</a:t>
            </a:r>
            <a:r>
              <a:rPr lang="zh-CN" altLang="en-US" b="0" i="0" dirty="0">
                <a:effectLst/>
                <a:highlight>
                  <a:srgbClr val="F9F9FE"/>
                </a:highlight>
                <a:latin typeface="-apple-system"/>
              </a:rPr>
              <a:t>：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 dirty="0">
                <a:effectLst/>
                <a:highlight>
                  <a:srgbClr val="F9F9FE"/>
                </a:highlight>
                <a:latin typeface="-apple-system"/>
              </a:rPr>
              <a:t>分析了量子计算对传统加密算法的威胁，利用</a:t>
            </a:r>
            <a:r>
              <a:rPr lang="en-US" altLang="zh-CN" b="0" i="0" dirty="0">
                <a:effectLst/>
                <a:highlight>
                  <a:srgbClr val="F9F9FE"/>
                </a:highlight>
                <a:latin typeface="-apple-system"/>
              </a:rPr>
              <a:t>Python</a:t>
            </a:r>
            <a:r>
              <a:rPr lang="zh-CN" altLang="en-US" b="0" i="0" dirty="0">
                <a:effectLst/>
                <a:highlight>
                  <a:srgbClr val="F9F9FE"/>
                </a:highlight>
                <a:latin typeface="-apple-system"/>
              </a:rPr>
              <a:t>伪代码和</a:t>
            </a:r>
            <a:r>
              <a:rPr lang="en-US" altLang="zh-CN" b="0" i="0" dirty="0" err="1">
                <a:effectLst/>
                <a:highlight>
                  <a:srgbClr val="F9F9FE"/>
                </a:highlight>
                <a:latin typeface="-apple-system"/>
              </a:rPr>
              <a:t>cirq</a:t>
            </a:r>
            <a:r>
              <a:rPr lang="zh-CN" altLang="en-US" b="0" i="0" dirty="0">
                <a:effectLst/>
                <a:highlight>
                  <a:srgbClr val="F9F9FE"/>
                </a:highlight>
                <a:latin typeface="-apple-system"/>
              </a:rPr>
              <a:t>库模拟实现了</a:t>
            </a:r>
            <a:r>
              <a:rPr lang="en-US" altLang="zh-CN" b="0" i="0" dirty="0">
                <a:effectLst/>
                <a:highlight>
                  <a:srgbClr val="F9F9FE"/>
                </a:highlight>
                <a:latin typeface="-apple-system"/>
              </a:rPr>
              <a:t>Shor</a:t>
            </a:r>
            <a:r>
              <a:rPr lang="zh-CN" altLang="en-US" b="0" i="0" dirty="0">
                <a:effectLst/>
                <a:highlight>
                  <a:srgbClr val="F9F9FE"/>
                </a:highlight>
                <a:latin typeface="-apple-system"/>
              </a:rPr>
              <a:t>算法和</a:t>
            </a:r>
            <a:r>
              <a:rPr lang="en-US" altLang="zh-CN" b="0" i="0" dirty="0">
                <a:effectLst/>
                <a:highlight>
                  <a:srgbClr val="F9F9FE"/>
                </a:highlight>
                <a:latin typeface="-apple-system"/>
              </a:rPr>
              <a:t>Grover</a:t>
            </a:r>
            <a:r>
              <a:rPr lang="zh-CN" altLang="en-US" b="0" i="0" dirty="0">
                <a:effectLst/>
                <a:highlight>
                  <a:srgbClr val="F9F9FE"/>
                </a:highlight>
                <a:latin typeface="-apple-system"/>
              </a:rPr>
              <a:t>算法对</a:t>
            </a:r>
            <a:r>
              <a:rPr lang="en-US" altLang="zh-CN" b="0" i="0" dirty="0">
                <a:effectLst/>
                <a:highlight>
                  <a:srgbClr val="F9F9FE"/>
                </a:highlight>
                <a:latin typeface="-apple-system"/>
              </a:rPr>
              <a:t>RSA</a:t>
            </a:r>
            <a:r>
              <a:rPr lang="zh-CN" altLang="en-US" b="0" i="0" dirty="0">
                <a:effectLst/>
                <a:highlight>
                  <a:srgbClr val="F9F9FE"/>
                </a:highlight>
                <a:latin typeface="-apple-system"/>
              </a:rPr>
              <a:t>与</a:t>
            </a:r>
            <a:r>
              <a:rPr lang="en-US" altLang="zh-CN" b="0" i="0" dirty="0">
                <a:effectLst/>
                <a:highlight>
                  <a:srgbClr val="F9F9FE"/>
                </a:highlight>
                <a:latin typeface="-apple-system"/>
              </a:rPr>
              <a:t>DSA</a:t>
            </a:r>
            <a:r>
              <a:rPr lang="zh-CN" altLang="en-US" b="0" i="0" dirty="0">
                <a:effectLst/>
                <a:highlight>
                  <a:srgbClr val="F9F9FE"/>
                </a:highlight>
                <a:latin typeface="-apple-system"/>
              </a:rPr>
              <a:t>的量子破解算法。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 dirty="0">
                <a:effectLst/>
                <a:highlight>
                  <a:srgbClr val="F9F9FE"/>
                </a:highlight>
                <a:latin typeface="-apple-system"/>
              </a:rPr>
              <a:t>通过量子计算机的模拟实现，展示了传统加密算法在面对量子计算挑战时的脆弱性，强调了未来量子安全算法的重要性。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yellow_abstract_20230603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yellow_abstract_20230603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yellow_abstract_20230603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yellow_abstract_20230603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8175" y="1600200"/>
            <a:ext cx="5230178" cy="666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85" b="1" dirty="0">
                <a:solidFill>
                  <a:srgbClr val="FFDC8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RSA与DSA加密算法的研究与实现</a:t>
            </a:r>
            <a:endParaRPr lang="en-US" sz="2485" dirty="0"/>
          </a:p>
        </p:txBody>
      </p:sp>
      <p:sp>
        <p:nvSpPr>
          <p:cNvPr id="3" name="Text 1"/>
          <p:cNvSpPr/>
          <p:nvPr/>
        </p:nvSpPr>
        <p:spPr>
          <a:xfrm>
            <a:off x="638175" y="2505075"/>
            <a:ext cx="1943100" cy="2762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王逸飞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6748462" y="4576763"/>
            <a:ext cx="1943100" cy="2762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buNone/>
            </a:pPr>
            <a:r>
              <a:rPr lang="en-US" sz="14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2024-06</a:t>
            </a:r>
            <a:endParaRPr lang="en-US" sz="1400" dirty="0"/>
          </a:p>
        </p:txBody>
      </p:sp>
      <p:pic>
        <p:nvPicPr>
          <p:cNvPr id="5" name="Image 0" descr="https://assets.mindshow.fun/assets/edit/watermark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47975" y="428625"/>
            <a:ext cx="5162550" cy="8286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42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CONTENTS</a:t>
            </a:r>
            <a:endParaRPr lang="en-US" sz="4200" dirty="0"/>
          </a:p>
        </p:txBody>
      </p:sp>
      <p:sp>
        <p:nvSpPr>
          <p:cNvPr id="3" name="Text 1"/>
          <p:cNvSpPr/>
          <p:nvPr/>
        </p:nvSpPr>
        <p:spPr>
          <a:xfrm>
            <a:off x="2847974" y="1347787"/>
            <a:ext cx="5988665" cy="3219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zh-CN" altLang="en-US" sz="1750" b="1" dirty="0">
                <a:solidFill>
                  <a:srgbClr val="000000"/>
                </a:solidFill>
                <a:latin typeface="+mn-ea"/>
                <a:cs typeface="Noto Sans SC" pitchFamily="34" charset="-120"/>
              </a:rPr>
              <a:t>研究</a:t>
            </a:r>
            <a:r>
              <a:rPr lang="en-US" sz="1750" b="1" dirty="0" err="1">
                <a:solidFill>
                  <a:srgbClr val="000000"/>
                </a:solidFill>
                <a:latin typeface="+mn-ea"/>
                <a:cs typeface="Noto Sans SC" pitchFamily="34" charset="-120"/>
              </a:rPr>
              <a:t>背景意义</a:t>
            </a:r>
            <a:endParaRPr lang="en-US" sz="1750" b="1" dirty="0">
              <a:latin typeface="+mn-ea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750" b="1" dirty="0">
                <a:solidFill>
                  <a:srgbClr val="000000"/>
                </a:solidFill>
                <a:latin typeface="+mn-ea"/>
                <a:cs typeface="Noto Sans SC" pitchFamily="34" charset="-120"/>
              </a:rPr>
              <a:t>论文大纲</a:t>
            </a:r>
            <a:endParaRPr lang="en-US" sz="1750" b="1" dirty="0">
              <a:latin typeface="+mn-ea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altLang="zh-CN" sz="1750" dirty="0">
                <a:latin typeface="+mn-ea"/>
              </a:rPr>
              <a:t>RSA</a:t>
            </a:r>
            <a:r>
              <a:rPr lang="zh-CN" altLang="en-US" sz="1750" dirty="0">
                <a:latin typeface="+mn-ea"/>
              </a:rPr>
              <a:t>与</a:t>
            </a:r>
            <a:r>
              <a:rPr lang="en-US" altLang="zh-CN" sz="1750" dirty="0">
                <a:latin typeface="+mn-ea"/>
              </a:rPr>
              <a:t>DSA</a:t>
            </a:r>
            <a:r>
              <a:rPr lang="zh-CN" altLang="en-US" sz="1750" dirty="0">
                <a:latin typeface="+mn-ea"/>
              </a:rPr>
              <a:t>加密算法的研究与实现</a:t>
            </a:r>
            <a:endParaRPr lang="en-US" altLang="zh-CN" sz="1750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latin typeface="+mn-ea"/>
              </a:rPr>
              <a:t>RSA</a:t>
            </a:r>
            <a:r>
              <a:rPr lang="zh-CN" altLang="en-US" sz="1750" dirty="0">
                <a:latin typeface="+mn-ea"/>
              </a:rPr>
              <a:t>和</a:t>
            </a:r>
            <a:r>
              <a:rPr lang="en-US" altLang="zh-CN" sz="1750" dirty="0">
                <a:latin typeface="+mn-ea"/>
              </a:rPr>
              <a:t>DSA</a:t>
            </a:r>
            <a:r>
              <a:rPr lang="zh-CN" altLang="en-US" sz="1750" dirty="0">
                <a:latin typeface="+mn-ea"/>
              </a:rPr>
              <a:t>数学原理及其算法流程</a:t>
            </a:r>
            <a:endParaRPr lang="en-US" altLang="zh-CN" sz="1750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SzPct val="100000"/>
              <a:buChar char="•"/>
            </a:pPr>
            <a:r>
              <a:rPr lang="en-US" altLang="zh-CN" sz="1750" dirty="0">
                <a:latin typeface="+mn-ea"/>
              </a:rPr>
              <a:t>OpenSSL/Botan/Crypto++ RSA</a:t>
            </a:r>
            <a:r>
              <a:rPr lang="zh-CN" altLang="en-US" sz="1750" dirty="0">
                <a:latin typeface="+mn-ea"/>
              </a:rPr>
              <a:t>和</a:t>
            </a:r>
            <a:r>
              <a:rPr lang="en-US" altLang="zh-CN" sz="1750" dirty="0">
                <a:latin typeface="+mn-ea"/>
              </a:rPr>
              <a:t>DSA</a:t>
            </a:r>
            <a:r>
              <a:rPr lang="zh-CN" altLang="en-US" sz="1750" dirty="0">
                <a:latin typeface="+mn-ea"/>
              </a:rPr>
              <a:t>实现</a:t>
            </a:r>
            <a:endParaRPr lang="en-US" altLang="zh-CN" sz="1750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SzPct val="100000"/>
              <a:buChar char="•"/>
            </a:pPr>
            <a:r>
              <a:rPr lang="en-US" altLang="zh-CN" sz="1750" dirty="0">
                <a:latin typeface="+mn-ea"/>
              </a:rPr>
              <a:t>RSA</a:t>
            </a:r>
            <a:r>
              <a:rPr lang="zh-CN" altLang="en-US" sz="1750" dirty="0">
                <a:latin typeface="+mn-ea"/>
              </a:rPr>
              <a:t>和</a:t>
            </a:r>
            <a:r>
              <a:rPr lang="en-US" altLang="zh-CN" sz="1750" dirty="0">
                <a:latin typeface="+mn-ea"/>
              </a:rPr>
              <a:t>DSA</a:t>
            </a:r>
            <a:r>
              <a:rPr lang="zh-CN" altLang="en-US" sz="1750" dirty="0">
                <a:latin typeface="+mn-ea"/>
              </a:rPr>
              <a:t>实现</a:t>
            </a:r>
            <a:endParaRPr lang="en-US" altLang="zh-CN" sz="1750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SzPct val="100000"/>
              <a:buChar char="•"/>
            </a:pPr>
            <a:r>
              <a:rPr lang="zh-CN" altLang="en-US" sz="1750" dirty="0">
                <a:latin typeface="+mn-ea"/>
              </a:rPr>
              <a:t>量子计算</a:t>
            </a:r>
            <a:r>
              <a:rPr lang="en-US" altLang="zh-CN" sz="1750" dirty="0" err="1">
                <a:latin typeface="+mn-ea"/>
              </a:rPr>
              <a:t>shor</a:t>
            </a:r>
            <a:r>
              <a:rPr lang="zh-CN" altLang="en-US" sz="1750" dirty="0">
                <a:latin typeface="+mn-ea"/>
              </a:rPr>
              <a:t>算法和</a:t>
            </a:r>
            <a:r>
              <a:rPr lang="en-US" altLang="zh-CN" sz="1750" dirty="0" err="1">
                <a:latin typeface="+mn-ea"/>
              </a:rPr>
              <a:t>grover</a:t>
            </a:r>
            <a:r>
              <a:rPr lang="zh-CN" altLang="en-US" sz="1750" dirty="0">
                <a:latin typeface="+mn-ea"/>
              </a:rPr>
              <a:t>算法对</a:t>
            </a:r>
            <a:r>
              <a:rPr lang="en-US" altLang="zh-CN" sz="1750" dirty="0">
                <a:latin typeface="+mn-ea"/>
              </a:rPr>
              <a:t>RSA</a:t>
            </a:r>
            <a:r>
              <a:rPr lang="zh-CN" altLang="en-US" sz="1750" dirty="0">
                <a:latin typeface="+mn-ea"/>
              </a:rPr>
              <a:t>和</a:t>
            </a:r>
            <a:r>
              <a:rPr lang="en-US" altLang="zh-CN" sz="1750" dirty="0">
                <a:latin typeface="+mn-ea"/>
              </a:rPr>
              <a:t>DSA</a:t>
            </a:r>
            <a:r>
              <a:rPr lang="zh-CN" altLang="en-US" sz="1750" dirty="0">
                <a:latin typeface="+mn-ea"/>
              </a:rPr>
              <a:t>的威胁</a:t>
            </a:r>
            <a:endParaRPr lang="en-US" sz="1750" dirty="0">
              <a:latin typeface="+mn-ea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+mn-ea"/>
                <a:cs typeface="Noto Sans SC" pitchFamily="34" charset="-120"/>
              </a:rPr>
              <a:t>总结</a:t>
            </a:r>
            <a:endParaRPr lang="en-US" sz="1750" dirty="0">
              <a:latin typeface="+mn-ea"/>
            </a:endParaRPr>
          </a:p>
        </p:txBody>
      </p:sp>
      <p:pic>
        <p:nvPicPr>
          <p:cNvPr id="4" name="Image 0" descr="https://assets.mindshow.fun/assets/edit/watermark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92EFD7BB-F154-A73D-1668-763CB1EF3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476" y="920992"/>
            <a:ext cx="3038183" cy="369966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36AB827-1257-6876-69CE-43ADFE869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955" y="920991"/>
            <a:ext cx="3038183" cy="369966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07C89B1-69C8-3459-0941-EABF7E304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39" y="920994"/>
            <a:ext cx="3038183" cy="3699661"/>
          </a:xfrm>
          <a:prstGeom prst="rect">
            <a:avLst/>
          </a:prstGeom>
        </p:spPr>
      </p:pic>
      <p:sp>
        <p:nvSpPr>
          <p:cNvPr id="3" name="Text 1"/>
          <p:cNvSpPr/>
          <p:nvPr/>
        </p:nvSpPr>
        <p:spPr>
          <a:xfrm>
            <a:off x="208749" y="21255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 </a:t>
            </a:r>
            <a:r>
              <a:rPr lang="en-US" sz="2660" b="1" dirty="0" err="1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背景意义</a:t>
            </a:r>
            <a:endParaRPr lang="en-US" sz="2660" dirty="0"/>
          </a:p>
        </p:txBody>
      </p:sp>
      <p:sp>
        <p:nvSpPr>
          <p:cNvPr id="5" name="Text 2"/>
          <p:cNvSpPr/>
          <p:nvPr/>
        </p:nvSpPr>
        <p:spPr>
          <a:xfrm>
            <a:off x="590501" y="1210370"/>
            <a:ext cx="2429824" cy="24472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400" dirty="0" err="1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介绍信息安全的重要性和加密算法在保护数据传输中的作用</a:t>
            </a:r>
            <a:r>
              <a:rPr lang="zh-CN" altLang="en-US" sz="14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。加强对信息安全的保护。这两种算法是当前广泛应用于数据传输和数字签名领域的重要工具，研究它们的原理和实现有助于提高数据的机密性和完整性。</a:t>
            </a:r>
            <a:endParaRPr lang="en-US" sz="1400" dirty="0"/>
          </a:p>
        </p:txBody>
      </p:sp>
      <p:sp>
        <p:nvSpPr>
          <p:cNvPr id="6" name="Text 3"/>
          <p:cNvSpPr/>
          <p:nvPr/>
        </p:nvSpPr>
        <p:spPr>
          <a:xfrm>
            <a:off x="6207041" y="1210370"/>
            <a:ext cx="2354644" cy="26886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zh-CN" altLang="en-US" sz="14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帮助应对信息安全挑战。随着技术的不断发展，信息安全面临着越来越多的威胁，包括量子计算对传统加密算法的破解威胁。通过研究这些算法，可以更好地了解并应对未来的安全挑战。 </a:t>
            </a:r>
            <a:endParaRPr lang="en-US" sz="1400" dirty="0"/>
          </a:p>
        </p:txBody>
      </p:sp>
      <p:pic>
        <p:nvPicPr>
          <p:cNvPr id="7" name="Image 1" descr="https://assets.mindshow.fun/assets/edit/watermark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1345EFB7-EB14-451B-0AF2-49A70807F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 3">
            <a:extLst>
              <a:ext uri="{FF2B5EF4-FFF2-40B4-BE49-F238E27FC236}">
                <a16:creationId xmlns:a16="http://schemas.microsoft.com/office/drawing/2014/main" id="{C2C16286-3D23-89A3-F4FE-52E665E10777}"/>
              </a:ext>
            </a:extLst>
          </p:cNvPr>
          <p:cNvSpPr/>
          <p:nvPr/>
        </p:nvSpPr>
        <p:spPr>
          <a:xfrm>
            <a:off x="3404661" y="1210370"/>
            <a:ext cx="2425912" cy="24625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zh-CN" altLang="en-US" sz="14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推动加密算法的发展和创新。通过深入研究这些算法的原理和实现，可以为未来的加密算法设计和应用提供借鉴和启示，促进信息安全技术的不断进步和完善。 </a:t>
            </a:r>
          </a:p>
          <a:p>
            <a:pPr marL="0" indent="0" algn="l">
              <a:lnSpc>
                <a:spcPct val="150000"/>
              </a:lnSpc>
              <a:buNone/>
            </a:pPr>
            <a:br>
              <a:rPr lang="zh-CN" altLang="en-US" sz="14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endParaRPr lang="zh-CN" altLang="en-US" sz="1400" dirty="0">
              <a:solidFill>
                <a:srgbClr val="FFFFFF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1910" y="11366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 </a:t>
            </a:r>
            <a:r>
              <a:rPr lang="en-US" sz="2660" b="1" dirty="0" err="1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论文大纲</a:t>
            </a:r>
            <a:endParaRPr lang="en-US" sz="2660" dirty="0"/>
          </a:p>
        </p:txBody>
      </p:sp>
      <p:sp>
        <p:nvSpPr>
          <p:cNvPr id="3" name="Text 1"/>
          <p:cNvSpPr/>
          <p:nvPr/>
        </p:nvSpPr>
        <p:spPr>
          <a:xfrm>
            <a:off x="277906" y="681678"/>
            <a:ext cx="8458840" cy="37052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680" b="1" dirty="0" err="1">
                <a:solidFill>
                  <a:srgbClr val="383838"/>
                </a:solidFill>
                <a:latin typeface="宋体" panose="02010600030101010101" pitchFamily="2" charset="-122"/>
                <a:ea typeface="宋体" panose="02010600030101010101" pitchFamily="2" charset="-122"/>
                <a:cs typeface="Noto Sans SC" pitchFamily="34" charset="-120"/>
              </a:rPr>
              <a:t>研究目的</a:t>
            </a:r>
            <a:endParaRPr lang="en-US" sz="1680" b="1" dirty="0">
              <a:solidFill>
                <a:srgbClr val="383838"/>
              </a:solidFill>
              <a:latin typeface="宋体" panose="02010600030101010101" pitchFamily="2" charset="-122"/>
              <a:ea typeface="宋体" panose="02010600030101010101" pitchFamily="2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680" dirty="0">
                <a:solidFill>
                  <a:srgbClr val="383838"/>
                </a:solidFill>
                <a:latin typeface="宋体" panose="02010600030101010101" pitchFamily="2" charset="-122"/>
                <a:ea typeface="宋体" panose="02010600030101010101" pitchFamily="2" charset="-122"/>
                <a:cs typeface="Noto Sans SC" pitchFamily="34" charset="-120"/>
              </a:rPr>
              <a:t>	</a:t>
            </a:r>
            <a:r>
              <a:rPr lang="zh-CN" altLang="en-US" sz="1680" dirty="0">
                <a:solidFill>
                  <a:srgbClr val="383838"/>
                </a:solidFill>
                <a:latin typeface="宋体" panose="02010600030101010101" pitchFamily="2" charset="-122"/>
                <a:ea typeface="宋体" panose="02010600030101010101" pitchFamily="2" charset="-122"/>
                <a:cs typeface="Noto Sans SC" pitchFamily="34" charset="-120"/>
              </a:rPr>
              <a:t>通过对</a:t>
            </a:r>
            <a:r>
              <a:rPr lang="en-US" altLang="zh-CN" sz="1680" dirty="0">
                <a:solidFill>
                  <a:srgbClr val="383838"/>
                </a:solidFill>
                <a:latin typeface="宋体" panose="02010600030101010101" pitchFamily="2" charset="-122"/>
                <a:ea typeface="宋体" panose="02010600030101010101" pitchFamily="2" charset="-122"/>
                <a:cs typeface="Noto Sans SC" pitchFamily="34" charset="-120"/>
              </a:rPr>
              <a:t>RSA</a:t>
            </a:r>
            <a:r>
              <a:rPr lang="zh-CN" altLang="en-US" sz="1680" dirty="0">
                <a:solidFill>
                  <a:srgbClr val="383838"/>
                </a:solidFill>
                <a:latin typeface="宋体" panose="02010600030101010101" pitchFamily="2" charset="-122"/>
                <a:ea typeface="宋体" panose="02010600030101010101" pitchFamily="2" charset="-122"/>
                <a:cs typeface="Noto Sans SC" pitchFamily="34" charset="-120"/>
              </a:rPr>
              <a:t>与</a:t>
            </a:r>
            <a:r>
              <a:rPr lang="en-US" altLang="zh-CN" sz="1680" dirty="0">
                <a:solidFill>
                  <a:srgbClr val="383838"/>
                </a:solidFill>
                <a:latin typeface="宋体" panose="02010600030101010101" pitchFamily="2" charset="-122"/>
                <a:ea typeface="宋体" panose="02010600030101010101" pitchFamily="2" charset="-122"/>
                <a:cs typeface="Noto Sans SC" pitchFamily="34" charset="-120"/>
              </a:rPr>
              <a:t>DSA</a:t>
            </a:r>
            <a:r>
              <a:rPr lang="zh-CN" altLang="en-US" sz="1680" dirty="0">
                <a:solidFill>
                  <a:srgbClr val="383838"/>
                </a:solidFill>
                <a:latin typeface="宋体" panose="02010600030101010101" pitchFamily="2" charset="-122"/>
                <a:ea typeface="宋体" panose="02010600030101010101" pitchFamily="2" charset="-122"/>
                <a:cs typeface="Noto Sans SC" pitchFamily="34" charset="-120"/>
              </a:rPr>
              <a:t>加密算法的研究与实现，加深对信息安全领域的认识，探讨未来加密算法发展的方向，以提高信息安全技术的水平和应对未来挑战。</a:t>
            </a:r>
            <a:endParaRPr lang="en-US" altLang="zh-CN" sz="1680" dirty="0">
              <a:solidFill>
                <a:srgbClr val="383838"/>
              </a:solidFill>
              <a:latin typeface="宋体" panose="02010600030101010101" pitchFamily="2" charset="-122"/>
              <a:ea typeface="宋体" panose="02010600030101010101" pitchFamily="2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en-US" sz="1680" dirty="0">
              <a:solidFill>
                <a:srgbClr val="383838"/>
              </a:solidFill>
              <a:latin typeface="宋体" panose="02010600030101010101" pitchFamily="2" charset="-122"/>
              <a:ea typeface="宋体" panose="02010600030101010101" pitchFamily="2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1680" b="1" dirty="0">
                <a:solidFill>
                  <a:srgbClr val="383838"/>
                </a:solidFill>
                <a:latin typeface="宋体" panose="02010600030101010101" pitchFamily="2" charset="-122"/>
                <a:ea typeface="宋体" panose="02010600030101010101" pitchFamily="2" charset="-122"/>
                <a:cs typeface="Noto Sans SC" pitchFamily="34" charset="-120"/>
              </a:rPr>
              <a:t>研究</a:t>
            </a:r>
            <a:r>
              <a:rPr lang="en-US" sz="1680" b="1" dirty="0" err="1">
                <a:solidFill>
                  <a:srgbClr val="383838"/>
                </a:solidFill>
                <a:latin typeface="宋体" panose="02010600030101010101" pitchFamily="2" charset="-122"/>
                <a:ea typeface="宋体" panose="02010600030101010101" pitchFamily="2" charset="-122"/>
                <a:cs typeface="Noto Sans SC" pitchFamily="34" charset="-120"/>
              </a:rPr>
              <a:t>方法</a:t>
            </a:r>
            <a:endParaRPr lang="en-US" sz="1680" b="1" dirty="0">
              <a:solidFill>
                <a:srgbClr val="383838"/>
              </a:solidFill>
              <a:latin typeface="宋体" panose="02010600030101010101" pitchFamily="2" charset="-122"/>
              <a:ea typeface="宋体" panose="02010600030101010101" pitchFamily="2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680" dirty="0">
                <a:solidFill>
                  <a:srgbClr val="383838"/>
                </a:solidFill>
                <a:latin typeface="宋体" panose="02010600030101010101" pitchFamily="2" charset="-122"/>
                <a:ea typeface="宋体" panose="02010600030101010101" pitchFamily="2" charset="-122"/>
                <a:cs typeface="Noto Sans SC" pitchFamily="34" charset="-120"/>
              </a:rPr>
              <a:t>	</a:t>
            </a:r>
            <a:r>
              <a:rPr lang="zh-CN" altLang="en-US" sz="1680" dirty="0">
                <a:solidFill>
                  <a:srgbClr val="383838"/>
                </a:solidFill>
                <a:latin typeface="宋体" panose="02010600030101010101" pitchFamily="2" charset="-122"/>
                <a:ea typeface="宋体" panose="02010600030101010101" pitchFamily="2" charset="-122"/>
                <a:cs typeface="Noto Sans SC" pitchFamily="34" charset="-120"/>
              </a:rPr>
              <a:t>理论分析与实践编程：通过对</a:t>
            </a:r>
            <a:r>
              <a:rPr lang="en-US" altLang="zh-CN" sz="1680" dirty="0">
                <a:solidFill>
                  <a:srgbClr val="383838"/>
                </a:solidFill>
                <a:latin typeface="宋体" panose="02010600030101010101" pitchFamily="2" charset="-122"/>
                <a:ea typeface="宋体" panose="02010600030101010101" pitchFamily="2" charset="-122"/>
                <a:cs typeface="Noto Sans SC" pitchFamily="34" charset="-120"/>
              </a:rPr>
              <a:t>RSA</a:t>
            </a:r>
            <a:r>
              <a:rPr lang="zh-CN" altLang="en-US" sz="1680" dirty="0">
                <a:solidFill>
                  <a:srgbClr val="383838"/>
                </a:solidFill>
                <a:latin typeface="宋体" panose="02010600030101010101" pitchFamily="2" charset="-122"/>
                <a:ea typeface="宋体" panose="02010600030101010101" pitchFamily="2" charset="-122"/>
                <a:cs typeface="Noto Sans SC" pitchFamily="34" charset="-120"/>
              </a:rPr>
              <a:t>与</a:t>
            </a:r>
            <a:r>
              <a:rPr lang="en-US" altLang="zh-CN" sz="1680" dirty="0">
                <a:solidFill>
                  <a:srgbClr val="383838"/>
                </a:solidFill>
                <a:latin typeface="宋体" panose="02010600030101010101" pitchFamily="2" charset="-122"/>
                <a:ea typeface="宋体" panose="02010600030101010101" pitchFamily="2" charset="-122"/>
                <a:cs typeface="Noto Sans SC" pitchFamily="34" charset="-120"/>
              </a:rPr>
              <a:t>DSA</a:t>
            </a:r>
            <a:r>
              <a:rPr lang="zh-CN" altLang="en-US" sz="1680" dirty="0">
                <a:solidFill>
                  <a:srgbClr val="383838"/>
                </a:solidFill>
                <a:latin typeface="宋体" panose="02010600030101010101" pitchFamily="2" charset="-122"/>
                <a:ea typeface="宋体" panose="02010600030101010101" pitchFamily="2" charset="-122"/>
                <a:cs typeface="Noto Sans SC" pitchFamily="34" charset="-120"/>
              </a:rPr>
              <a:t>算法的理论基础进行分析，结合实际编程实现，剖析两种算法之间的差异。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1680" dirty="0">
                <a:solidFill>
                  <a:srgbClr val="383838"/>
                </a:solidFill>
                <a:latin typeface="宋体" panose="02010600030101010101" pitchFamily="2" charset="-122"/>
                <a:ea typeface="宋体" panose="02010600030101010101" pitchFamily="2" charset="-122"/>
                <a:cs typeface="Noto Sans SC" pitchFamily="34" charset="-120"/>
              </a:rPr>
              <a:t>	</a:t>
            </a:r>
            <a:r>
              <a:rPr lang="zh-CN" altLang="en-US" sz="1680" dirty="0">
                <a:solidFill>
                  <a:srgbClr val="383838"/>
                </a:solidFill>
                <a:latin typeface="宋体" panose="02010600030101010101" pitchFamily="2" charset="-122"/>
                <a:ea typeface="宋体" panose="02010600030101010101" pitchFamily="2" charset="-122"/>
                <a:cs typeface="Noto Sans SC" pitchFamily="34" charset="-120"/>
              </a:rPr>
              <a:t>使用加密库模拟实现：借鉴多种开源加密库，模拟进行实际编码过程中的密钥生成、加密、解密和数字签名的实现和测试。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1680" dirty="0">
                <a:solidFill>
                  <a:srgbClr val="383838"/>
                </a:solidFill>
                <a:latin typeface="宋体" panose="02010600030101010101" pitchFamily="2" charset="-122"/>
                <a:ea typeface="宋体" panose="02010600030101010101" pitchFamily="2" charset="-122"/>
                <a:cs typeface="Noto Sans SC" pitchFamily="34" charset="-120"/>
              </a:rPr>
              <a:t>	</a:t>
            </a:r>
            <a:r>
              <a:rPr lang="zh-CN" altLang="en-US" sz="1680" dirty="0">
                <a:solidFill>
                  <a:srgbClr val="383838"/>
                </a:solidFill>
                <a:latin typeface="宋体" panose="02010600030101010101" pitchFamily="2" charset="-122"/>
                <a:ea typeface="宋体" panose="02010600030101010101" pitchFamily="2" charset="-122"/>
                <a:cs typeface="Nirmala UI" panose="020B0502040204020203" pitchFamily="34" charset="0"/>
              </a:rPr>
              <a:t>量子计算机模拟实现：利用</a:t>
            </a:r>
            <a:r>
              <a:rPr lang="en-US" altLang="zh-CN" sz="1680" dirty="0">
                <a:solidFill>
                  <a:srgbClr val="383838"/>
                </a:solidFill>
                <a:latin typeface="宋体" panose="02010600030101010101" pitchFamily="2" charset="-122"/>
                <a:ea typeface="宋体" panose="02010600030101010101" pitchFamily="2" charset="-122"/>
                <a:cs typeface="Nirmala UI" panose="020B0502040204020203" pitchFamily="34" charset="0"/>
              </a:rPr>
              <a:t>Python</a:t>
            </a:r>
            <a:r>
              <a:rPr lang="zh-CN" altLang="en-US" sz="1680" dirty="0">
                <a:solidFill>
                  <a:srgbClr val="383838"/>
                </a:solidFill>
                <a:latin typeface="宋体" panose="02010600030101010101" pitchFamily="2" charset="-122"/>
                <a:ea typeface="宋体" panose="02010600030101010101" pitchFamily="2" charset="-122"/>
                <a:cs typeface="Nirmala UI" panose="020B0502040204020203" pitchFamily="34" charset="0"/>
              </a:rPr>
              <a:t>伪代码和</a:t>
            </a:r>
            <a:r>
              <a:rPr lang="en-US" altLang="zh-CN" sz="1680" dirty="0" err="1">
                <a:solidFill>
                  <a:srgbClr val="383838"/>
                </a:solidFill>
                <a:latin typeface="宋体" panose="02010600030101010101" pitchFamily="2" charset="-122"/>
                <a:ea typeface="宋体" panose="02010600030101010101" pitchFamily="2" charset="-122"/>
                <a:cs typeface="Nirmala UI" panose="020B0502040204020203" pitchFamily="34" charset="0"/>
              </a:rPr>
              <a:t>cirq</a:t>
            </a:r>
            <a:r>
              <a:rPr lang="zh-CN" altLang="en-US" sz="1680" dirty="0">
                <a:solidFill>
                  <a:srgbClr val="383838"/>
                </a:solidFill>
                <a:latin typeface="宋体" panose="02010600030101010101" pitchFamily="2" charset="-122"/>
                <a:ea typeface="宋体" panose="02010600030101010101" pitchFamily="2" charset="-122"/>
                <a:cs typeface="Nirmala UI" panose="020B0502040204020203" pitchFamily="34" charset="0"/>
              </a:rPr>
              <a:t>库模拟实现如何使用</a:t>
            </a:r>
            <a:r>
              <a:rPr lang="en-US" altLang="zh-CN" sz="1680" dirty="0">
                <a:solidFill>
                  <a:srgbClr val="383838"/>
                </a:solidFill>
                <a:latin typeface="宋体" panose="02010600030101010101" pitchFamily="2" charset="-122"/>
                <a:ea typeface="宋体" panose="02010600030101010101" pitchFamily="2" charset="-122"/>
                <a:cs typeface="Nirmala UI" panose="020B0502040204020203" pitchFamily="34" charset="0"/>
              </a:rPr>
              <a:t>Shor</a:t>
            </a:r>
            <a:r>
              <a:rPr lang="zh-CN" altLang="en-US" sz="1680" dirty="0">
                <a:solidFill>
                  <a:srgbClr val="383838"/>
                </a:solidFill>
                <a:latin typeface="宋体" panose="02010600030101010101" pitchFamily="2" charset="-122"/>
                <a:ea typeface="宋体" panose="02010600030101010101" pitchFamily="2" charset="-122"/>
                <a:cs typeface="Nirmala UI" panose="020B0502040204020203" pitchFamily="34" charset="0"/>
              </a:rPr>
              <a:t>算法和</a:t>
            </a:r>
            <a:r>
              <a:rPr lang="en-US" altLang="zh-CN" sz="1680" dirty="0">
                <a:solidFill>
                  <a:srgbClr val="383838"/>
                </a:solidFill>
                <a:latin typeface="宋体" panose="02010600030101010101" pitchFamily="2" charset="-122"/>
                <a:ea typeface="宋体" panose="02010600030101010101" pitchFamily="2" charset="-122"/>
                <a:cs typeface="Nirmala UI" panose="020B0502040204020203" pitchFamily="34" charset="0"/>
              </a:rPr>
              <a:t>Grover</a:t>
            </a:r>
            <a:r>
              <a:rPr lang="zh-CN" altLang="en-US" sz="1680" dirty="0">
                <a:solidFill>
                  <a:srgbClr val="383838"/>
                </a:solidFill>
                <a:latin typeface="宋体" panose="02010600030101010101" pitchFamily="2" charset="-122"/>
                <a:ea typeface="宋体" panose="02010600030101010101" pitchFamily="2" charset="-122"/>
                <a:cs typeface="Nirmala UI" panose="020B0502040204020203" pitchFamily="34" charset="0"/>
              </a:rPr>
              <a:t>算法对</a:t>
            </a:r>
            <a:r>
              <a:rPr lang="en-US" altLang="zh-CN" sz="1680" dirty="0">
                <a:solidFill>
                  <a:srgbClr val="383838"/>
                </a:solidFill>
                <a:latin typeface="宋体" panose="02010600030101010101" pitchFamily="2" charset="-122"/>
                <a:ea typeface="宋体" panose="02010600030101010101" pitchFamily="2" charset="-122"/>
                <a:cs typeface="Nirmala UI" panose="020B0502040204020203" pitchFamily="34" charset="0"/>
              </a:rPr>
              <a:t>RSA</a:t>
            </a:r>
            <a:r>
              <a:rPr lang="zh-CN" altLang="en-US" sz="1680" dirty="0">
                <a:solidFill>
                  <a:srgbClr val="383838"/>
                </a:solidFill>
                <a:latin typeface="宋体" panose="02010600030101010101" pitchFamily="2" charset="-122"/>
                <a:ea typeface="宋体" panose="02010600030101010101" pitchFamily="2" charset="-122"/>
                <a:cs typeface="Nirmala UI" panose="020B0502040204020203" pitchFamily="34" charset="0"/>
              </a:rPr>
              <a:t>与</a:t>
            </a:r>
            <a:r>
              <a:rPr lang="en-US" altLang="zh-CN" sz="1680" dirty="0">
                <a:solidFill>
                  <a:srgbClr val="383838"/>
                </a:solidFill>
                <a:latin typeface="宋体" panose="02010600030101010101" pitchFamily="2" charset="-122"/>
                <a:ea typeface="宋体" panose="02010600030101010101" pitchFamily="2" charset="-122"/>
                <a:cs typeface="Nirmala UI" panose="020B0502040204020203" pitchFamily="34" charset="0"/>
              </a:rPr>
              <a:t>DSA</a:t>
            </a:r>
            <a:r>
              <a:rPr lang="zh-CN" altLang="en-US" sz="1680" dirty="0">
                <a:solidFill>
                  <a:srgbClr val="383838"/>
                </a:solidFill>
                <a:latin typeface="宋体" panose="02010600030101010101" pitchFamily="2" charset="-122"/>
                <a:ea typeface="宋体" panose="02010600030101010101" pitchFamily="2" charset="-122"/>
                <a:cs typeface="Nirmala UI" panose="020B0502040204020203" pitchFamily="34" charset="0"/>
              </a:rPr>
              <a:t>进行量子破解算法，以分析量子计算对传统加密算法的威胁</a:t>
            </a:r>
            <a:r>
              <a:rPr lang="zh-CN" altLang="en-US" sz="1680" dirty="0">
                <a:solidFill>
                  <a:srgbClr val="383838"/>
                </a:solidFill>
                <a:latin typeface="宋体" panose="02010600030101010101" pitchFamily="2" charset="-122"/>
                <a:ea typeface="宋体" panose="02010600030101010101" pitchFamily="2" charset="-122"/>
                <a:cs typeface="Noto Sans SC" pitchFamily="34" charset="-120"/>
              </a:rPr>
              <a:t>。</a:t>
            </a:r>
            <a:endParaRPr lang="en-US" sz="1680" dirty="0">
              <a:solidFill>
                <a:srgbClr val="383838"/>
              </a:solidFill>
              <a:latin typeface="宋体" panose="02010600030101010101" pitchFamily="2" charset="-122"/>
              <a:ea typeface="宋体" panose="02010600030101010101" pitchFamily="2" charset="-122"/>
              <a:cs typeface="Noto Sans SC" pitchFamily="34" charset="-120"/>
            </a:endParaRPr>
          </a:p>
        </p:txBody>
      </p:sp>
      <p:pic>
        <p:nvPicPr>
          <p:cNvPr id="4" name="Image 0" descr="https://assets.mindshow.fun/assets/edit/watermark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66725" y="376238"/>
            <a:ext cx="4086225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24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03 </a:t>
            </a:r>
            <a:r>
              <a:rPr lang="en-US" sz="2240" b="1" dirty="0" err="1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RSA与DSA的研究和实现</a:t>
            </a:r>
            <a:endParaRPr lang="en-US" sz="2240" dirty="0"/>
          </a:p>
        </p:txBody>
      </p:sp>
      <p:sp>
        <p:nvSpPr>
          <p:cNvPr id="4" name="Text 1"/>
          <p:cNvSpPr/>
          <p:nvPr/>
        </p:nvSpPr>
        <p:spPr>
          <a:xfrm>
            <a:off x="430180" y="927328"/>
            <a:ext cx="3048000" cy="33575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Noto Sans SC" pitchFamily="34" charset="-120"/>
              </a:rPr>
              <a:t>RSA算法原理</a:t>
            </a:r>
            <a:br>
              <a:rPr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sz="7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Noto Sans SC" pitchFamily="34" charset="-120"/>
              </a:rPr>
              <a:t>介绍RSA算法的基本原理和流程</a:t>
            </a:r>
            <a:br>
              <a:rPr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sz="7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Noto Sans SC" pitchFamily="34" charset="-120"/>
              </a:rPr>
              <a:t>强调RSA算法在数据加密和数字签名中的应用</a:t>
            </a:r>
            <a:endParaRPr lang="en-US" sz="7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Noto Sans SC" pitchFamily="34" charset="-120"/>
              </a:rPr>
              <a:t>RSA算法实现</a:t>
            </a:r>
            <a:br>
              <a:rPr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sz="7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Noto Sans SC" pitchFamily="34" charset="-120"/>
              </a:rPr>
              <a:t>讨论使用的编程语言和加密库</a:t>
            </a:r>
            <a:br>
              <a:rPr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sz="7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Noto Sans SC" pitchFamily="34" charset="-120"/>
              </a:rPr>
              <a:t>展示RSA算法的密钥生成、加密和解密过程</a:t>
            </a:r>
            <a:endParaRPr lang="en-US" sz="7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Noto Sans SC" pitchFamily="34" charset="-120"/>
              </a:rPr>
              <a:t>DSA算法原理</a:t>
            </a:r>
            <a:br>
              <a:rPr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sz="7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Noto Sans SC" pitchFamily="34" charset="-120"/>
              </a:rPr>
              <a:t>简要介绍DSA算法的原理和特点</a:t>
            </a:r>
            <a:br>
              <a:rPr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sz="7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Noto Sans SC" pitchFamily="34" charset="-120"/>
              </a:rPr>
              <a:t>强调DSA算法在数字签名中的重要性</a:t>
            </a:r>
            <a:endParaRPr lang="en-US" sz="7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Noto Sans SC" pitchFamily="34" charset="-120"/>
              </a:rPr>
              <a:t>DSA算法实现</a:t>
            </a:r>
            <a:br>
              <a:rPr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sz="7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Noto Sans SC" pitchFamily="34" charset="-120"/>
              </a:rPr>
              <a:t>描述DSA算法的关键步骤和流程</a:t>
            </a:r>
            <a:br>
              <a:rPr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sz="7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Noto Sans SC" pitchFamily="34" charset="-120"/>
              </a:rPr>
              <a:t>展示DSA算法的密钥生成、签名和验证过程</a:t>
            </a:r>
            <a:endParaRPr lang="en-US" sz="7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Noto Sans SC" pitchFamily="34" charset="-120"/>
              </a:rPr>
              <a:t>RSA与DSA的比较</a:t>
            </a:r>
            <a:br>
              <a:rPr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sz="7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Noto Sans SC" pitchFamily="34" charset="-120"/>
              </a:rPr>
              <a:t>对比RSA与DSA算法的优缺点</a:t>
            </a:r>
            <a:br>
              <a:rPr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sz="7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Noto Sans SC" pitchFamily="34" charset="-120"/>
              </a:rPr>
              <a:t>探讨在不同场景下的选择和应用</a:t>
            </a:r>
            <a:endParaRPr lang="en-US" sz="7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Noto Sans SC" pitchFamily="34" charset="-120"/>
              </a:rPr>
              <a:t>量子计算对RSA与DSA的挑战</a:t>
            </a:r>
            <a:br>
              <a:rPr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sz="7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Noto Sans SC" pitchFamily="34" charset="-120"/>
              </a:rPr>
              <a:t>分析量子计算对传统加密算法的威胁</a:t>
            </a:r>
            <a:br>
              <a:rPr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sz="7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Noto Sans SC" pitchFamily="34" charset="-120"/>
              </a:rPr>
              <a:t>探讨未来量子安全算法的发展方向</a:t>
            </a:r>
            <a:endParaRPr lang="en-US" sz="7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Noto Sans SC" pitchFamily="34" charset="-120"/>
              </a:rPr>
              <a:t>实现与测试</a:t>
            </a:r>
            <a:br>
              <a:rPr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sz="7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Noto Sans SC" pitchFamily="34" charset="-120"/>
              </a:rPr>
              <a:t>讨论实际编码过程中的挑战和解决方案</a:t>
            </a:r>
            <a:br>
              <a:rPr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sz="7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Noto Sans SC" pitchFamily="34" charset="-120"/>
              </a:rPr>
              <a:t>展示RSA与DSA算法的功能测试结果</a:t>
            </a:r>
            <a:endParaRPr lang="en-US" sz="7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206476" y="175533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04 </a:t>
            </a:r>
            <a:r>
              <a:rPr lang="en-US" sz="2660" b="1" dirty="0" err="1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总结</a:t>
            </a:r>
            <a:endParaRPr lang="en-US" sz="266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1863574"/>
            <a:ext cx="7715250" cy="1711627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089816" y="2259191"/>
            <a:ext cx="1399098" cy="9141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zh-CN" altLang="en-US" sz="152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Noto Sans SC" pitchFamily="34" charset="-120"/>
              </a:rPr>
              <a:t>理论分析与</a:t>
            </a:r>
            <a:endParaRPr lang="en-US" altLang="zh-CN" sz="152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152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Noto Sans SC" pitchFamily="34" charset="-120"/>
              </a:rPr>
              <a:t>实践编程</a:t>
            </a:r>
            <a:endParaRPr lang="en-US" sz="152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Text 3"/>
          <p:cNvSpPr/>
          <p:nvPr/>
        </p:nvSpPr>
        <p:spPr>
          <a:xfrm>
            <a:off x="3852864" y="2428877"/>
            <a:ext cx="1620538" cy="8462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zh-CN" altLang="en-US" sz="152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Noto Sans SC" pitchFamily="34" charset="-120"/>
              </a:rPr>
              <a:t>加密库模拟实现</a:t>
            </a:r>
            <a:endParaRPr lang="en-US" sz="152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Text 4"/>
          <p:cNvSpPr/>
          <p:nvPr/>
        </p:nvSpPr>
        <p:spPr>
          <a:xfrm>
            <a:off x="7000875" y="2338345"/>
            <a:ext cx="1276350" cy="75580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zh-CN" altLang="en-US" sz="152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Noto Sans SC" pitchFamily="34" charset="-120"/>
              </a:rPr>
              <a:t>量子计算机模拟实现</a:t>
            </a:r>
            <a:endParaRPr lang="en-US" sz="152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Image 1" descr="https://assets.mindshow.fun/assets/edit/watermark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09713" y="1619250"/>
            <a:ext cx="3395663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25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560" dirty="0"/>
          </a:p>
        </p:txBody>
      </p:sp>
      <p:sp>
        <p:nvSpPr>
          <p:cNvPr id="3" name="Text 1"/>
          <p:cNvSpPr/>
          <p:nvPr/>
        </p:nvSpPr>
        <p:spPr>
          <a:xfrm>
            <a:off x="1509713" y="2428875"/>
            <a:ext cx="3395663" cy="10334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4800" b="1" dirty="0">
                <a:solidFill>
                  <a:srgbClr val="FFDC7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800" dirty="0"/>
          </a:p>
        </p:txBody>
      </p:sp>
      <p:pic>
        <p:nvPicPr>
          <p:cNvPr id="4" name="Image 0" descr="https://assets.mindshow.fun/assets/edit/watermark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649</Words>
  <Application>Microsoft Office PowerPoint</Application>
  <PresentationFormat>全屏显示(16:9)</PresentationFormat>
  <Paragraphs>57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-apple-system</vt:lpstr>
      <vt:lpstr>Noto Sans SC</vt:lpstr>
      <vt:lpstr>宋体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RSA与DSA加密算法的研究与实现</dc:title>
  <dc:subject/>
  <dc:creator>王逸飞</dc:creator>
  <cp:lastModifiedBy>Lewis Wang</cp:lastModifiedBy>
  <cp:revision>3</cp:revision>
  <dcterms:created xsi:type="dcterms:W3CDTF">2024-05-28T03:10:18Z</dcterms:created>
  <dcterms:modified xsi:type="dcterms:W3CDTF">2024-05-28T03:57:08Z</dcterms:modified>
</cp:coreProperties>
</file>