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y="5143500" cx="9144000"/>
  <p:notesSz cx="6858000" cy="9144000"/>
  <p:embeddedFontLst>
    <p:embeddedFont>
      <p:font typeface="Prompt SemiBold"/>
      <p:regular r:id="rId126"/>
      <p:bold r:id="rId127"/>
      <p:italic r:id="rId128"/>
      <p:boldItalic r:id="rId129"/>
    </p:embeddedFont>
    <p:embeddedFont>
      <p:font typeface="Prompt"/>
      <p:regular r:id="rId130"/>
      <p:bold r:id="rId131"/>
      <p:italic r:id="rId132"/>
      <p:boldItalic r:id="rId133"/>
    </p:embeddedFont>
    <p:embeddedFont>
      <p:font typeface="K2D"/>
      <p:regular r:id="rId134"/>
      <p:bold r:id="rId135"/>
      <p:italic r:id="rId136"/>
      <p:boldItalic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PromptSemiBold-boldItalic.fntdata"/><Relationship Id="rId128" Type="http://schemas.openxmlformats.org/officeDocument/2006/relationships/font" Target="fonts/PromptSemiBold-italic.fntdata"/><Relationship Id="rId127" Type="http://schemas.openxmlformats.org/officeDocument/2006/relationships/font" Target="fonts/PromptSemiBold-bold.fntdata"/><Relationship Id="rId126" Type="http://schemas.openxmlformats.org/officeDocument/2006/relationships/font" Target="fonts/PromptSemiBold-regular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7" Type="http://schemas.openxmlformats.org/officeDocument/2006/relationships/font" Target="fonts/K2D-boldItalic.fntdata"/><Relationship Id="rId132" Type="http://schemas.openxmlformats.org/officeDocument/2006/relationships/font" Target="fonts/Prompt-italic.fntdata"/><Relationship Id="rId131" Type="http://schemas.openxmlformats.org/officeDocument/2006/relationships/font" Target="fonts/Prompt-bold.fntdata"/><Relationship Id="rId130" Type="http://schemas.openxmlformats.org/officeDocument/2006/relationships/font" Target="fonts/Prompt-regular.fntdata"/><Relationship Id="rId136" Type="http://schemas.openxmlformats.org/officeDocument/2006/relationships/font" Target="fonts/K2D-italic.fntdata"/><Relationship Id="rId135" Type="http://schemas.openxmlformats.org/officeDocument/2006/relationships/font" Target="fonts/K2D-bold.fntdata"/><Relationship Id="rId134" Type="http://schemas.openxmlformats.org/officeDocument/2006/relationships/font" Target="fonts/K2D-regular.fntdata"/><Relationship Id="rId133" Type="http://schemas.openxmlformats.org/officeDocument/2006/relationships/font" Target="fonts/Prompt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95fbc5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95fbc5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51155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51155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f0eba730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f0eba730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f0eba730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f0eba730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6f0eba730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6f0eba730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6f0eba730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6f0eba730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6f0eba730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6f0eba730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7ce95fbc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7ce95fbc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7ce95fbc5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7ce95fbc5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7e55189d0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7e55189d0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7e55189d07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7e55189d07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7e55189d0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7e55189d0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4f968be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4f968be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7e55189d07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7e55189d07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7e55189d0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7e55189d0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7e55189d07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7e55189d07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7e55189d07_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7e55189d07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7e55189d07_6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7e55189d07_6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7e55189d07_6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7e55189d07_6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7e55189d07_6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7e55189d07_6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7d120890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7d120890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7ce95fbc5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7ce95fbc5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7d0ff5dd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7d0ff5dd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4f968be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4f968be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d120890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d120890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4f968b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4f968b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cb1731d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cb1731d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cb1731d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cb1731d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dcb1731d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dcb1731d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4f968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4f968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e4f968be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e4f968be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e4f968be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e4f968be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cb1731d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cb1731d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e4f968be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e4f968be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e4f968be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e4f968b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4f968be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4f968be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4f968be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4f968be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e4f968be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e4f968be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e4f968be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e4f968be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4f968be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4f968be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e4f968be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e4f968be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4f968be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4f968be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e4f968be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e4f968be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cb1731d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cb1731d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e5267d9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e5267d9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e5267d9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e5267d9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e5267d9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e5267d9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e5267d9e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e5267d9e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e5267d9e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e5267d9e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e5267d9e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e5267d9e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e5267d9ea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e5267d9e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e5267d9ea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e5267d9e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5267d9ea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5267d9ea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e5267d9ea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e5267d9ea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cb1731d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cb1731d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e5267d9ea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e5267d9e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e5267d9ea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e5267d9ea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7e5267d9ea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7e5267d9e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5267d9ea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5267d9e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e5267d9ea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e5267d9ea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e5267d9ea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e5267d9ea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e5267d9ea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e5267d9ea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e5267d9ea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e5267d9ea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e5267d9ea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e5267d9ea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5267d9ea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5267d9ea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cb1731d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cb1731d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e5267d9ea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e5267d9ea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55189d07_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55189d07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e5267d9ea_2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e5267d9ea_2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e55189d07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e55189d07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e55189d07_9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e55189d07_9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e55189d07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e55189d07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e55189d07_9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e55189d07_9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e55189d07_9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e55189d07_9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e5267d9ea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7e5267d9ea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e5267d9ea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e5267d9ea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cb1731d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cb1731d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e5267d9ea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e5267d9ea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7e5267d9ea_2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7e5267d9ea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e5267d9ea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e5267d9ea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e5267d9ea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7e5267d9ea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e5267d9ea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e5267d9ea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e5267d9ea_2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e5267d9ea_2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e5267d9ea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e5267d9ea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e5267d9ea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e5267d9ea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7e5267d9ea_2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7e5267d9ea_2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7e5267d9ea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7e5267d9ea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cb1731d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cb1731d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 (เพราะ 1 เป็น truthy ตัวแรก)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7e5267d9ea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7e5267d9ea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e5267d9ea_2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e5267d9ea_2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e5267d9ea_2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e5267d9ea_2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e5267d9ea_2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e5267d9ea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e55189d07_9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e55189d07_9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e55189d07_9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e55189d07_9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e55189d07_9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e55189d07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7e55189d07_9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7e55189d07_9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e55189d07_9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e55189d07_9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7e55189d07_9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7e55189d07_9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4f968b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4f968b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 (เพราะ true เป็น truthy ตัวแรก)</a:t>
            </a:r>
            <a:endParaRPr sz="180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e55189d07_9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e55189d07_9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7e55189d07_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7e55189d07_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e55189d07_9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e55189d07_9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7e55189d07_9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7e55189d07_9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7e55189d07_9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7e55189d07_9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7e55189d07_9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7e55189d07_9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7e55189d07_9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7e55189d07_9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7e55189d07_9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7e55189d07_9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7e55189d07_9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7e55189d07_9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7e55189d07_9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7e55189d07_9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f968be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f968be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7e55189d07_9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7e55189d07_9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e55189d07_9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e55189d07_9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7e55189d07_9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7e55189d07_9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7e55189d07_9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7e55189d07_9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7e55189d07_9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7e55189d07_9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e55189d07_9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e55189d07_9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e55189d07_9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e55189d07_9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7e55189d07_9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7e55189d07_9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7e55189d07_9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7e55189d07_9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7e55189d07_9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7e55189d07_9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ke a brea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92975" cy="5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7.jp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.jpg"/><Relationship Id="rId4" Type="http://schemas.openxmlformats.org/officeDocument/2006/relationships/image" Target="../media/image45.png"/><Relationship Id="rId5" Type="http://schemas.openxmlformats.org/officeDocument/2006/relationships/image" Target="../media/image12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9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44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3.jpg"/><Relationship Id="rId4" Type="http://schemas.openxmlformats.org/officeDocument/2006/relationships/image" Target="../media/image4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6.jpg"/><Relationship Id="rId4" Type="http://schemas.openxmlformats.org/officeDocument/2006/relationships/image" Target="../media/image4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44.jp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jp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jp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3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4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7.jp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9144000" y="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 rot="10800000">
            <a:off x="-2204725" y="-198800"/>
            <a:ext cx="1944900" cy="4421700"/>
          </a:xfrm>
          <a:prstGeom prst="chevron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150" y="246425"/>
            <a:ext cx="1352824" cy="1343224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5"/>
          <p:cNvSpPr txBox="1"/>
          <p:nvPr/>
        </p:nvSpPr>
        <p:spPr>
          <a:xfrm>
            <a:off x="1890063" y="3673700"/>
            <a:ext cx="5547000" cy="87210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7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Nuttachai Kulthammanit</a:t>
            </a:r>
            <a:endParaRPr sz="27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2427250" y="3422025"/>
            <a:ext cx="4488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1238" y="2122975"/>
            <a:ext cx="681025" cy="6787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5" name="Google Shape;65;p15"/>
          <p:cNvSpPr txBox="1"/>
          <p:nvPr/>
        </p:nvSpPr>
        <p:spPr>
          <a:xfrm>
            <a:off x="1554138" y="1872113"/>
            <a:ext cx="5507100" cy="11805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6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7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JAVASCRIPT</a:t>
            </a:r>
            <a:endParaRPr b="1" sz="7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199600" y="4610650"/>
            <a:ext cx="1944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solidFill>
                  <a:srgbClr val="FFFFFF"/>
                </a:solidFill>
                <a:latin typeface="Angsana New"/>
                <a:ea typeface="Angsana New"/>
                <a:cs typeface="Angsana New"/>
                <a:sym typeface="Angsana New"/>
              </a:rPr>
              <a:t>Slide Design By Patteera Banlangthammas</a:t>
            </a:r>
            <a:endParaRPr sz="120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1.2.  คุณสมบัติพิเศษ JavaScript กับ OR - การประยุกต์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ใช้เมื่อต้องการใช้ค่าใด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ค่าหนึ่งจากค่า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ที่มี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ทั้งหมด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เช่น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537900" y="1942750"/>
            <a:ext cx="5899800" cy="266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currentUser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defaultUser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ถ้ามี currentUser จะใช้ currentUser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ถ้าไม่มี currentUser จะใช้ defaultUser แทน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ถ้าไม่มี currentUser จะใช้เป็น String ที่มีค่า 'Unknown'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*/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currentUser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defaultUser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'Unknown'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14"/>
          <p:cNvSpPr txBox="1"/>
          <p:nvPr/>
        </p:nvSpPr>
        <p:spPr>
          <a:xfrm>
            <a:off x="2566400" y="289100"/>
            <a:ext cx="31017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Sub Heading</a:t>
            </a:r>
            <a:endParaRPr sz="22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17" name="Google Shape;1017;p114"/>
          <p:cNvSpPr txBox="1"/>
          <p:nvPr/>
        </p:nvSpPr>
        <p:spPr>
          <a:xfrm>
            <a:off x="230500" y="127950"/>
            <a:ext cx="2268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Heading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18" name="Google Shape;1018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1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0" name="Google Shape;1020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15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Heading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026" name="Google Shape;1026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18"/>
          <p:cNvSpPr txBox="1"/>
          <p:nvPr/>
        </p:nvSpPr>
        <p:spPr>
          <a:xfrm>
            <a:off x="106575" y="127950"/>
            <a:ext cx="7174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Function expression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44" name="Google Shape;1044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18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6" name="Google Shape;1046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18"/>
          <p:cNvSpPr txBox="1"/>
          <p:nvPr/>
        </p:nvSpPr>
        <p:spPr>
          <a:xfrm>
            <a:off x="1087625" y="1781488"/>
            <a:ext cx="20094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	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 </a:t>
            </a:r>
            <a:r>
              <a:rPr lang="th" sz="24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"Hello"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48" name="Google Shape;1048;p118"/>
          <p:cNvSpPr txBox="1"/>
          <p:nvPr/>
        </p:nvSpPr>
        <p:spPr>
          <a:xfrm>
            <a:off x="879950" y="976200"/>
            <a:ext cx="66927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ngsana New"/>
                <a:ea typeface="Angsana New"/>
                <a:cs typeface="Angsana New"/>
                <a:sym typeface="Angsana New"/>
              </a:rPr>
              <a:t>Syntax ที่ใช้ในการประกาศฟังก์ชัน</a:t>
            </a:r>
            <a:endParaRPr sz="24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49" name="Google Shape;1049;p118"/>
          <p:cNvSpPr txBox="1"/>
          <p:nvPr/>
        </p:nvSpPr>
        <p:spPr>
          <a:xfrm>
            <a:off x="4672525" y="1781488"/>
            <a:ext cx="24912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let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= </a:t>
            </a: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	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 </a:t>
            </a:r>
            <a:r>
              <a:rPr lang="th" sz="24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"Hello"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};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9"/>
          <p:cNvSpPr txBox="1"/>
          <p:nvPr/>
        </p:nvSpPr>
        <p:spPr>
          <a:xfrm>
            <a:off x="354425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Function expression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55" name="Google Shape;1055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19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7" name="Google Shape;1057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119"/>
          <p:cNvSpPr txBox="1"/>
          <p:nvPr/>
        </p:nvSpPr>
        <p:spPr>
          <a:xfrm>
            <a:off x="463400" y="966725"/>
            <a:ext cx="82173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ฟังก์ชัน</a:t>
            </a:r>
            <a:r>
              <a:rPr lang="th" sz="2400">
                <a:latin typeface="Angsana New"/>
                <a:ea typeface="Angsana New"/>
                <a:cs typeface="Angsana New"/>
                <a:sym typeface="Angsana New"/>
              </a:rPr>
              <a:t>จะถูกเก็บไว้ในตัวแปรที่มีชื่อว่า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endParaRPr/>
          </a:p>
        </p:txBody>
      </p:sp>
      <p:sp>
        <p:nvSpPr>
          <p:cNvPr id="1059" name="Google Shape;1059;p119"/>
          <p:cNvSpPr txBox="1"/>
          <p:nvPr/>
        </p:nvSpPr>
        <p:spPr>
          <a:xfrm>
            <a:off x="2045000" y="1655375"/>
            <a:ext cx="48831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 </a:t>
            </a:r>
            <a:r>
              <a:rPr lang="th" sz="24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"Hello"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); </a:t>
            </a: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// แสดงฟังก์ชันที่อยู่ในตัวแปรชื่อ </a:t>
            </a:r>
            <a:r>
              <a:rPr lang="th" sz="2400">
                <a:solidFill>
                  <a:srgbClr val="1155CC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endParaRPr sz="2400">
              <a:solidFill>
                <a:srgbClr val="1155CC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20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Function expression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65" name="Google Shape;106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120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7" name="Google Shape;106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120"/>
          <p:cNvSpPr txBox="1"/>
          <p:nvPr/>
        </p:nvSpPr>
        <p:spPr>
          <a:xfrm>
            <a:off x="94350" y="673500"/>
            <a:ext cx="89136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   </a:t>
            </a: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//   (1) สร้างฟังก์ชันชื่อ sayHi และให้  alert “Hello”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 </a:t>
            </a: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 </a:t>
            </a:r>
            <a:r>
              <a:rPr lang="th" sz="24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"Hello"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);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}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let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=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;    </a:t>
            </a: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//     (2) คัดลอกฟังก์ชันใน sayHi ไปใส่ในตัวแปรที่มีชื่อว่า func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(); </a:t>
            </a: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//   Hello      //    (3) สามารถเรียกใช้ฟังก์ชันได้จากทั้งสองตัวแปร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sayHi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(); </a:t>
            </a: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// Hello    //  </a:t>
            </a:r>
            <a:endParaRPr sz="2400">
              <a:solidFill>
                <a:srgbClr val="008000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21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4.1 Callback function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74" name="Google Shape;1074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121"/>
          <p:cNvSpPr/>
          <p:nvPr/>
        </p:nvSpPr>
        <p:spPr>
          <a:xfrm>
            <a:off x="51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6" name="Google Shape;1076;p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121"/>
          <p:cNvSpPr txBox="1"/>
          <p:nvPr/>
        </p:nvSpPr>
        <p:spPr>
          <a:xfrm>
            <a:off x="467700" y="855875"/>
            <a:ext cx="85818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ถ้าเราเขียนฟังก์ชั่น ask(question, yes, no) มี ตัวแปรที่อยู่ในฟังก์ชัน ask 3 ตัว คือ </a:t>
            </a:r>
            <a:r>
              <a:rPr lang="th" sz="1800">
                <a:solidFill>
                  <a:schemeClr val="dk1"/>
                </a:solidFill>
              </a:rPr>
              <a:t>question คือ text ของคำถาม yes คือ ฟังก์ชันจะทำงานเมื่อ คำตอบเป็น “Yes” no คือ ฟังก์ชันจะทำงานเมื่อ คำตอบเป็น “no”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8" name="Google Shape;1078;p121"/>
          <p:cNvSpPr txBox="1"/>
          <p:nvPr/>
        </p:nvSpPr>
        <p:spPr>
          <a:xfrm>
            <a:off x="467700" y="2282788"/>
            <a:ext cx="42765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yes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question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yes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21"/>
          <p:cNvSpPr txBox="1"/>
          <p:nvPr/>
        </p:nvSpPr>
        <p:spPr>
          <a:xfrm>
            <a:off x="5002175" y="2282800"/>
            <a:ext cx="38481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showOk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8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"You agreed."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122"/>
          <p:cNvSpPr/>
          <p:nvPr/>
        </p:nvSpPr>
        <p:spPr>
          <a:xfrm>
            <a:off x="51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6" name="Google Shape;1086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22"/>
          <p:cNvSpPr txBox="1"/>
          <p:nvPr/>
        </p:nvSpPr>
        <p:spPr>
          <a:xfrm>
            <a:off x="902950" y="1239750"/>
            <a:ext cx="659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showCancel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8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"You canceled the execution."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usage: functions showOk, showCancel จะถูกส่งผ่านตัวแปร ask</a:t>
            </a:r>
            <a:endParaRPr sz="1800">
              <a:solidFill>
                <a:srgbClr val="00800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ask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A3151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"Do you agree?"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showOk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showCancel</a:t>
            </a:r>
            <a:r>
              <a:rPr lang="th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122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4.1 Callback function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123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5" name="Google Shape;1095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Google Shape;1096;p123"/>
          <p:cNvSpPr txBox="1"/>
          <p:nvPr/>
        </p:nvSpPr>
        <p:spPr>
          <a:xfrm>
            <a:off x="480100" y="721575"/>
            <a:ext cx="80562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วิธีการเขียนอีกรูปแบบหนึ่งเผื่อทำไห้ code สั้นและกระชับขึ้น</a:t>
            </a:r>
            <a:endParaRPr sz="2400"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ask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question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yes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,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no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if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(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confirm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question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))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yes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else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no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ask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"Do you agree?"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"You agreed."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); },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 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() {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(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"You canceled the execution."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);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Angsana New"/>
                <a:ea typeface="Angsana New"/>
                <a:cs typeface="Angsana New"/>
                <a:sym typeface="Angsana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97" name="Google Shape;1097;p123"/>
          <p:cNvSpPr txBox="1"/>
          <p:nvPr/>
        </p:nvSpPr>
        <p:spPr>
          <a:xfrm>
            <a:off x="4139600" y="1308350"/>
            <a:ext cx="43008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ngsana New"/>
                <a:ea typeface="Angsana New"/>
                <a:cs typeface="Angsana New"/>
                <a:sym typeface="Angsana New"/>
              </a:rPr>
              <a:t>function() ที่ไม่มีชื่อในฟังก์ชัน ask ซึ่งเป็น anonymous function เป็นฟังก์ชันที่ไม่สามารถเข้าถึงได้จากภายนอกเพราะเราไม่ได้กำหนดค่าให้ตัวแปรนั้นซึ่งไม่สามารถนำออกไปไช้ได้</a:t>
            </a:r>
            <a:endParaRPr sz="24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98" name="Google Shape;1098;p123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4.1 Callback function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1.3.  Short circuit กับ OR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การ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ดำเนินการแบบตรรกะ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จะเกิดขึ้นจาก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ซ้ายไปขวา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ถ้า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มี True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เกิดขึ้น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 จะจบการทำงาน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ทันที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680000" y="2969850"/>
            <a:ext cx="5533800" cy="15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undefined, เพราะว่า OR จบก่อนที่จะรันคำสั่ง x = 1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24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04" name="Google Shape;1104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124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6" name="Google Shape;1106;p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24"/>
          <p:cNvSpPr txBox="1"/>
          <p:nvPr/>
        </p:nvSpPr>
        <p:spPr>
          <a:xfrm>
            <a:off x="480100" y="1599825"/>
            <a:ext cx="80562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th" sz="2400">
                <a:solidFill>
                  <a:schemeClr val="dk1"/>
                </a:solidFill>
              </a:rPr>
              <a:t>syntax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108" name="Google Shape;1108;p124"/>
          <p:cNvSpPr txBox="1"/>
          <p:nvPr/>
        </p:nvSpPr>
        <p:spPr>
          <a:xfrm>
            <a:off x="480100" y="775575"/>
            <a:ext cx="7788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รูปแบบที่แตกต่างกันระหว่าง function expression vs function declaration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24"/>
          <p:cNvSpPr txBox="1"/>
          <p:nvPr/>
        </p:nvSpPr>
        <p:spPr>
          <a:xfrm>
            <a:off x="578850" y="2158425"/>
            <a:ext cx="29208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// Function Declaration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           function sum(a, b) {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             return a + b;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           }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24"/>
          <p:cNvSpPr txBox="1"/>
          <p:nvPr/>
        </p:nvSpPr>
        <p:spPr>
          <a:xfrm>
            <a:off x="4669875" y="2084925"/>
            <a:ext cx="36405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// Function Expression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           let sum = function(a, b){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             return a + b;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           };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24"/>
          <p:cNvSpPr txBox="1"/>
          <p:nvPr/>
        </p:nvSpPr>
        <p:spPr>
          <a:xfrm>
            <a:off x="395200" y="4009450"/>
            <a:ext cx="32331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Declaration : เป็นการแบ่ง statement แยกจากโค้ดหลักอื่น หรือ syntax อื่นๆ</a:t>
            </a:r>
            <a:endParaRPr/>
          </a:p>
        </p:txBody>
      </p:sp>
      <p:sp>
        <p:nvSpPr>
          <p:cNvPr id="1112" name="Google Shape;1112;p124"/>
          <p:cNvSpPr txBox="1"/>
          <p:nvPr/>
        </p:nvSpPr>
        <p:spPr>
          <a:xfrm>
            <a:off x="4572000" y="3990250"/>
            <a:ext cx="4280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Expression : จะถูกประกาศภายใน syntax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โดยฟังก์ชันจะถูกสร้างขี้นทางฝั่งขวาหลังเครื่องหมาย =  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25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18" name="Google Shape;1118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25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0" name="Google Shape;1120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125"/>
          <p:cNvSpPr txBox="1"/>
          <p:nvPr/>
        </p:nvSpPr>
        <p:spPr>
          <a:xfrm>
            <a:off x="480100" y="793975"/>
            <a:ext cx="7788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</a:rPr>
              <a:t>2. ใช้ได้กับ code ทั้งหมด		กับ   	ใช้ได้เฉพาะที่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25"/>
          <p:cNvSpPr txBox="1"/>
          <p:nvPr/>
        </p:nvSpPr>
        <p:spPr>
          <a:xfrm>
            <a:off x="5072200" y="1354525"/>
            <a:ext cx="31965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highlight>
                  <a:srgbClr val="FFFFFF"/>
                </a:highlight>
              </a:rPr>
              <a:t>sayHi("John"); // </a:t>
            </a:r>
            <a:r>
              <a:rPr lang="th" sz="1800">
                <a:solidFill>
                  <a:srgbClr val="FF0000"/>
                </a:solidFill>
                <a:highlight>
                  <a:srgbClr val="FFFFFF"/>
                </a:highlight>
              </a:rPr>
              <a:t>error!</a:t>
            </a:r>
            <a:endParaRPr sz="18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highlight>
                  <a:srgbClr val="FFFFFF"/>
                </a:highlight>
              </a:rPr>
              <a:t>// (*) no magic any more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let sayHi = function(name) {  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 alert( `Hello, ${name}` );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CC0000"/>
                </a:solidFill>
                <a:highlight>
                  <a:srgbClr val="FFFFFF"/>
                </a:highlight>
              </a:rPr>
              <a:t>};</a:t>
            </a:r>
            <a:endParaRPr sz="180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25"/>
          <p:cNvSpPr txBox="1"/>
          <p:nvPr/>
        </p:nvSpPr>
        <p:spPr>
          <a:xfrm>
            <a:off x="358450" y="3540013"/>
            <a:ext cx="81612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/>
              <a:t>เนื่องจาก function expression ถูกประกาศภายใน syntax จึงทำให้ </a:t>
            </a:r>
            <a:r>
              <a:rPr lang="th" sz="1800">
                <a:solidFill>
                  <a:schemeClr val="dk1"/>
                </a:solidFill>
              </a:rPr>
              <a:t>function expression จะใช้ได้แค่เฉพาะใน syntax ที่เขียนเท่านั้น แต่ว่า function declaration จะใช้ได้กับทุกๆ syntax</a:t>
            </a:r>
            <a:endParaRPr sz="1800"/>
          </a:p>
        </p:txBody>
      </p:sp>
      <p:sp>
        <p:nvSpPr>
          <p:cNvPr id="1124" name="Google Shape;1124;p125"/>
          <p:cNvSpPr txBox="1"/>
          <p:nvPr/>
        </p:nvSpPr>
        <p:spPr>
          <a:xfrm>
            <a:off x="303325" y="1400975"/>
            <a:ext cx="33159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highlight>
                  <a:srgbClr val="FFFFFF"/>
                </a:highlight>
              </a:rPr>
              <a:t>sayHi("John"); //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</a:rPr>
              <a:t>Hello, John</a:t>
            </a:r>
            <a:endParaRPr sz="18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function sayHi(name) {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 alert( `Hello, ${name}` );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26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30" name="Google Shape;113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126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2" name="Google Shape;1132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126"/>
          <p:cNvSpPr txBox="1"/>
          <p:nvPr/>
        </p:nvSpPr>
        <p:spPr>
          <a:xfrm>
            <a:off x="461750" y="651750"/>
            <a:ext cx="7788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0000"/>
                </a:solidFill>
              </a:rPr>
              <a:t>แต่ !! ถ้าประกาศ function declaration ใน block code จะใช้ได้เฉพาะ block code นั้นเท่านั้น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26"/>
          <p:cNvSpPr txBox="1"/>
          <p:nvPr/>
        </p:nvSpPr>
        <p:spPr>
          <a:xfrm>
            <a:off x="230500" y="1528775"/>
            <a:ext cx="45282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let age = prompt("What is your age?", 18);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// conditionally declare a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if (age &lt; 18)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  </a:t>
            </a:r>
            <a:r>
              <a:rPr lang="th" sz="2000">
                <a:solidFill>
                  <a:srgbClr val="0000FF"/>
                </a:solidFill>
              </a:rPr>
              <a:t>function welcome() {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0000FF"/>
                </a:solidFill>
              </a:rPr>
              <a:t>    alert("Hello!");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0000FF"/>
                </a:solidFill>
              </a:rPr>
              <a:t>  }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} </a:t>
            </a:r>
            <a:endParaRPr sz="2400"/>
          </a:p>
        </p:txBody>
      </p:sp>
      <p:sp>
        <p:nvSpPr>
          <p:cNvPr id="1135" name="Google Shape;1135;p126"/>
          <p:cNvSpPr txBox="1"/>
          <p:nvPr/>
        </p:nvSpPr>
        <p:spPr>
          <a:xfrm>
            <a:off x="5256450" y="1528775"/>
            <a:ext cx="37932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else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 </a:t>
            </a:r>
            <a:r>
              <a:rPr lang="th" sz="2000">
                <a:solidFill>
                  <a:srgbClr val="0000FF"/>
                </a:solidFill>
              </a:rPr>
              <a:t> function welcome() {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0000FF"/>
                </a:solidFill>
              </a:rPr>
              <a:t>    alert("Greetings!");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0000FF"/>
                </a:solidFill>
              </a:rPr>
              <a:t>  }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// ...use it later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/>
              <a:t>welcome(); // </a:t>
            </a:r>
            <a:r>
              <a:rPr lang="th" sz="2000">
                <a:solidFill>
                  <a:srgbClr val="FF0000"/>
                </a:solidFill>
              </a:rPr>
              <a:t>Error: welcome is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000">
                <a:solidFill>
                  <a:srgbClr val="FF0000"/>
                </a:solidFill>
              </a:rPr>
              <a:t>not defined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136" name="Google Shape;1136;p126"/>
          <p:cNvCxnSpPr/>
          <p:nvPr/>
        </p:nvCxnSpPr>
        <p:spPr>
          <a:xfrm flipH="1">
            <a:off x="532875" y="1788775"/>
            <a:ext cx="4647600" cy="2799300"/>
          </a:xfrm>
          <a:prstGeom prst="bentConnector3">
            <a:avLst>
              <a:gd fmla="val 9683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7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42" name="Google Shape;1142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127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27"/>
          <p:cNvSpPr txBox="1"/>
          <p:nvPr/>
        </p:nvSpPr>
        <p:spPr>
          <a:xfrm>
            <a:off x="461750" y="651750"/>
            <a:ext cx="7788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0000"/>
                </a:solidFill>
              </a:rPr>
              <a:t>ตัวอย่างที่ 2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27"/>
          <p:cNvSpPr txBox="1"/>
          <p:nvPr/>
        </p:nvSpPr>
        <p:spPr>
          <a:xfrm>
            <a:off x="865875" y="1047875"/>
            <a:ext cx="8649900" cy="3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let age = 16; // take 16 as an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if (age &lt; 18)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welcome();               		// \  </a:t>
            </a:r>
            <a:r>
              <a:rPr lang="th">
                <a:solidFill>
                  <a:srgbClr val="008000"/>
                </a:solidFill>
              </a:rPr>
              <a:t> (runs)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                         			//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r>
              <a:rPr lang="th">
                <a:solidFill>
                  <a:srgbClr val="0000FF"/>
                </a:solidFill>
              </a:rPr>
              <a:t>function welcome() { </a:t>
            </a:r>
            <a:r>
              <a:rPr lang="th"/>
              <a:t>    	//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  </a:t>
            </a:r>
            <a:r>
              <a:rPr lang="th">
                <a:solidFill>
                  <a:srgbClr val="0000FF"/>
                </a:solidFill>
              </a:rPr>
              <a:t>alert("Hello!"); </a:t>
            </a:r>
            <a:r>
              <a:rPr lang="th"/>
              <a:t>      		//  |  </a:t>
            </a:r>
            <a:r>
              <a:rPr lang="th">
                <a:solidFill>
                  <a:srgbClr val="008000"/>
                </a:solidFill>
              </a:rPr>
              <a:t>Function Declaration ใช้งาน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r>
              <a:rPr lang="th">
                <a:solidFill>
                  <a:srgbClr val="0000FF"/>
                </a:solidFill>
              </a:rPr>
              <a:t>} </a:t>
            </a:r>
            <a:r>
              <a:rPr lang="th"/>
              <a:t>                       			//  |  </a:t>
            </a:r>
            <a:r>
              <a:rPr lang="th">
                <a:solidFill>
                  <a:srgbClr val="008000"/>
                </a:solidFill>
              </a:rPr>
              <a:t>ได้ทุกที่ใน block if statement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                         			//  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welcome();               		// /   </a:t>
            </a:r>
            <a:r>
              <a:rPr lang="th">
                <a:solidFill>
                  <a:srgbClr val="008000"/>
                </a:solidFill>
              </a:rPr>
              <a:t>(runs)</a:t>
            </a:r>
            <a:endParaRPr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r>
              <a:rPr lang="th">
                <a:solidFill>
                  <a:srgbClr val="0000FF"/>
                </a:solidFill>
              </a:rPr>
              <a:t>function welcome() {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    alert("Greetings!");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</a:rPr>
              <a:t>  }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}</a:t>
            </a:r>
            <a:endParaRPr/>
          </a:p>
        </p:txBody>
      </p:sp>
      <p:sp>
        <p:nvSpPr>
          <p:cNvPr id="1147" name="Google Shape;1147;p127"/>
          <p:cNvSpPr txBox="1"/>
          <p:nvPr/>
        </p:nvSpPr>
        <p:spPr>
          <a:xfrm>
            <a:off x="275800" y="4284325"/>
            <a:ext cx="7540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</a:rPr>
              <a:t>welcome(); // </a:t>
            </a:r>
            <a:r>
              <a:rPr lang="th">
                <a:solidFill>
                  <a:srgbClr val="FF0000"/>
                </a:solidFill>
              </a:rPr>
              <a:t>Error: แต่ถ้าปรกาศข้างนอก  block if statement ฟังก์ชันนี้จะไม่ทำงาน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28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53" name="Google Shape;1153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28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128"/>
          <p:cNvSpPr txBox="1"/>
          <p:nvPr/>
        </p:nvSpPr>
        <p:spPr>
          <a:xfrm>
            <a:off x="461750" y="651750"/>
            <a:ext cx="8007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0000"/>
                </a:solidFill>
              </a:rPr>
              <a:t>ตัวอย่างที่ 3 </a:t>
            </a:r>
            <a:r>
              <a:rPr b="1" lang="th" sz="2400">
                <a:solidFill>
                  <a:srgbClr val="FF0000"/>
                </a:solidFill>
              </a:rPr>
              <a:t>แต่!! </a:t>
            </a:r>
            <a:r>
              <a:rPr lang="th" sz="1600">
                <a:solidFill>
                  <a:srgbClr val="FF0000"/>
                </a:solidFill>
              </a:rPr>
              <a:t>(ถ้าประกาศตัวแปรไว้ก่อน แล้วมีการกำหนดค่า ฟังก์ชัน expression ภายใน statement ก็สามารถใช้งาน ฟังก์ชัน </a:t>
            </a:r>
            <a:r>
              <a:rPr lang="th" sz="1600">
                <a:solidFill>
                  <a:srgbClr val="FF0000"/>
                </a:solidFill>
              </a:rPr>
              <a:t>expression</a:t>
            </a:r>
            <a:r>
              <a:rPr lang="th" sz="1600">
                <a:solidFill>
                  <a:srgbClr val="FF0000"/>
                </a:solidFill>
              </a:rPr>
              <a:t> ภายนอก statement ได้)</a:t>
            </a:r>
            <a:endParaRPr sz="16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28"/>
          <p:cNvSpPr txBox="1"/>
          <p:nvPr/>
        </p:nvSpPr>
        <p:spPr>
          <a:xfrm>
            <a:off x="652350" y="1365950"/>
            <a:ext cx="81471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let age = prompt("What is your age?", 18);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let welcome; // เพราะว่ามีการประกาศตัวแปรที่รับค่าฟังก์ชันไว้ข้างนอก if statement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if (age &lt; 18)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r>
              <a:rPr lang="th">
                <a:solidFill>
                  <a:srgbClr val="990000"/>
                </a:solidFill>
              </a:rPr>
              <a:t>welcome = function() { // มีการกำหนด function exprssion ภายใน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    alert("Hello!");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 </a:t>
            </a:r>
            <a:r>
              <a:rPr lang="th">
                <a:solidFill>
                  <a:srgbClr val="990000"/>
                </a:solidFill>
              </a:rPr>
              <a:t>welcome = function() {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    alert("Greetings!");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990000"/>
                </a:solidFill>
              </a:rPr>
              <a:t>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welcome(); // </a:t>
            </a:r>
            <a:r>
              <a:rPr lang="th">
                <a:solidFill>
                  <a:srgbClr val="008000"/>
                </a:solidFill>
              </a:rPr>
              <a:t>ok now // ทำให้ function expression welcome ที่ประกาศไว้ใน if เสมือนอยู่ด้านนอก ฟังก์ชัน if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29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63" name="Google Shape;1163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29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5" name="Google Shape;1165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129"/>
          <p:cNvSpPr txBox="1"/>
          <p:nvPr/>
        </p:nvSpPr>
        <p:spPr>
          <a:xfrm>
            <a:off x="461750" y="651750"/>
            <a:ext cx="7788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FF0000"/>
                </a:solidFill>
              </a:rPr>
              <a:t>ตัวอย่างที่ 4 สามารถเขียนให้อยู่ในรูปอย่างง่ายได้โดยใช้ ?</a:t>
            </a:r>
            <a:endParaRPr sz="24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29"/>
          <p:cNvSpPr txBox="1"/>
          <p:nvPr/>
        </p:nvSpPr>
        <p:spPr>
          <a:xfrm>
            <a:off x="560525" y="1511150"/>
            <a:ext cx="8147100" cy="3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K2D"/>
                <a:ea typeface="K2D"/>
                <a:cs typeface="K2D"/>
                <a:sym typeface="K2D"/>
              </a:rPr>
              <a:t>let age = prompt("What is your age?", 18);</a:t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K2D"/>
                <a:ea typeface="K2D"/>
                <a:cs typeface="K2D"/>
                <a:sym typeface="K2D"/>
              </a:rPr>
              <a:t>let welcome = (age &lt; 18) ?</a:t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K2D"/>
                <a:ea typeface="K2D"/>
                <a:cs typeface="K2D"/>
                <a:sym typeface="K2D"/>
              </a:rPr>
              <a:t>  function() { alert("Hello!"); } :</a:t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K2D"/>
                <a:ea typeface="K2D"/>
                <a:cs typeface="K2D"/>
                <a:sym typeface="K2D"/>
              </a:rPr>
              <a:t>  function() { alert("Greetings!"); };</a:t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K2D"/>
              <a:ea typeface="K2D"/>
              <a:cs typeface="K2D"/>
              <a:sym typeface="K2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K2D"/>
                <a:ea typeface="K2D"/>
                <a:cs typeface="K2D"/>
                <a:sym typeface="K2D"/>
              </a:rPr>
              <a:t>welcome(); // ok now</a:t>
            </a:r>
            <a:endParaRPr sz="1800">
              <a:latin typeface="K2D"/>
              <a:ea typeface="K2D"/>
              <a:cs typeface="K2D"/>
              <a:sym typeface="K2D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0"/>
          <p:cNvSpPr txBox="1"/>
          <p:nvPr/>
        </p:nvSpPr>
        <p:spPr>
          <a:xfrm>
            <a:off x="230500" y="127950"/>
            <a:ext cx="7738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4.2 Function Expression vs Function Declaration</a:t>
            </a:r>
            <a:endParaRPr sz="24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73" name="Google Shape;1173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130"/>
          <p:cNvSpPr/>
          <p:nvPr/>
        </p:nvSpPr>
        <p:spPr>
          <a:xfrm>
            <a:off x="94350" y="65175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5" name="Google Shape;1175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130"/>
          <p:cNvSpPr txBox="1"/>
          <p:nvPr/>
        </p:nvSpPr>
        <p:spPr>
          <a:xfrm>
            <a:off x="480125" y="651750"/>
            <a:ext cx="77886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/>
              <a:t>สรุป </a:t>
            </a:r>
            <a:endParaRPr sz="3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ฟังก์ชันคือ ค่า ที่สามารถถูกกำหนด ค่า หรือ คัดลอก ไปที่ไหนก็ได้ในโค้ด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ถ้า ฟังก์ชัน ถูกประกาศแยกจาก </a:t>
            </a:r>
            <a:r>
              <a:rPr lang="th" sz="2000">
                <a:solidFill>
                  <a:srgbClr val="38761D"/>
                </a:solidFill>
              </a:rPr>
              <a:t>statement</a:t>
            </a:r>
            <a:r>
              <a:rPr lang="th" sz="2000"/>
              <a:t> ในโค้ดทั้งหมดจะเรียกฟังก์ชันนั้นว่า </a:t>
            </a:r>
            <a:r>
              <a:rPr lang="th" sz="2000" u="sng">
                <a:solidFill>
                  <a:srgbClr val="0000FF"/>
                </a:solidFill>
              </a:rPr>
              <a:t>Function Declaration</a:t>
            </a:r>
            <a:endParaRPr sz="2000" u="sng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/>
              <a:t>ถ้าฟังก์ชันถูกสร้างภายใน statement  จะเรียกฟังก์ชันนั้นว่า </a:t>
            </a:r>
            <a:r>
              <a:rPr lang="th" sz="2000" u="sng">
                <a:solidFill>
                  <a:srgbClr val="B45F06"/>
                </a:solidFill>
              </a:rPr>
              <a:t>F</a:t>
            </a:r>
            <a:r>
              <a:rPr lang="th" sz="2000" u="sng">
                <a:solidFill>
                  <a:srgbClr val="B45F06"/>
                </a:solidFill>
              </a:rPr>
              <a:t>unction Expression</a:t>
            </a:r>
            <a:endParaRPr sz="2000" u="sng">
              <a:solidFill>
                <a:srgbClr val="B45F0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 u="sng">
                <a:solidFill>
                  <a:srgbClr val="0000FF"/>
                </a:solidFill>
              </a:rPr>
              <a:t>Function Declaration</a:t>
            </a:r>
            <a:r>
              <a:rPr lang="th" sz="2000">
                <a:solidFill>
                  <a:schemeClr val="dk1"/>
                </a:solidFill>
              </a:rPr>
              <a:t> ใน </a:t>
            </a:r>
            <a:r>
              <a:rPr lang="th" sz="2000">
                <a:solidFill>
                  <a:srgbClr val="38761D"/>
                </a:solidFill>
              </a:rPr>
              <a:t>statement</a:t>
            </a:r>
            <a:r>
              <a:rPr lang="th" sz="2000">
                <a:solidFill>
                  <a:schemeClr val="dk1"/>
                </a:solidFill>
              </a:rPr>
              <a:t> จะทำงานก่อน code </a:t>
            </a:r>
            <a:r>
              <a:rPr lang="th" sz="2000">
                <a:solidFill>
                  <a:srgbClr val="38761D"/>
                </a:solidFill>
              </a:rPr>
              <a:t>statement</a:t>
            </a:r>
            <a:r>
              <a:rPr lang="th" sz="2000">
                <a:solidFill>
                  <a:schemeClr val="dk1"/>
                </a:solidFill>
              </a:rPr>
              <a:t> ทุกตัว ถึงแม้ว่าจะประกาศไว้ที่ไหนใน statement ก็ตาม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h" sz="2000" u="sng">
                <a:solidFill>
                  <a:srgbClr val="B45F06"/>
                </a:solidFill>
              </a:rPr>
              <a:t>Function Expression</a:t>
            </a:r>
            <a:r>
              <a:rPr lang="th" sz="2000">
                <a:solidFill>
                  <a:srgbClr val="B45F06"/>
                </a:solidFill>
              </a:rPr>
              <a:t> </a:t>
            </a:r>
            <a:r>
              <a:rPr lang="th" sz="2000">
                <a:solidFill>
                  <a:schemeClr val="dk1"/>
                </a:solidFill>
              </a:rPr>
              <a:t>จะทำงานตามลำดับที่ประกาศใน statement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31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31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Heading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83" name="Google Shape;1183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31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31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1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2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3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4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5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186" name="Google Shape;1186;p131"/>
          <p:cNvSpPr txBox="1"/>
          <p:nvPr/>
        </p:nvSpPr>
        <p:spPr>
          <a:xfrm>
            <a:off x="4766675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1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2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3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4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List 5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87" name="Google Shape;1187;p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32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Heading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1193" name="Google Shape;1193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" name="Google Shape;1198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1.3.  Short circuit กับ OR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2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183500" y="2301025"/>
            <a:ext cx="4649700" cy="153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1, เพราะว่า OR จะรันคำสั่ง x = 1 ด้วย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150" y="1591638"/>
            <a:ext cx="5601799" cy="20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1.3.  Short circuit กับ OR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ตัวอย่างใน React/Redux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925" y="2531950"/>
            <a:ext cx="4358350" cy="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.4.  และ - AND ( &amp;&amp;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การใช้ตัวดำเนินการแบบ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และ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จะใช้เครื่องหมาย &amp;&amp;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ถ้ามี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เงื่อนไขใด</a:t>
            </a: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เงื่อนไขหนึ่ง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เป็นเท็จ</a:t>
            </a: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จะเป็น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เท็จทันที</a:t>
            </a:r>
            <a:endParaRPr sz="3000" u="sng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สามารถใส่ได้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มากกว่า 1 เงื่อนไข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เช่นกัน</a:t>
            </a:r>
            <a:endParaRPr sz="3000" u="sng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626050" y="3375925"/>
            <a:ext cx="58920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เงื่อนไข1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เงื่อนไข2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เงื่อนไข3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.4.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และ - AND ( &amp;&amp;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ตัวอย่างการใช้ AND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2132550" y="1957125"/>
            <a:ext cx="4878900" cy="233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//false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.5.  คุณสมบัติพิเศษของ JavaScript กับ AND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Angsana New"/>
              <a:buChar char="-"/>
            </a:pPr>
            <a:r>
              <a:rPr lang="th" sz="29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AND</a:t>
            </a:r>
            <a:r>
              <a:rPr lang="th" sz="29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 จะหา</a:t>
            </a:r>
            <a:r>
              <a:rPr lang="th" sz="2900">
                <a:latin typeface="Angsana New"/>
                <a:ea typeface="Angsana New"/>
                <a:cs typeface="Angsana New"/>
                <a:sym typeface="Angsana New"/>
              </a:rPr>
              <a:t>ตัวที่เป็น </a:t>
            </a:r>
            <a:r>
              <a:rPr lang="th" sz="29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falsy</a:t>
            </a:r>
            <a:r>
              <a:rPr lang="th" sz="29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 value ตัวแรก</a:t>
            </a:r>
            <a:r>
              <a:rPr lang="th" sz="2900">
                <a:latin typeface="Angsana New"/>
                <a:ea typeface="Angsana New"/>
                <a:cs typeface="Angsana New"/>
                <a:sym typeface="Angsana New"/>
              </a:rPr>
              <a:t> (AND “&amp;&amp;” finds the first falsy value)</a:t>
            </a:r>
            <a:endParaRPr sz="29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SzPts val="2900"/>
              <a:buFont typeface="Angsana New"/>
              <a:buChar char="-"/>
            </a:pPr>
            <a:r>
              <a:rPr lang="th" sz="2900">
                <a:latin typeface="Angsana New"/>
                <a:ea typeface="Angsana New"/>
                <a:cs typeface="Angsana New"/>
                <a:sym typeface="Angsana New"/>
              </a:rPr>
              <a:t>วิธีการหา falsy value ของ AND</a:t>
            </a:r>
            <a:endParaRPr sz="29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เริ่มเช็คค่า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จาก ซ้าย ไป ขวา</a:t>
            </a:r>
            <a:endParaRPr sz="18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JavaScript 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 Operand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แต่ละตัว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boolean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ถ้าแปลงแล้วได้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true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ก็จะจบ AND ทันที และ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คืนค่า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ที่เป็น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Original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ของ Operand นั้น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ถ้า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Operands ทุกตัว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ถูกแปลงเป็นเป็น boolean หมดแล้วแต่ยังไม่เจอ false เลย(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true หมด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) ก็จะ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คืนตัวสุดท้าย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ออกไป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* </a:t>
            </a:r>
            <a:r>
              <a:rPr b="1" lang="th" sz="1800">
                <a:solidFill>
                  <a:srgbClr val="FF0000"/>
                </a:solidFill>
                <a:latin typeface="Angsana New"/>
                <a:ea typeface="Angsana New"/>
                <a:cs typeface="Angsana New"/>
                <a:sym typeface="Angsana New"/>
              </a:rPr>
              <a:t>พูดง่าย ๆ ก็คือ AND จะหาตัวแรกที่เป็น falsy และคืนค่านั้นออกมา และจะคืนค่าตัวสุดท้ายออกมาถ้าทุกตัวเป็น falsy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1.5.  คุณสมบัติพิเศษของ JavaScript กับ AND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2549850" y="2269200"/>
            <a:ext cx="4044300" cy="16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ถ้า operand ตัวแรกเป็น truthy,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จะคืนค่าตัวที่ 2 ออกมา: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1.5.  คุณสมบัติพิเศษของ JavaScript กับ AND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1571600" y="2293075"/>
            <a:ext cx="6000900" cy="17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ถ้า operand ตัวแรกเป็น falsy,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จะคืนค่าตัวแรก. และ Operand ตัวที่ 2 จะถูกเมิน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 matter what"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1.6.  คุณสมบัติพิเศษของ JavaScript กับ AND - การประยุกต์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ใช้เมื่อต้องการให้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คำสั่งข้างหลังทำงาน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เมื่อ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ค่าของตัวแรกเป็น true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ใช้บ่อยใน React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 txBox="1"/>
          <p:nvPr/>
        </p:nvSpPr>
        <p:spPr>
          <a:xfrm>
            <a:off x="2269200" y="2976400"/>
            <a:ext cx="4371300" cy="109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'Greater than zero!'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หัวข้อ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rgbClr val="FF9900"/>
                </a:solidFill>
                <a:latin typeface="Prompt"/>
                <a:ea typeface="Prompt"/>
                <a:cs typeface="Prompt"/>
                <a:sym typeface="Prompt"/>
              </a:rPr>
              <a:t>ตัวดำเนินการแบบตรรกะ</a:t>
            </a:r>
            <a:endParaRPr sz="2400">
              <a:solidFill>
                <a:srgbClr val="FF9900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วงวน for และ while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Switch Cases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ฟังก์ชัน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Function Expressi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1.6.  คุณสมบัติพิเศษของ JavaScript กับ AND - การประยุกต์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ใน React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 rotWithShape="1">
          <a:blip r:embed="rId6">
            <a:alphaModFix/>
          </a:blip>
          <a:srcRect b="30536" l="0" r="0" t="0"/>
          <a:stretch/>
        </p:blipFill>
        <p:spPr>
          <a:xfrm>
            <a:off x="2865475" y="1469325"/>
            <a:ext cx="5400675" cy="31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1.7. 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ความสำคัญระหว่าง AND กับ OR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ใน JavaScript AND จะมีความสำคัญกว่า OR (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ทำ AND ก่อน OR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เช่น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	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|| 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|| 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||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จะเปรียบเสมือน</a:t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th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1.8. 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นิเสธ - NOT ( !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ใช้อยู่ทั้งหมด 2 กรณี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rabi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เมื่อ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ต้องการ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แปลงข้อมูลเป็นประเภท Boolean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( Double NOT 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lphaL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result = Boolean(value)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1" marL="18288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lphaL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result = !!value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Angsana New"/>
                <a:ea typeface="Angsana New"/>
                <a:cs typeface="Angsana New"/>
                <a:sym typeface="Angsana New"/>
              </a:rPr>
              <a:t>**  ทั้ง a และ b ได้ผลลัพธ์เหมือนกัน</a:t>
            </a:r>
            <a:endParaRPr sz="1800">
              <a:solidFill>
                <a:srgbClr val="FF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1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1.8.  นิเสธ - NOT ( !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 Double NOT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1013" y="1867975"/>
            <a:ext cx="5461976" cy="2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1.8.  นิเสธ - NOT ( !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ใช้อยู่ทั้งหมด 2 กรณี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2.  เมื่อต้องการ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แปลงข้อมูลเป็นค่าตรงข้าม</a:t>
            </a: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gsana New"/>
              <a:buChar char="-"/>
            </a:pP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result = !value</a:t>
            </a:r>
            <a:endParaRPr sz="30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/>
        </p:nvSpPr>
        <p:spPr>
          <a:xfrm>
            <a:off x="2361100" y="3041500"/>
            <a:ext cx="2946000" cy="70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!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	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!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		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1.9. 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1. คำสั่งต่อไปนี้จะแสดงค่าเป็นอะไร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rgbClr val="795E2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1.9.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. เขียนคำสั่ง if ที่เช็คอายุว่า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อยู่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ระหว่าง 18 - 60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 เขียนคำสั่ง if ที่เช็คอายุว่า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ไม่อยู่</a:t>
            </a:r>
            <a:r>
              <a:rPr lang="th" sz="30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ระหว่าง 18 - 60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1.9.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4. คำสั่ง alert ไหนที่จะถูกรันบ้าง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(-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'first'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(-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'second'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Char char="-"/>
            </a:pPr>
            <a:r>
              <a:rPr lang="th" sz="18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-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'third'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1.9.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5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. ให้เขียนระบบ login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latin typeface="Angsana New"/>
                <a:ea typeface="Angsana New"/>
                <a:cs typeface="Angsana New"/>
                <a:sym typeface="Angsana New"/>
              </a:rPr>
              <a:t>ให้ใช้ prompt ในการถามใครเป็นคน login</a:t>
            </a:r>
            <a:endParaRPr sz="2400"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highlight>
                  <a:srgbClr val="93C47D"/>
                </a:highlight>
                <a:latin typeface="Angsana New"/>
                <a:ea typeface="Angsana New"/>
                <a:cs typeface="Angsana New"/>
                <a:sym typeface="Angsana New"/>
              </a:rPr>
              <a:t>ถ้าผู้ใช้กรอกว่า “Admin” ให้ใช้ prompt ถาม password</a:t>
            </a:r>
            <a:endParaRPr sz="2400">
              <a:highlight>
                <a:srgbClr val="93C47D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1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highlight>
                  <a:srgbClr val="93C47D"/>
                </a:highlight>
                <a:latin typeface="Angsana New"/>
                <a:ea typeface="Angsana New"/>
                <a:cs typeface="Angsana New"/>
                <a:sym typeface="Angsana New"/>
              </a:rPr>
              <a:t>วิธีเช็ค Password</a:t>
            </a:r>
            <a:endParaRPr sz="2400">
              <a:highlight>
                <a:srgbClr val="93C47D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gsana New"/>
              <a:buChar char="-"/>
            </a:pPr>
            <a:r>
              <a:rPr lang="th" sz="2400">
                <a:solidFill>
                  <a:schemeClr val="dk1"/>
                </a:solidFill>
                <a:highlight>
                  <a:srgbClr val="93C47D"/>
                </a:highlight>
                <a:latin typeface="Angsana New"/>
                <a:ea typeface="Angsana New"/>
                <a:cs typeface="Angsana New"/>
                <a:sym typeface="Angsana New"/>
              </a:rPr>
              <a:t>ถ้า string นั้นเป็น “codecamp#5” ให้ alert “ยินดีต้อนรับ”</a:t>
            </a:r>
            <a:endParaRPr sz="2400">
              <a:solidFill>
                <a:schemeClr val="dk1"/>
              </a:solidFill>
              <a:highlight>
                <a:srgbClr val="93C47D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gsana New"/>
              <a:buChar char="-"/>
            </a:pPr>
            <a:r>
              <a:rPr lang="th" sz="2400">
                <a:solidFill>
                  <a:schemeClr val="dk1"/>
                </a:solidFill>
                <a:highlight>
                  <a:srgbClr val="93C47D"/>
                </a:highlight>
                <a:latin typeface="Angsana New"/>
                <a:ea typeface="Angsana New"/>
                <a:cs typeface="Angsana New"/>
                <a:sym typeface="Angsana New"/>
              </a:rPr>
              <a:t>ถ้า string เป็นอย่างอื่นให้ alert เป็น “Wrong password”</a:t>
            </a:r>
            <a:endParaRPr sz="2400">
              <a:solidFill>
                <a:schemeClr val="dk1"/>
              </a:solidFill>
              <a:highlight>
                <a:srgbClr val="93C47D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1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highlight>
                  <a:srgbClr val="93C47D"/>
                </a:highlight>
                <a:latin typeface="Angsana New"/>
                <a:ea typeface="Angsana New"/>
                <a:cs typeface="Angsana New"/>
                <a:sym typeface="Angsana New"/>
              </a:rPr>
              <a:t>ถ้าเป็น string ว่าง หรือ กด cancel ให้ alert ว่า “ยกเลิก”</a:t>
            </a:r>
            <a:endParaRPr sz="2400">
              <a:highlight>
                <a:srgbClr val="93C47D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highlight>
                  <a:srgbClr val="F1C232"/>
                </a:highlight>
                <a:latin typeface="Angsana New"/>
                <a:ea typeface="Angsana New"/>
                <a:cs typeface="Angsana New"/>
                <a:sym typeface="Angsana New"/>
              </a:rPr>
              <a:t>ถ้าผู้ใช้กรอกอย่างอื่นที่ไม่ใช่ “Admin” ให้ alert ว่า “ผมไม่รู้จักคุณ”</a:t>
            </a:r>
            <a:endParaRPr sz="2400">
              <a:highlight>
                <a:srgbClr val="F1C232"/>
              </a:highlight>
              <a:latin typeface="Angsana New"/>
              <a:ea typeface="Angsana New"/>
              <a:cs typeface="Angsana New"/>
              <a:sym typeface="Angsana New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Angsana New"/>
              <a:buChar char="-"/>
            </a:pPr>
            <a:r>
              <a:rPr lang="th" sz="2400">
                <a:solidFill>
                  <a:schemeClr val="dk1"/>
                </a:solidFill>
                <a:highlight>
                  <a:srgbClr val="E06666"/>
                </a:highlight>
                <a:latin typeface="Angsana New"/>
                <a:ea typeface="Angsana New"/>
                <a:cs typeface="Angsana New"/>
                <a:sym typeface="Angsana New"/>
              </a:rPr>
              <a:t>ถ้าผู้ใช้กรอก input เป็น string ว่าง หรือกด Esc ให้ alert ว่า “ยกเลิก”</a:t>
            </a:r>
            <a:endParaRPr sz="3000">
              <a:highlight>
                <a:srgbClr val="E06666"/>
              </a:highlight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25" name="Google Shape;325;p42"/>
          <p:cNvPicPr preferRelativeResize="0"/>
          <p:nvPr/>
        </p:nvPicPr>
        <p:blipFill rotWithShape="1">
          <a:blip r:embed="rId5">
            <a:alphaModFix/>
          </a:blip>
          <a:srcRect b="31298" l="0" r="0" t="25430"/>
          <a:stretch/>
        </p:blipFill>
        <p:spPr>
          <a:xfrm>
            <a:off x="0" y="4766075"/>
            <a:ext cx="9143995" cy="4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1.9.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5. ให้เขียนระบบ login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324" y="858938"/>
            <a:ext cx="4803425" cy="3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ตัวดำเนินการแบบตรรกะ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หัวข้อ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ตัวดำเนินการแบบตรรกะ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rgbClr val="FF9900"/>
                </a:solidFill>
                <a:latin typeface="Prompt"/>
                <a:ea typeface="Prompt"/>
                <a:cs typeface="Prompt"/>
                <a:sym typeface="Prompt"/>
              </a:rPr>
              <a:t>วงวน for และ while</a:t>
            </a:r>
            <a:endParaRPr sz="2400">
              <a:solidFill>
                <a:srgbClr val="FF9900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Switch Cases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ฟังก์ชัน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วงวน for และ while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.1.  วงวน while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while จะ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รันคำสั่งใน loop body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ไปเรื่อย ๆ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จนกว่าเงื่อนไขใน while จะเป็น false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 txBox="1"/>
          <p:nvPr/>
        </p:nvSpPr>
        <p:spPr>
          <a:xfrm>
            <a:off x="3389550" y="2762850"/>
            <a:ext cx="2364900" cy="121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คำสั่ง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เรียกว่า "loop body"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2.1.  วงวน while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76" name="Google Shape;37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8"/>
          <p:cNvSpPr txBox="1"/>
          <p:nvPr/>
        </p:nvSpPr>
        <p:spPr>
          <a:xfrm>
            <a:off x="2775450" y="2571750"/>
            <a:ext cx="3593100" cy="154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แสดง 0, 1 และ 2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2.2.  วงวน for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for 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จะ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รันคำสั่งใน loop body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ไปเรื่อย ๆ เหมือนกับ while loop แต่จะมีการกำหนด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ค่าเริ่มต้น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และ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ค่าต่อไป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ได้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2950500" y="3089300"/>
            <a:ext cx="3243000" cy="9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ค่าเริ่มต้น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ค่าต่อไป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 loop body ...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2.2.  วงวน for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0"/>
          <p:cNvSpPr txBox="1"/>
          <p:nvPr/>
        </p:nvSpPr>
        <p:spPr>
          <a:xfrm>
            <a:off x="1835900" y="2388625"/>
            <a:ext cx="2105400" cy="154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1080"/>
                </a:solidFill>
                <a:highlight>
                  <a:srgbClr val="D0E0E3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D0E0E3"/>
                </a:highlight>
                <a:latin typeface="Consolas"/>
                <a:ea typeface="Consolas"/>
                <a:cs typeface="Consolas"/>
                <a:sym typeface="Consolas"/>
              </a:rPr>
              <a:t>++;</a:t>
            </a:r>
            <a:endParaRPr>
              <a:solidFill>
                <a:schemeClr val="dk1"/>
              </a:solidFill>
              <a:highlight>
                <a:srgbClr val="D0E0E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0"/>
          <p:cNvSpPr txBox="1"/>
          <p:nvPr/>
        </p:nvSpPr>
        <p:spPr>
          <a:xfrm>
            <a:off x="4572000" y="2571750"/>
            <a:ext cx="3031800" cy="102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D0E0E3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D0E0E3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04" name="Google Shape;4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2.3.  break การหยุดวงวน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เมื่อโปรแกรม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เจอ break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โปรแกรมจะ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ออกจาก loop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ที่กำลังรันอยู่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07" name="Google Shape;40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13" name="Google Shape;4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2.3.  break การหยุดวงวน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1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/>
        </p:nvSpPr>
        <p:spPr>
          <a:xfrm>
            <a:off x="2987550" y="2269175"/>
            <a:ext cx="3168900" cy="183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23" name="Google Shape;4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2.3.  break การหยุดวงวน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2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3"/>
          <p:cNvSpPr txBox="1"/>
          <p:nvPr/>
        </p:nvSpPr>
        <p:spPr>
          <a:xfrm>
            <a:off x="2987550" y="2269175"/>
            <a:ext cx="3168900" cy="183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  หรือ - OR ( ||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การใช้ตัวดำเนินการแบบ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หรือ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จะใช้เครื่องหมาย ||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ถ้ามี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เงื่อนไขใด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เงื่อนไขหนึ่ง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เป็นจริง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จะเป็น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จริงทันที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สามารถใส่ได้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มากกว่า 1 เงื่อนไข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638000" y="3479425"/>
            <a:ext cx="5868000" cy="55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เงื่อนไข1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เงื่อนไข2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24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เงื่อนไข3</a:t>
            </a:r>
            <a:r>
              <a:rPr lang="th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33" name="Google Shape;43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2.3.  break การหยุดวงวน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3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36" name="Google Shape;43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4"/>
          <p:cNvSpPr txBox="1"/>
          <p:nvPr/>
        </p:nvSpPr>
        <p:spPr>
          <a:xfrm>
            <a:off x="2778775" y="2237350"/>
            <a:ext cx="3638700" cy="21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+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"ใส่เลข"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(!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(*)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'Sum: 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2.4.  continue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เมื่อโปรแกรม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เจอ continue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โปรแกรมจะ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จบ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 loop รอบนั้น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ที่กำลังรันอยู่และข้าม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ไปรอบใหม่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ทันที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46" name="Google Shape;44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52" name="Google Shape;45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2.4. 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continue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55" name="Google Shape;45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 txBox="1"/>
          <p:nvPr/>
        </p:nvSpPr>
        <p:spPr>
          <a:xfrm>
            <a:off x="2064000" y="2181600"/>
            <a:ext cx="5016000" cy="21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ถ้าเป็นเงื่อนไขเป็น true คำสั่งหลังจากบรรทัดนี้จะถูกข้าม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1, then 3, 5, 7, 9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62" name="Google Shape;46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2.5.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rabi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เลขที่ถูก alert เป็นลำดับสุดท้ายคือเลขอะไร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65" name="Google Shape;4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 txBox="1"/>
          <p:nvPr/>
        </p:nvSpPr>
        <p:spPr>
          <a:xfrm>
            <a:off x="3689100" y="2316950"/>
            <a:ext cx="1765800" cy="16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72" name="Google Shape;4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2.5.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2.	code ทั้งสองอันนี้จะแสดง alert ออกมาเหมือนกันทั้งหมดหรือไม่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8"/>
          <p:cNvSpPr txBox="1"/>
          <p:nvPr/>
        </p:nvSpPr>
        <p:spPr>
          <a:xfrm>
            <a:off x="1173075" y="2746925"/>
            <a:ext cx="28335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(++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5210975" y="2746925"/>
            <a:ext cx="2833500" cy="6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i++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2.5.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3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.	code ทั้งสองอันนี้จะแสดง alert ออกมาเหมือนกันทั้งหมดหรือไม่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86" name="Google Shape;48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9"/>
          <p:cNvSpPr txBox="1"/>
          <p:nvPr/>
        </p:nvSpPr>
        <p:spPr>
          <a:xfrm>
            <a:off x="2527050" y="2441613"/>
            <a:ext cx="40899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9"/>
          <p:cNvSpPr txBox="1"/>
          <p:nvPr/>
        </p:nvSpPr>
        <p:spPr>
          <a:xfrm>
            <a:off x="2527050" y="3448725"/>
            <a:ext cx="40899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++i)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494" name="Google Shape;49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2.5.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.	ให้เขียน loop ทั้งแสดงเลข 2 ถึง 10 ออกมา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5.	เปลี่ยน code for loop ด้านล่างนี้ให้เป็น while loop โดยที่ผลลัพธ์ยังเหมือนเดิม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497" name="Google Shape;4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0"/>
          <p:cNvSpPr txBox="1"/>
          <p:nvPr/>
        </p:nvSpPr>
        <p:spPr>
          <a:xfrm>
            <a:off x="3055250" y="3216700"/>
            <a:ext cx="3033600" cy="97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`number 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!`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2. วงวน for และ while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04" name="Google Shape;5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2.5.  แบบฝึกหัด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6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.	ให้เขียนเกมส์ทายตัวเลขสำหรับเล่นสองคน โดย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ให้ผู้เล่น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คนแรกพิมพ์เลข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ใส่ใน prompt ที่อยู่ระหว่าง 1 ถึง 100 โดยไม่ให้ผู้เล่นคนที่สองรู้ว่าตัวเลขเป็นอะไร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และให้ผู้เล่น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คนที่สองทายเลข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โดยการพิมพ์เลขใส่ใน prompt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จนกว่าจะถูก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ถ้าไม่ถูก จะต้องบอก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ด้วยว่าเลขที่ผู้เล่นคนที่สองพิมพ์เข้ามา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มากกว่า หรือ น้อยกว่า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คำตอบนั้น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07" name="Google Shape;50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3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หัวข้อ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20" name="Google Shape;52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3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3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ตัวดำเนินการแบบตรรกะ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วงวน for และ while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rgbClr val="FF9900"/>
                </a:solidFill>
                <a:latin typeface="Prompt"/>
                <a:ea typeface="Prompt"/>
                <a:cs typeface="Prompt"/>
                <a:sym typeface="Prompt"/>
              </a:rPr>
              <a:t>Switch Cases</a:t>
            </a:r>
            <a:endParaRPr sz="2400">
              <a:solidFill>
                <a:srgbClr val="FF9900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ฟังก์ชัน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23" name="Google Shape;5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.1.  หรือ - OR ( || 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ตัวอย่างการใช้ OR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967250" y="2016075"/>
            <a:ext cx="4872300" cy="233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//true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Switch Cases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529" name="Google Shape;52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35" name="Google Shape;53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3.1.  Swtich cases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ใช้เมื่อต้องการ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match ค่า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ของ</a:t>
            </a: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ตัวแปร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กับคำสั่ง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ที่ต้องการทำ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Syntax ของการเขียน Swtich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เป็น Type Matter ด้วย ( เหมือน</a:t>
            </a: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กับการเปรียบเทียบด้วย === 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38" name="Google Shape;53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5"/>
          <p:cNvSpPr txBox="1"/>
          <p:nvPr/>
        </p:nvSpPr>
        <p:spPr>
          <a:xfrm>
            <a:off x="5156725" y="1492700"/>
            <a:ext cx="3285900" cy="256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(x === 'value1')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// คำสั่ง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'value2'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(x === 'value2')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คำสั่ง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คำสั่ง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45" name="Google Shape;54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3.1.  Swtich cases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1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48" name="Google Shape;54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6"/>
          <p:cNvSpPr txBox="1"/>
          <p:nvPr/>
        </p:nvSpPr>
        <p:spPr>
          <a:xfrm>
            <a:off x="3966775" y="1127400"/>
            <a:ext cx="3211800" cy="34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'Too small'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'Exactly!'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'Too large'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"ไม่ตรงกับ case ใด ๆ เลย"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66"/>
          <p:cNvSpPr txBox="1"/>
          <p:nvPr/>
        </p:nvSpPr>
        <p:spPr>
          <a:xfrm>
            <a:off x="4144400" y="2516250"/>
            <a:ext cx="1746600" cy="65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56" name="Google Shape;55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3.1.  Swtich cases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2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ถ้า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ไม่ใส่ break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หลังจาก case</a:t>
            </a: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match แล้ว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ตัวข้างล่างจะถูก</a:t>
            </a:r>
            <a:b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รันต่อไป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จนจบ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59" name="Google Shape;5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7"/>
          <p:cNvSpPr txBox="1"/>
          <p:nvPr/>
        </p:nvSpPr>
        <p:spPr>
          <a:xfrm>
            <a:off x="4514425" y="1149600"/>
            <a:ext cx="3211800" cy="269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'Too small'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'Exactly!'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'Too big'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ไม่ตรงกับ case ใด ๆ เลย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67"/>
          <p:cNvSpPr txBox="1"/>
          <p:nvPr/>
        </p:nvSpPr>
        <p:spPr>
          <a:xfrm>
            <a:off x="4714250" y="2338625"/>
            <a:ext cx="2908500" cy="134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67" name="Google Shape;56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3.1.  Swtich cases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การรวม case หลาย cases ไว้ด้วยกัน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จากตัวอย่างเป็นการรวม case 3 กับ</a:t>
            </a:r>
            <a:br>
              <a:rPr lang="th" sz="3000">
                <a:latin typeface="Angsana New"/>
                <a:ea typeface="Angsana New"/>
                <a:cs typeface="Angsana New"/>
                <a:sym typeface="Angsana New"/>
              </a:rPr>
            </a:b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case 5 ไว้ด้วยกัน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/>
        </p:nvSpPr>
        <p:spPr>
          <a:xfrm>
            <a:off x="5217500" y="1016375"/>
            <a:ext cx="3582000" cy="36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'Right!'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(*) grouped two cases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'Wrong!'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"Why don't you take a math class?"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'The result is strange. Really.'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68"/>
          <p:cNvSpPr/>
          <p:nvPr/>
        </p:nvSpPr>
        <p:spPr>
          <a:xfrm>
            <a:off x="5409925" y="2453800"/>
            <a:ext cx="3300600" cy="139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78" name="Google Shape;5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3.2.  Swtich cases กับ if-else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81" name="Google Shape;58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9"/>
          <p:cNvSpPr txBox="1"/>
          <p:nvPr/>
        </p:nvSpPr>
        <p:spPr>
          <a:xfrm>
            <a:off x="1132300" y="1416025"/>
            <a:ext cx="2938200" cy="32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'Too small'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'Exactly!'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'Too large'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"ไม่ตรงกับ case ใด ๆ เลย"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69"/>
          <p:cNvSpPr txBox="1"/>
          <p:nvPr/>
        </p:nvSpPr>
        <p:spPr>
          <a:xfrm>
            <a:off x="4788250" y="1416025"/>
            <a:ext cx="2442300" cy="262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'Too small'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'Exactly!'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th" sz="1050">
                <a:solidFill>
                  <a:srgbClr val="098658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'Too big'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th" sz="1050">
                <a:solidFill>
                  <a:srgbClr val="AF00DB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"ไม่ตรงกับค่าใด ๆ เลย"</a:t>
            </a:r>
            <a:r>
              <a:rPr lang="th" sz="1050">
                <a:solidFill>
                  <a:schemeClr val="dk1"/>
                </a:solidFill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solidFill>
                <a:schemeClr val="dk1"/>
              </a:solidFill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89" name="Google Shape;58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7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3.3.  แบบฝึดหัด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rabi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แปลง Code ดังกล่าวเป็น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if-else statement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592" name="Google Shape;59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0"/>
          <p:cNvSpPr txBox="1"/>
          <p:nvPr/>
        </p:nvSpPr>
        <p:spPr>
          <a:xfrm>
            <a:off x="4572000" y="1198900"/>
            <a:ext cx="3974100" cy="34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browser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'Edge'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"You've got the Edge!"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'Chrome'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'Firefox'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'Safari'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'Opera'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'Okay we support these browsers too'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 hope that this page looks ok!'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3. Swtich Cases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599" name="Google Shape;59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3.3.  แบบฝึดหัด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AutoNum type="arabicPeriod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แปลง Code ดังกล่าวเป็น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swtich cases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02" name="Google Shape;60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1"/>
          <p:cNvSpPr txBox="1"/>
          <p:nvPr/>
        </p:nvSpPr>
        <p:spPr>
          <a:xfrm>
            <a:off x="4572000" y="1198900"/>
            <a:ext cx="2717700" cy="286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+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'a?'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'2,3'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/>
          <p:nvPr/>
        </p:nvSpPr>
        <p:spPr>
          <a:xfrm>
            <a:off x="4621925" y="733775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3"/>
          <p:cNvSpPr txBox="1"/>
          <p:nvPr/>
        </p:nvSpPr>
        <p:spPr>
          <a:xfrm>
            <a:off x="230500" y="127938"/>
            <a:ext cx="7613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หัวข้อ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16" name="Google Shape;61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3"/>
          <p:cNvSpPr/>
          <p:nvPr/>
        </p:nvSpPr>
        <p:spPr>
          <a:xfrm>
            <a:off x="94400" y="733700"/>
            <a:ext cx="44277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3"/>
          <p:cNvSpPr txBox="1"/>
          <p:nvPr/>
        </p:nvSpPr>
        <p:spPr>
          <a:xfrm>
            <a:off x="230500" y="887200"/>
            <a:ext cx="4121100" cy="3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ตัวดำเนินการแบบตรรกะ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วงวน for และ while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Switch Cases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rgbClr val="FF9900"/>
                </a:solidFill>
                <a:latin typeface="Prompt"/>
                <a:ea typeface="Prompt"/>
                <a:cs typeface="Prompt"/>
                <a:sym typeface="Prompt"/>
              </a:rPr>
              <a:t>ฟังก์ชัน</a:t>
            </a:r>
            <a:endParaRPr sz="2400">
              <a:solidFill>
                <a:srgbClr val="FF9900"/>
              </a:solidFill>
              <a:latin typeface="Prompt"/>
              <a:ea typeface="Prompt"/>
              <a:cs typeface="Prompt"/>
              <a:sym typeface="Promp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mpt"/>
              <a:buChar char="●"/>
            </a:pPr>
            <a:r>
              <a:rPr lang="th" sz="2400">
                <a:solidFill>
                  <a:schemeClr val="dk2"/>
                </a:solidFill>
                <a:latin typeface="Prompt"/>
                <a:ea typeface="Prompt"/>
                <a:cs typeface="Prompt"/>
                <a:sym typeface="Prompt"/>
              </a:rPr>
              <a:t>Function Expression</a:t>
            </a:r>
            <a:endParaRPr sz="2400">
              <a:solidFill>
                <a:schemeClr val="dk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19" name="Google Shape;61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.2.  คุณสมบัติพิเศษ JavaScript กับ OR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 จะหา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ตัวที่เป็น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truthy value ตัวแรก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(OR finds the first truthy value)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วิธีการหา truthy value ของ OR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เริ่มเช็คค่า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จาก ซ้าย ไป ขวา</a:t>
            </a:r>
            <a:endParaRPr sz="18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JavaScript 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 Operand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แต่ละตัว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boolean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ถ้าแปลงแล้วได้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true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ก็จะจบ OR ทันที และ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คืนค่า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ที่เป็น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Original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 ของ Operand นั้น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ngsana New"/>
              <a:buAutoNum type="arabicPeriod"/>
            </a:pP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ถ้า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Operands ทุกตัว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ถูกแปลงเป็นเป็น boolean หมดแล้วแต่ยังไม่เจอ true เลย(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false หมด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) ก็จะ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คืนตัวสุดท้าย</a:t>
            </a:r>
            <a:r>
              <a:rPr lang="th" sz="1800">
                <a:latin typeface="Angsana New"/>
                <a:ea typeface="Angsana New"/>
                <a:cs typeface="Angsana New"/>
                <a:sym typeface="Angsana New"/>
              </a:rPr>
              <a:t>ออกไป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FF0000"/>
                </a:solidFill>
                <a:latin typeface="Angsana New"/>
                <a:ea typeface="Angsana New"/>
                <a:cs typeface="Angsana New"/>
                <a:sym typeface="Angsana New"/>
              </a:rPr>
              <a:t>* </a:t>
            </a:r>
            <a:r>
              <a:rPr b="1" lang="th" sz="1800">
                <a:solidFill>
                  <a:srgbClr val="FF0000"/>
                </a:solidFill>
                <a:latin typeface="Angsana New"/>
                <a:ea typeface="Angsana New"/>
                <a:cs typeface="Angsana New"/>
                <a:sym typeface="Angsana New"/>
              </a:rPr>
              <a:t>พูดง่าย ๆ ก็คือ OR จะหาตัวแรกที่เป็น truthy และคืนค่านั้นออกมา และจะคืนค่าตัวสุดท้ายออกมาถ้าทุกตัวเป็น falsy</a:t>
            </a:r>
            <a:endParaRPr b="1" sz="1800">
              <a:solidFill>
                <a:srgbClr val="FF00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/>
        </p:nvSpPr>
        <p:spPr>
          <a:xfrm>
            <a:off x="761225" y="2095700"/>
            <a:ext cx="76134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6000">
                <a:solidFill>
                  <a:schemeClr val="lt1"/>
                </a:solidFill>
                <a:latin typeface="Prompt SemiBold"/>
                <a:ea typeface="Prompt SemiBold"/>
                <a:cs typeface="Prompt SemiBold"/>
                <a:sym typeface="Prompt SemiBold"/>
              </a:rPr>
              <a:t>ฟังก์ชัน</a:t>
            </a:r>
            <a:endParaRPr sz="6000">
              <a:solidFill>
                <a:schemeClr val="lt1"/>
              </a:solidFill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pic>
        <p:nvPicPr>
          <p:cNvPr id="625" name="Google Shape;62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31" name="Google Shape;63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7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4.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  ฟังก์ชัน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เป็นการ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เขียน Code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ที่สามารถนำโค๊ดนั้น ๆ มา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ใช้ซ้ำ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ได้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ไว้สำหรับเขียน Code ที่เราต้อง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ใช้บ่อย ๆ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มี build-in function (ฟังก์ชันที่เค้าเขียนมาให้) เช่น alert, prompt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34" name="Google Shape;63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5"/>
          <p:cNvSpPr txBox="1"/>
          <p:nvPr/>
        </p:nvSpPr>
        <p:spPr>
          <a:xfrm>
            <a:off x="2522100" y="3250300"/>
            <a:ext cx="4099800" cy="11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ชื่อฟังก์ชัน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parameters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body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41" name="Google Shape;64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7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.1.  ฟังก์ชัน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วิธีเรียกใช้ function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เขียนชื่อและตามด้วยวงเล็บเปิดและปิด ใส่ parameters ด้วย (ถ้ามี)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44" name="Google Shape;64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6"/>
          <p:cNvSpPr txBox="1"/>
          <p:nvPr/>
        </p:nvSpPr>
        <p:spPr>
          <a:xfrm>
            <a:off x="2967600" y="2613525"/>
            <a:ext cx="3208800" cy="182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 everyone!'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51" name="Google Shape;651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.2.  Local variables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ตัวแปรที่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ประกาศในฟังก์ชัน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และ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ใช้ได้ในเฉพาะฟังก์ชัน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นั้น เรียกว่า “Local variables”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54" name="Google Shape;654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77"/>
          <p:cNvSpPr txBox="1"/>
          <p:nvPr/>
        </p:nvSpPr>
        <p:spPr>
          <a:xfrm>
            <a:off x="1180200" y="2402000"/>
            <a:ext cx="6783600" cy="21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"Hello, I'm Codecamp!"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local 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"Hello, I'm Codecamp!"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&lt;-- พัง! ตัวแปร local variable ใช้ได้ในฟังก์ชันเท่านั้น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61" name="Google Shape;66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.3.  Global variables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ตัวแปรที่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ประกาศนอกฟังก์ชันต่าง ๆ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และ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ฟังก์ชันสามารถเรียกใช้ตัวแปร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นั้นได้ เรียกว่า “Global variables”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เราควรจะใช้ Global variables ให้น้อยที่สุด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64" name="Google Shape;664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70" name="Google Shape;670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.3.  Global variables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1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73" name="Google Shape;673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79"/>
          <p:cNvSpPr txBox="1"/>
          <p:nvPr/>
        </p:nvSpPr>
        <p:spPr>
          <a:xfrm>
            <a:off x="2592750" y="1907400"/>
            <a:ext cx="3958500" cy="25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'Sonter'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'Hello, '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"Hello, Sonter"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80" name="Google Shape;68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8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8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.3.  Global variables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2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83" name="Google Shape;683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0"/>
          <p:cNvSpPr txBox="1"/>
          <p:nvPr/>
        </p:nvSpPr>
        <p:spPr>
          <a:xfrm>
            <a:off x="2012250" y="2050725"/>
            <a:ext cx="5119500" cy="25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"Bob"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เปลี่ยนค่า Global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'Hello, 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John (ก่อนที่จะเรียกฟังก์ชัน)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Bob, (ตัวแปรถูกเปลี่ยนหลังจากเรียกฟังก์ชัน)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690" name="Google Shape;69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8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.3.  Global variables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3 - การ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shadows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จะทำให้ตัวแปร 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Global ถูกเมิน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693" name="Google Shape;69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1"/>
          <p:cNvSpPr txBox="1"/>
          <p:nvPr/>
        </p:nvSpPr>
        <p:spPr>
          <a:xfrm>
            <a:off x="2012250" y="2050725"/>
            <a:ext cx="5766600" cy="25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"Bob"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ประกาศตัวแปร local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'Hello, 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Bob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จะสร้าง userName ของมันเองขึ้นมา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John, ไม่เปลี่ยน, function ไม่ได้ใช้ตัวแปร Global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00" name="Google Shape;70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8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8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.4.  Parameters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ฟังก์ชันบางฟังก์ชันต้อง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รับค่าจากข้างนอก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มาเพื่อทำงาน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ซึ่งจะรับค่า</a:t>
            </a:r>
            <a:r>
              <a:rPr lang="th" sz="30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ผ่านตัวแปร</a:t>
            </a:r>
            <a:endParaRPr sz="30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ตัวแปรนั้นเรียกว่า Parameters หรืออีกชื่อคือ function arguments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03" name="Google Shape;703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2"/>
          <p:cNvSpPr txBox="1"/>
          <p:nvPr/>
        </p:nvSpPr>
        <p:spPr>
          <a:xfrm>
            <a:off x="2277900" y="2993725"/>
            <a:ext cx="4588200" cy="15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arguments: from, text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'Hello!'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Ann: Hello!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"What's up?"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Ann: What's up?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10" name="Google Shape;71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.4.  Parameters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function ทำสำเนาค่าแล้วมาใส่ไว้ใน parameters เพราะฉะนั้นการเปลี่ยนแปลงค่าในฟังก์ชันจะไม่ส่งผลไปถึงตัวแปรที่ใส่มา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13" name="Google Shape;71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83"/>
          <p:cNvSpPr txBox="1"/>
          <p:nvPr/>
        </p:nvSpPr>
        <p:spPr>
          <a:xfrm>
            <a:off x="2541600" y="2353275"/>
            <a:ext cx="4060800" cy="233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'*'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ใส่ดอกจันไปในตัวแปร from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 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*Ann*: Hello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ค่าของ from ยังเหมือนเดิม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1.2.  คุณสมบัติพิเศษ JavaScript กับ OR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วิธีการหา truthy value ของ OR - ตัวอย่างที่ 1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เริ่มเช็คค่า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จาก ซ้าย ไป ขวา</a:t>
            </a:r>
            <a:endParaRPr sz="18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JavaScript 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 Operand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แต่ละตัว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boolean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ถ้าแปลงแล้วได้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true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ก็จะจบ OR ทันที และ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คืนค่า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ที่เป็น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Original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ของ Operand นั้น</a:t>
            </a:r>
            <a:endParaRPr sz="18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ถ้า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Operands ทุกตัว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ถูกแปลงเป็นเป็น boolean หมดแล้วแต่ยังไม่เจอ true เลย(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false หมด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) ก็จะ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คืนตัวสุดท้าย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ออกไป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573600" y="3711450"/>
            <a:ext cx="1996800" cy="4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20" name="Google Shape;72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.5.  Default value (</a:t>
            </a:r>
            <a:r>
              <a:rPr lang="th" sz="3600">
                <a:solidFill>
                  <a:schemeClr val="dk1"/>
                </a:solidFill>
                <a:highlight>
                  <a:srgbClr val="F1C232"/>
                </a:highlight>
                <a:latin typeface="Angsana New"/>
                <a:ea typeface="Angsana New"/>
                <a:cs typeface="Angsana New"/>
                <a:sym typeface="Angsana New"/>
              </a:rPr>
              <a:t> ES6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function ที่รับ parameters ถ้าไม่ใส่ค่าเข้าให้กับ function นั้น อาจจะทำให้ function นั้นทำงานผิดพลาดได้ ตัวอย่างเช่น </a:t>
            </a:r>
            <a:r>
              <a:rPr lang="th" sz="12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showMessage(from, text)</a:t>
            </a: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 ที่รับ parameters 2 ตัว สามารถใส่ parameters แค่ตัวเดียวก็ได้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ผลลัพธ์ที่ได้จะเป็น </a:t>
            </a:r>
            <a:r>
              <a:rPr lang="th" sz="12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"Ann: undefined"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23" name="Google Shape;72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84"/>
          <p:cNvSpPr txBox="1"/>
          <p:nvPr/>
        </p:nvSpPr>
        <p:spPr>
          <a:xfrm>
            <a:off x="2801300" y="3065350"/>
            <a:ext cx="3541500" cy="5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30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333333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800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669900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"Ann"</a:t>
            </a:r>
            <a:r>
              <a:rPr lang="th" sz="1800">
                <a:solidFill>
                  <a:srgbClr val="999999"/>
                </a:solidFill>
                <a:highlight>
                  <a:srgbClr val="F5F2F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999999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30" name="Google Shape;73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.5.  Default value (</a:t>
            </a:r>
            <a:r>
              <a:rPr lang="th" sz="3600">
                <a:solidFill>
                  <a:schemeClr val="dk1"/>
                </a:solidFill>
                <a:highlight>
                  <a:srgbClr val="F1C232"/>
                </a:highlight>
                <a:latin typeface="Angsana New"/>
                <a:ea typeface="Angsana New"/>
                <a:cs typeface="Angsana New"/>
                <a:sym typeface="Angsana New"/>
              </a:rPr>
              <a:t> ES6 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function สามารถกำหนด default value ได้โดยใส่เครื่องหมาย = ไว้หลัง parameters แต่ละตัว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33" name="Google Shape;733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5"/>
          <p:cNvSpPr txBox="1"/>
          <p:nvPr/>
        </p:nvSpPr>
        <p:spPr>
          <a:xfrm>
            <a:off x="2541000" y="2794650"/>
            <a:ext cx="4062000" cy="134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"no text given"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"Ann"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“Ann: no text given”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40" name="Google Shape;74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8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.5.  Default value (</a:t>
            </a:r>
            <a:r>
              <a:rPr lang="th" sz="3600">
                <a:solidFill>
                  <a:schemeClr val="dk1"/>
                </a:solidFill>
                <a:highlight>
                  <a:srgbClr val="F1C232"/>
                </a:highlight>
                <a:latin typeface="Angsana New"/>
                <a:ea typeface="Angsana New"/>
                <a:cs typeface="Angsana New"/>
                <a:sym typeface="Angsana New"/>
              </a:rPr>
              <a:t>สมัยก่อน ES6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)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function สามารถกำหนด default value ได้โดยใส่เครื่องหมาย = ไว้หลัง parameters แต่ละตัว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43" name="Google Shape;743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86"/>
          <p:cNvSpPr txBox="1"/>
          <p:nvPr/>
        </p:nvSpPr>
        <p:spPr>
          <a:xfrm>
            <a:off x="1505925" y="2770775"/>
            <a:ext cx="2769600" cy="16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'no text given'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86"/>
          <p:cNvSpPr txBox="1"/>
          <p:nvPr/>
        </p:nvSpPr>
        <p:spPr>
          <a:xfrm>
            <a:off x="5281050" y="2770775"/>
            <a:ext cx="2880000" cy="125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showMessage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ถ้า text เป็น falsy ก็จะใช้ค่าข้างหลัง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'no text given'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</a:t>
            </a: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51" name="Google Shape;75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8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8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</a:t>
            </a: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.6.  การคืนค่าของฟังก์ชัน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function สามารถคืนค่าได้ออกได้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เขียนตามหลังคำว่า  return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54" name="Google Shape;754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7"/>
          <p:cNvSpPr txBox="1"/>
          <p:nvPr/>
        </p:nvSpPr>
        <p:spPr>
          <a:xfrm>
            <a:off x="3147825" y="2571750"/>
            <a:ext cx="2611500" cy="193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th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3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61" name="Google Shape;761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8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8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4.6.  การคืนค่าของฟังก์ชัน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2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64" name="Google Shape;764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88"/>
          <p:cNvSpPr txBox="1"/>
          <p:nvPr/>
        </p:nvSpPr>
        <p:spPr>
          <a:xfrm>
            <a:off x="3760550" y="1380225"/>
            <a:ext cx="4948500" cy="336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'Do you have permission from your parents?'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'How old are you?'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h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'Access granted'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'Access denied'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71" name="Google Shape;77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4.6.  การคืนค่าของฟังก์ชัน</a:t>
            </a:r>
            <a:endParaRPr sz="3600"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ตัวอย่างที่ 3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74" name="Google Shape;77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89"/>
          <p:cNvSpPr txBox="1"/>
          <p:nvPr/>
        </p:nvSpPr>
        <p:spPr>
          <a:xfrm>
            <a:off x="3864175" y="1853000"/>
            <a:ext cx="3381000" cy="18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showMovie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 !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checkAge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0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h" sz="10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th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"Showing you the movie"</a:t>
            </a: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(*)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h" sz="10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0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81" name="Google Shape;78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9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9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84" name="Google Shape;784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525" y="1567826"/>
            <a:ext cx="8130100" cy="24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791" name="Google Shape;79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9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9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794" name="Google Shape;79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75" y="1611200"/>
            <a:ext cx="8024074" cy="289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01" name="Google Shape;801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9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3.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04" name="Google Shape;80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125" y="1624201"/>
            <a:ext cx="8222326" cy="3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11" name="Google Shape;81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9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4.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14" name="Google Shape;814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475" y="1606525"/>
            <a:ext cx="7982075" cy="28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1.2.  คุณสมบัติพิเศษ JavaScript กับ OR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วิธีการหา truthy value ของ OR - ตัวอย่างที่ 2</a:t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เริ่มเช็คค่า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จาก ซ้าย ไป ขวา</a:t>
            </a:r>
            <a:endParaRPr sz="1800" u="sng">
              <a:solidFill>
                <a:srgbClr val="FF99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JavaScript 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แปลง Operand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แต่ละตัว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boolean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ถ้าแปลงแล้วได้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true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ก็จะจบ OR ทันที และ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คืนค่า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ที่เป็น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Original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ของ Operand นั้น</a:t>
            </a:r>
            <a:endParaRPr sz="18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gsana New"/>
              <a:buAutoNum type="arabicPeriod"/>
            </a:pP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ถ้า 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Operands ทุกตัว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ถูกแปลงเป็นเป็น boolean หมดแล้วแต่ยังไม่เจอ true เลย(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เป็น false หมด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) ก็จะ</a:t>
            </a:r>
            <a:r>
              <a:rPr lang="th" sz="1800" u="sng">
                <a:solidFill>
                  <a:srgbClr val="FF9900"/>
                </a:solidFill>
                <a:latin typeface="Angsana New"/>
                <a:ea typeface="Angsana New"/>
                <a:cs typeface="Angsana New"/>
                <a:sym typeface="Angsana New"/>
              </a:rPr>
              <a:t>คืนตัวสุดท้าย</a:t>
            </a:r>
            <a:r>
              <a:rPr lang="th" sz="18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ออกไป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385750" y="3687550"/>
            <a:ext cx="4372500" cy="48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'no matter what'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21" name="Google Shape;82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9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9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5.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24" name="Google Shape;824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450" y="1617526"/>
            <a:ext cx="7678199" cy="28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31" name="Google Shape;83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9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9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6.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34" name="Google Shape;834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950" y="1619375"/>
            <a:ext cx="8019100" cy="29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41" name="Google Shape;84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9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7.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44" name="Google Shape;844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50" y="1656099"/>
            <a:ext cx="8041299" cy="2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51" name="Google Shape;85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9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8.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54" name="Google Shape;85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075" y="1608874"/>
            <a:ext cx="8095825" cy="29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9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61" name="Google Shape;86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9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9.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64" name="Google Shape;86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075" y="1642376"/>
            <a:ext cx="8118600" cy="29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71" name="Google Shape;871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9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9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แบบฝึกหัดพิเศษ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10.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74" name="Google Shape;874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975" y="1630451"/>
            <a:ext cx="7879075" cy="2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81" name="Google Shape;88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10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0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11.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84" name="Google Shape;884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950" y="1539101"/>
            <a:ext cx="7403699" cy="2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891" name="Google Shape;89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0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0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12.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894" name="Google Shape;894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5863" y="1582075"/>
            <a:ext cx="6912274" cy="26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01" name="Google Shape;90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10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0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13.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04" name="Google Shape;904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8300" y="1485173"/>
            <a:ext cx="7770751" cy="30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0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11" name="Google Shape;911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0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0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14.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14" name="Google Shape;91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75" y="1522825"/>
            <a:ext cx="7581300" cy="28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1. ตัวดำเนินการแบบตรรกะ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1.2.  คุณสมบัติพิเศษ JavaScript กับ OR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ngsana New"/>
              <a:buChar char="-"/>
            </a:pPr>
            <a:r>
              <a:rPr lang="th" sz="3000">
                <a:latin typeface="Angsana New"/>
                <a:ea typeface="Angsana New"/>
                <a:cs typeface="Angsana New"/>
                <a:sym typeface="Angsana New"/>
              </a:rPr>
              <a:t>ตัวอย่าง</a:t>
            </a: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351350" y="2253275"/>
            <a:ext cx="6441300" cy="167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 (1 เป็น truthy value ตัวแรก)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1 (truthy value ตัวแรก)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|| </a:t>
            </a:r>
            <a:r>
              <a:rPr lang="th" sz="180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h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th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0 (ทั้งหมดเป็น falsy, คืนค่าสุดท้ายออกมา)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4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21" name="Google Shape;92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04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04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15.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24" name="Google Shape;924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75" y="1530825"/>
            <a:ext cx="7737874" cy="3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5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31" name="Google Shape;931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5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05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17.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34" name="Google Shape;934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650" y="1560799"/>
            <a:ext cx="7070826" cy="27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41" name="Google Shape;941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106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06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18.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44" name="Google Shape;944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675" y="1539277"/>
            <a:ext cx="7366725" cy="2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7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51" name="Google Shape;951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07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07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19.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54" name="Google Shape;95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3400" y="1507350"/>
            <a:ext cx="7715650" cy="32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8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61" name="Google Shape;961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108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08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20.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64" name="Google Shape;964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950" y="1523123"/>
            <a:ext cx="7688099" cy="30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9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71" name="Google Shape;97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09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09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21.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74" name="Google Shape;974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700" y="1532925"/>
            <a:ext cx="7597249" cy="28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0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81" name="Google Shape;981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10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10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22.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84" name="Google Shape;984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7750" y="1544212"/>
            <a:ext cx="7841475" cy="3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11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991" name="Google Shape;99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111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11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23.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994" name="Google Shape;994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875" y="1523398"/>
            <a:ext cx="7264226" cy="2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2"/>
          <p:cNvSpPr txBox="1"/>
          <p:nvPr/>
        </p:nvSpPr>
        <p:spPr>
          <a:xfrm>
            <a:off x="230500" y="127950"/>
            <a:ext cx="7207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40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4. ฟังก์ชัน</a:t>
            </a:r>
            <a:endParaRPr sz="400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1001" name="Google Shape;1001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650" y="93150"/>
            <a:ext cx="562600" cy="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12"/>
          <p:cNvSpPr/>
          <p:nvPr/>
        </p:nvSpPr>
        <p:spPr>
          <a:xfrm>
            <a:off x="94400" y="733700"/>
            <a:ext cx="8955300" cy="40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12"/>
          <p:cNvSpPr txBox="1"/>
          <p:nvPr/>
        </p:nvSpPr>
        <p:spPr>
          <a:xfrm>
            <a:off x="435050" y="733700"/>
            <a:ext cx="82740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แบบฝึกหัดขั้นสูง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60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24. </a:t>
            </a:r>
            <a:endParaRPr sz="3600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1004" name="Google Shape;1004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2487" y="1538601"/>
            <a:ext cx="7279025" cy="28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125" y="936200"/>
            <a:ext cx="5625824" cy="263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05121"/>
            <a:ext cx="9143995" cy="102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