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F13B8-F46B-4578-B46E-66224DF10D28}"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2A8D1-01A5-42A5-9CB4-D4B93048D8F6}" type="slidenum">
              <a:rPr lang="en-US" smtClean="0"/>
              <a:t>‹#›</a:t>
            </a:fld>
            <a:endParaRPr lang="en-US"/>
          </a:p>
        </p:txBody>
      </p:sp>
    </p:spTree>
    <p:extLst>
      <p:ext uri="{BB962C8B-B14F-4D97-AF65-F5344CB8AC3E}">
        <p14:creationId xmlns:p14="http://schemas.microsoft.com/office/powerpoint/2010/main" val="2019188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Korelasi positif yang paling kuat terdapat pada 'fare_amount' dengan 'total', hal ini jelas menunjukkan bahwa semakin besar fare_amount maka semakin besar pula nilai totalnya.</a:t>
            </a:r>
            <a:endParaRPr lang="en-US" dirty="0"/>
          </a:p>
          <a:p>
            <a:r>
              <a:rPr lang="id-ID" dirty="0"/>
              <a:t>Hal ini sesuai dengan keadaan sebenarnya dimana jarak perjalanan pasti mempengaruhi biaya meteran argometer, semakin jauh jarak perjalanan maka semakin besar biaya meteran dan total biaya keseluruhan</a:t>
            </a:r>
            <a:endParaRPr lang="en-US" dirty="0"/>
          </a:p>
        </p:txBody>
      </p:sp>
      <p:sp>
        <p:nvSpPr>
          <p:cNvPr id="4" name="Slide Number Placeholder 3"/>
          <p:cNvSpPr>
            <a:spLocks noGrp="1"/>
          </p:cNvSpPr>
          <p:nvPr>
            <p:ph type="sldNum" sz="quarter" idx="5"/>
          </p:nvPr>
        </p:nvSpPr>
        <p:spPr/>
        <p:txBody>
          <a:bodyPr/>
          <a:lstStyle/>
          <a:p>
            <a:fld id="{C4D2A8D1-01A5-42A5-9CB4-D4B93048D8F6}" type="slidenum">
              <a:rPr lang="en-US" smtClean="0"/>
              <a:t>5</a:t>
            </a:fld>
            <a:endParaRPr lang="en-US"/>
          </a:p>
        </p:txBody>
      </p:sp>
    </p:spTree>
    <p:extLst>
      <p:ext uri="{BB962C8B-B14F-4D97-AF65-F5344CB8AC3E}">
        <p14:creationId xmlns:p14="http://schemas.microsoft.com/office/powerpoint/2010/main" val="706398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hampir 99% perjalanan dilakukan dengan jenis 'Street-hail', karena sudah menjadi bagian dari budaya di New York dengan ta</a:t>
            </a:r>
            <a:r>
              <a:rPr lang="en-US" dirty="0"/>
              <a:t>xi</a:t>
            </a:r>
            <a:r>
              <a:rPr lang="id-ID" dirty="0"/>
              <a:t> kuning itu sendiri yang melakukan pemesanan langsung di pinggir jalan dan orang-orang. sudah terbiasa dengan metode ini.</a:t>
            </a:r>
            <a:r>
              <a:rPr lang="en-US" dirty="0"/>
              <a:t> </a:t>
            </a:r>
            <a:r>
              <a:rPr lang="id-ID" dirty="0"/>
              <a:t>Kebanyakan penumpang lebih memilih melakukan pembayaran menggunakan </a:t>
            </a:r>
            <a:r>
              <a:rPr lang="en-US" dirty="0" err="1"/>
              <a:t>kartu</a:t>
            </a:r>
            <a:r>
              <a:rPr lang="en-US" dirty="0"/>
              <a:t> </a:t>
            </a:r>
            <a:r>
              <a:rPr lang="en-US" dirty="0" err="1"/>
              <a:t>kredit</a:t>
            </a:r>
            <a:r>
              <a:rPr lang="id-ID" dirty="0"/>
              <a:t>, dari ketiga waktu tersebut (Reguler, </a:t>
            </a:r>
            <a:r>
              <a:rPr lang="en-US" dirty="0"/>
              <a:t>Rush hour</a:t>
            </a:r>
            <a:r>
              <a:rPr lang="id-ID" dirty="0"/>
              <a:t>, </a:t>
            </a:r>
            <a:r>
              <a:rPr lang="en-US" dirty="0"/>
              <a:t>Overnight</a:t>
            </a:r>
            <a:r>
              <a:rPr lang="id-ID" dirty="0"/>
              <a:t>) keseluruhan jenis pembayaran didominasi oleh pembayaran kartu kredit.</a:t>
            </a:r>
            <a:endParaRPr lang="en-US" dirty="0"/>
          </a:p>
        </p:txBody>
      </p:sp>
      <p:sp>
        <p:nvSpPr>
          <p:cNvPr id="4" name="Slide Number Placeholder 3"/>
          <p:cNvSpPr>
            <a:spLocks noGrp="1"/>
          </p:cNvSpPr>
          <p:nvPr>
            <p:ph type="sldNum" sz="quarter" idx="5"/>
          </p:nvPr>
        </p:nvSpPr>
        <p:spPr/>
        <p:txBody>
          <a:bodyPr/>
          <a:lstStyle/>
          <a:p>
            <a:fld id="{C4D2A8D1-01A5-42A5-9CB4-D4B93048D8F6}" type="slidenum">
              <a:rPr lang="en-US" smtClean="0"/>
              <a:t>6</a:t>
            </a:fld>
            <a:endParaRPr lang="en-US"/>
          </a:p>
        </p:txBody>
      </p:sp>
    </p:spTree>
    <p:extLst>
      <p:ext uri="{BB962C8B-B14F-4D97-AF65-F5344CB8AC3E}">
        <p14:creationId xmlns:p14="http://schemas.microsoft.com/office/powerpoint/2010/main" val="271976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20B88D-4304-4CDB-ADE3-8E151348EB2B}"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5356331D-F0DD-444C-9C85-6546744B10FE}"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37586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0B88D-4304-4CDB-ADE3-8E151348EB2B}"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6331D-F0DD-444C-9C85-6546744B10FE}" type="slidenum">
              <a:rPr lang="en-US" smtClean="0"/>
              <a:t>‹#›</a:t>
            </a:fld>
            <a:endParaRPr lang="en-US"/>
          </a:p>
        </p:txBody>
      </p:sp>
    </p:spTree>
    <p:extLst>
      <p:ext uri="{BB962C8B-B14F-4D97-AF65-F5344CB8AC3E}">
        <p14:creationId xmlns:p14="http://schemas.microsoft.com/office/powerpoint/2010/main" val="176995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0B88D-4304-4CDB-ADE3-8E151348EB2B}"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6331D-F0DD-444C-9C85-6546744B10FE}" type="slidenum">
              <a:rPr lang="en-US" smtClean="0"/>
              <a:t>‹#›</a:t>
            </a:fld>
            <a:endParaRPr lang="en-US"/>
          </a:p>
        </p:txBody>
      </p:sp>
    </p:spTree>
    <p:extLst>
      <p:ext uri="{BB962C8B-B14F-4D97-AF65-F5344CB8AC3E}">
        <p14:creationId xmlns:p14="http://schemas.microsoft.com/office/powerpoint/2010/main" val="321330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0B88D-4304-4CDB-ADE3-8E151348EB2B}"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6331D-F0DD-444C-9C85-6546744B10FE}"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9618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0B88D-4304-4CDB-ADE3-8E151348EB2B}"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6331D-F0DD-444C-9C85-6546744B10FE}" type="slidenum">
              <a:rPr lang="en-US" smtClean="0"/>
              <a:t>‹#›</a:t>
            </a:fld>
            <a:endParaRPr lang="en-US"/>
          </a:p>
        </p:txBody>
      </p:sp>
    </p:spTree>
    <p:extLst>
      <p:ext uri="{BB962C8B-B14F-4D97-AF65-F5344CB8AC3E}">
        <p14:creationId xmlns:p14="http://schemas.microsoft.com/office/powerpoint/2010/main" val="259751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0B88D-4304-4CDB-ADE3-8E151348EB2B}"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6331D-F0DD-444C-9C85-6546744B10FE}"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82800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0B88D-4304-4CDB-ADE3-8E151348EB2B}"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56331D-F0DD-444C-9C85-6546744B10FE}" type="slidenum">
              <a:rPr lang="en-US" smtClean="0"/>
              <a:t>‹#›</a:t>
            </a:fld>
            <a:endParaRPr lang="en-US"/>
          </a:p>
        </p:txBody>
      </p:sp>
    </p:spTree>
    <p:extLst>
      <p:ext uri="{BB962C8B-B14F-4D97-AF65-F5344CB8AC3E}">
        <p14:creationId xmlns:p14="http://schemas.microsoft.com/office/powerpoint/2010/main" val="434598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0B88D-4304-4CDB-ADE3-8E151348EB2B}"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6331D-F0DD-444C-9C85-6546744B10FE}"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38293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520B88D-4304-4CDB-ADE3-8E151348EB2B}"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56331D-F0DD-444C-9C85-6546744B10FE}" type="slidenum">
              <a:rPr lang="en-US" smtClean="0"/>
              <a:t>‹#›</a:t>
            </a:fld>
            <a:endParaRPr lang="en-US"/>
          </a:p>
        </p:txBody>
      </p:sp>
    </p:spTree>
    <p:extLst>
      <p:ext uri="{BB962C8B-B14F-4D97-AF65-F5344CB8AC3E}">
        <p14:creationId xmlns:p14="http://schemas.microsoft.com/office/powerpoint/2010/main" val="413548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0B88D-4304-4CDB-ADE3-8E151348EB2B}"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6331D-F0DD-444C-9C85-6546744B10FE}" type="slidenum">
              <a:rPr lang="en-US" smtClean="0"/>
              <a:t>‹#›</a:t>
            </a:fld>
            <a:endParaRPr lang="en-US"/>
          </a:p>
        </p:txBody>
      </p:sp>
    </p:spTree>
    <p:extLst>
      <p:ext uri="{BB962C8B-B14F-4D97-AF65-F5344CB8AC3E}">
        <p14:creationId xmlns:p14="http://schemas.microsoft.com/office/powerpoint/2010/main" val="1593360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0B88D-4304-4CDB-ADE3-8E151348EB2B}"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6331D-F0DD-444C-9C85-6546744B10FE}" type="slidenum">
              <a:rPr lang="en-US" smtClean="0"/>
              <a:t>‹#›</a:t>
            </a:fld>
            <a:endParaRPr lang="en-US"/>
          </a:p>
        </p:txBody>
      </p:sp>
    </p:spTree>
    <p:extLst>
      <p:ext uri="{BB962C8B-B14F-4D97-AF65-F5344CB8AC3E}">
        <p14:creationId xmlns:p14="http://schemas.microsoft.com/office/powerpoint/2010/main" val="235942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8520B88D-4304-4CDB-ADE3-8E151348EB2B}" type="datetimeFigureOut">
              <a:rPr lang="en-US" smtClean="0"/>
              <a:t>1/12/2024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5356331D-F0DD-444C-9C85-6546744B10FE}"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465009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6008-5A21-4654-FAFC-7D888C49F5A0}"/>
              </a:ext>
            </a:extLst>
          </p:cNvPr>
          <p:cNvSpPr>
            <a:spLocks noGrp="1"/>
          </p:cNvSpPr>
          <p:nvPr>
            <p:ph type="ctrTitle"/>
          </p:nvPr>
        </p:nvSpPr>
        <p:spPr/>
        <p:txBody>
          <a:bodyPr/>
          <a:lstStyle/>
          <a:p>
            <a:r>
              <a:rPr lang="en-US" dirty="0"/>
              <a:t>Capstone Module 2</a:t>
            </a:r>
          </a:p>
        </p:txBody>
      </p:sp>
      <p:sp>
        <p:nvSpPr>
          <p:cNvPr id="3" name="Subtitle 2">
            <a:extLst>
              <a:ext uri="{FF2B5EF4-FFF2-40B4-BE49-F238E27FC236}">
                <a16:creationId xmlns:a16="http://schemas.microsoft.com/office/drawing/2014/main" id="{2BAE72EB-59F9-8CA9-484F-FAA158519BD2}"/>
              </a:ext>
            </a:extLst>
          </p:cNvPr>
          <p:cNvSpPr>
            <a:spLocks noGrp="1"/>
          </p:cNvSpPr>
          <p:nvPr>
            <p:ph type="subTitle" idx="1"/>
          </p:nvPr>
        </p:nvSpPr>
        <p:spPr/>
        <p:txBody>
          <a:bodyPr>
            <a:normAutofit/>
          </a:bodyPr>
          <a:lstStyle/>
          <a:p>
            <a:r>
              <a:rPr lang="en-US" sz="3200" b="1" dirty="0"/>
              <a:t>Data Analyst</a:t>
            </a:r>
          </a:p>
        </p:txBody>
      </p:sp>
    </p:spTree>
    <p:extLst>
      <p:ext uri="{BB962C8B-B14F-4D97-AF65-F5344CB8AC3E}">
        <p14:creationId xmlns:p14="http://schemas.microsoft.com/office/powerpoint/2010/main" val="872362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20FECB-C8FB-7958-0D36-811680B3DD6D}"/>
              </a:ext>
            </a:extLst>
          </p:cNvPr>
          <p:cNvPicPr>
            <a:picLocks noChangeAspect="1"/>
          </p:cNvPicPr>
          <p:nvPr/>
        </p:nvPicPr>
        <p:blipFill>
          <a:blip r:embed="rId2"/>
          <a:stretch>
            <a:fillRect/>
          </a:stretch>
        </p:blipFill>
        <p:spPr>
          <a:xfrm>
            <a:off x="1999129" y="1193539"/>
            <a:ext cx="8553080" cy="5115639"/>
          </a:xfrm>
          <a:prstGeom prst="rect">
            <a:avLst/>
          </a:prstGeom>
        </p:spPr>
      </p:pic>
      <p:sp>
        <p:nvSpPr>
          <p:cNvPr id="2" name="Title 1">
            <a:extLst>
              <a:ext uri="{FF2B5EF4-FFF2-40B4-BE49-F238E27FC236}">
                <a16:creationId xmlns:a16="http://schemas.microsoft.com/office/drawing/2014/main" id="{B7BB281E-58EA-6F9F-BF94-AA3F4829BCBF}"/>
              </a:ext>
            </a:extLst>
          </p:cNvPr>
          <p:cNvSpPr>
            <a:spLocks noGrp="1"/>
          </p:cNvSpPr>
          <p:nvPr>
            <p:ph type="title"/>
          </p:nvPr>
        </p:nvSpPr>
        <p:spPr>
          <a:xfrm>
            <a:off x="1999129" y="718409"/>
            <a:ext cx="7958331" cy="715944"/>
          </a:xfrm>
        </p:spPr>
        <p:txBody>
          <a:bodyPr>
            <a:noAutofit/>
          </a:bodyPr>
          <a:lstStyle/>
          <a:p>
            <a:pPr algn="ctr"/>
            <a:r>
              <a:rPr lang="en-US" sz="2800" dirty="0"/>
              <a:t>Thank you</a:t>
            </a:r>
            <a:br>
              <a:rPr lang="en-US" sz="2800" dirty="0"/>
            </a:br>
            <a:endParaRPr lang="en-US" sz="2800" dirty="0"/>
          </a:p>
        </p:txBody>
      </p:sp>
      <p:sp>
        <p:nvSpPr>
          <p:cNvPr id="5" name="TextBox 4">
            <a:extLst>
              <a:ext uri="{FF2B5EF4-FFF2-40B4-BE49-F238E27FC236}">
                <a16:creationId xmlns:a16="http://schemas.microsoft.com/office/drawing/2014/main" id="{EC6254E0-B62C-BBEA-547D-DA5B2E836246}"/>
              </a:ext>
            </a:extLst>
          </p:cNvPr>
          <p:cNvSpPr txBox="1"/>
          <p:nvPr/>
        </p:nvSpPr>
        <p:spPr>
          <a:xfrm>
            <a:off x="1999129" y="6309178"/>
            <a:ext cx="4993739" cy="369332"/>
          </a:xfrm>
          <a:prstGeom prst="rect">
            <a:avLst/>
          </a:prstGeom>
          <a:noFill/>
        </p:spPr>
        <p:txBody>
          <a:bodyPr wrap="none" rtlCol="0">
            <a:spAutoFit/>
          </a:bodyPr>
          <a:lstStyle/>
          <a:p>
            <a:r>
              <a:rPr lang="en-US" dirty="0"/>
              <a:t>Source: https://www.nyc.gov/site/tlc/index.page</a:t>
            </a:r>
          </a:p>
        </p:txBody>
      </p:sp>
    </p:spTree>
    <p:extLst>
      <p:ext uri="{BB962C8B-B14F-4D97-AF65-F5344CB8AC3E}">
        <p14:creationId xmlns:p14="http://schemas.microsoft.com/office/powerpoint/2010/main" val="213973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6074-7F15-BE50-356A-01E72EF7F2B1}"/>
              </a:ext>
            </a:extLst>
          </p:cNvPr>
          <p:cNvSpPr>
            <a:spLocks noGrp="1"/>
          </p:cNvSpPr>
          <p:nvPr>
            <p:ph type="title"/>
          </p:nvPr>
        </p:nvSpPr>
        <p:spPr>
          <a:xfrm>
            <a:off x="1951408" y="414356"/>
            <a:ext cx="7958331" cy="1077229"/>
          </a:xfrm>
        </p:spPr>
        <p:txBody>
          <a:bodyPr/>
          <a:lstStyle/>
          <a:p>
            <a:pPr algn="ctr"/>
            <a:r>
              <a:rPr lang="en-US" dirty="0"/>
              <a:t>NYC Taxi</a:t>
            </a:r>
          </a:p>
        </p:txBody>
      </p:sp>
      <p:sp>
        <p:nvSpPr>
          <p:cNvPr id="3" name="Content Placeholder 2">
            <a:extLst>
              <a:ext uri="{FF2B5EF4-FFF2-40B4-BE49-F238E27FC236}">
                <a16:creationId xmlns:a16="http://schemas.microsoft.com/office/drawing/2014/main" id="{C8957F7B-8F0A-FD6C-15DD-C041DA34BAEA}"/>
              </a:ext>
            </a:extLst>
          </p:cNvPr>
          <p:cNvSpPr>
            <a:spLocks noGrp="1"/>
          </p:cNvSpPr>
          <p:nvPr>
            <p:ph idx="1"/>
          </p:nvPr>
        </p:nvSpPr>
        <p:spPr>
          <a:xfrm>
            <a:off x="1847152" y="1156170"/>
            <a:ext cx="7796540" cy="2811714"/>
          </a:xfrm>
        </p:spPr>
        <p:txBody>
          <a:bodyPr>
            <a:normAutofit fontScale="85000" lnSpcReduction="20000"/>
          </a:bodyPr>
          <a:lstStyle/>
          <a:p>
            <a:r>
              <a:rPr lang="en-US" dirty="0">
                <a:latin typeface="-apple-system"/>
              </a:rPr>
              <a:t>P</a:t>
            </a:r>
            <a:r>
              <a:rPr lang="en-US" b="0" i="0" dirty="0">
                <a:effectLst/>
                <a:latin typeface="-apple-system"/>
              </a:rPr>
              <a:t>erusahaan </a:t>
            </a:r>
            <a:r>
              <a:rPr lang="en-US" b="0" i="0" dirty="0" err="1">
                <a:effectLst/>
                <a:latin typeface="-apple-system"/>
              </a:rPr>
              <a:t>transportasi</a:t>
            </a:r>
            <a:r>
              <a:rPr lang="en-US" b="0" i="0" dirty="0">
                <a:effectLst/>
                <a:latin typeface="-apple-system"/>
              </a:rPr>
              <a:t> di Amerika </a:t>
            </a:r>
            <a:r>
              <a:rPr lang="en-US" b="0" i="0" dirty="0" err="1">
                <a:effectLst/>
                <a:latin typeface="-apple-system"/>
              </a:rPr>
              <a:t>yaitu</a:t>
            </a:r>
            <a:r>
              <a:rPr lang="en-US" b="0" i="0" dirty="0">
                <a:effectLst/>
                <a:latin typeface="-apple-system"/>
              </a:rPr>
              <a:t> NYC TLC (New York Taxi &amp; Limousine Commission) </a:t>
            </a:r>
            <a:r>
              <a:rPr lang="en-US" b="0" i="0" dirty="0" err="1">
                <a:effectLst/>
                <a:latin typeface="-apple-system"/>
              </a:rPr>
              <a:t>merupakan</a:t>
            </a:r>
            <a:r>
              <a:rPr lang="en-US" b="0" i="0" dirty="0">
                <a:effectLst/>
                <a:latin typeface="-apple-system"/>
              </a:rPr>
              <a:t> </a:t>
            </a:r>
            <a:r>
              <a:rPr lang="en-US" b="0" i="0" dirty="0" err="1">
                <a:effectLst/>
                <a:latin typeface="-apple-system"/>
              </a:rPr>
              <a:t>agensi</a:t>
            </a:r>
            <a:r>
              <a:rPr lang="en-US" b="0" i="0" dirty="0">
                <a:effectLst/>
                <a:latin typeface="-apple-system"/>
              </a:rPr>
              <a:t> </a:t>
            </a:r>
            <a:r>
              <a:rPr lang="en-US" b="0" i="0" dirty="0" err="1">
                <a:effectLst/>
                <a:latin typeface="-apple-system"/>
              </a:rPr>
              <a:t>transportasi</a:t>
            </a:r>
            <a:r>
              <a:rPr lang="en-US" b="0" i="0" dirty="0">
                <a:effectLst/>
                <a:latin typeface="-apple-system"/>
              </a:rPr>
              <a:t> yang </a:t>
            </a:r>
            <a:r>
              <a:rPr lang="en-US" b="0" i="0" dirty="0" err="1">
                <a:effectLst/>
                <a:latin typeface="-apple-system"/>
              </a:rPr>
              <a:t>terdapat</a:t>
            </a:r>
            <a:r>
              <a:rPr lang="en-US" b="0" i="0" dirty="0">
                <a:effectLst/>
                <a:latin typeface="-apple-system"/>
              </a:rPr>
              <a:t> di </a:t>
            </a:r>
            <a:r>
              <a:rPr lang="en-US" b="0" i="0" dirty="0" err="1">
                <a:effectLst/>
                <a:latin typeface="-apple-system"/>
              </a:rPr>
              <a:t>kota</a:t>
            </a:r>
            <a:r>
              <a:rPr lang="en-US" b="0" i="0" dirty="0">
                <a:effectLst/>
                <a:latin typeface="-apple-system"/>
              </a:rPr>
              <a:t> New York yang </a:t>
            </a:r>
            <a:r>
              <a:rPr lang="en-US" b="0" i="0" dirty="0" err="1">
                <a:effectLst/>
                <a:latin typeface="-apple-system"/>
              </a:rPr>
              <a:t>mengatur</a:t>
            </a:r>
            <a:r>
              <a:rPr lang="en-US" b="0" i="0" dirty="0">
                <a:effectLst/>
                <a:latin typeface="-apple-system"/>
              </a:rPr>
              <a:t> </a:t>
            </a:r>
            <a:r>
              <a:rPr lang="en-US" b="0" i="0" dirty="0" err="1">
                <a:effectLst/>
                <a:latin typeface="-apple-system"/>
              </a:rPr>
              <a:t>taksi</a:t>
            </a:r>
            <a:r>
              <a:rPr lang="en-US" b="0" i="0" dirty="0">
                <a:effectLst/>
                <a:latin typeface="-apple-system"/>
              </a:rPr>
              <a:t> </a:t>
            </a:r>
            <a:r>
              <a:rPr lang="en-US" b="0" i="0" dirty="0" err="1">
                <a:effectLst/>
                <a:latin typeface="-apple-system"/>
              </a:rPr>
              <a:t>kuning</a:t>
            </a:r>
            <a:r>
              <a:rPr lang="en-US" dirty="0">
                <a:latin typeface="-apple-system"/>
              </a:rPr>
              <a:t> </a:t>
            </a:r>
            <a:r>
              <a:rPr lang="en-US" b="0" i="0" dirty="0">
                <a:effectLst/>
                <a:latin typeface="-apple-system"/>
              </a:rPr>
              <a:t>dan limousine yang </a:t>
            </a:r>
            <a:r>
              <a:rPr lang="en-US" b="0" i="0" dirty="0" err="1">
                <a:effectLst/>
                <a:latin typeface="-apple-system"/>
              </a:rPr>
              <a:t>mewah</a:t>
            </a:r>
            <a:r>
              <a:rPr lang="en-US" b="0" i="0" dirty="0">
                <a:effectLst/>
                <a:latin typeface="-apple-system"/>
              </a:rPr>
              <a:t>. </a:t>
            </a:r>
            <a:r>
              <a:rPr lang="en-US" b="0" i="0" dirty="0" err="1">
                <a:effectLst/>
                <a:latin typeface="-apple-system"/>
              </a:rPr>
              <a:t>Agensi</a:t>
            </a:r>
            <a:r>
              <a:rPr lang="en-US" b="0" i="0" dirty="0">
                <a:effectLst/>
                <a:latin typeface="-apple-system"/>
              </a:rPr>
              <a:t> </a:t>
            </a:r>
            <a:r>
              <a:rPr lang="en-US" b="0" i="0" dirty="0" err="1">
                <a:effectLst/>
                <a:latin typeface="-apple-system"/>
              </a:rPr>
              <a:t>ini</a:t>
            </a:r>
            <a:r>
              <a:rPr lang="en-US" b="0" i="0" dirty="0">
                <a:effectLst/>
                <a:latin typeface="-apple-system"/>
              </a:rPr>
              <a:t> </a:t>
            </a:r>
            <a:r>
              <a:rPr lang="en-US" b="0" i="0" dirty="0" err="1">
                <a:effectLst/>
                <a:latin typeface="-apple-system"/>
              </a:rPr>
              <a:t>sudah</a:t>
            </a:r>
            <a:r>
              <a:rPr lang="en-US" b="0" i="0" dirty="0">
                <a:effectLst/>
                <a:latin typeface="-apple-system"/>
              </a:rPr>
              <a:t> </a:t>
            </a:r>
            <a:r>
              <a:rPr lang="en-US" b="0" i="0" dirty="0" err="1">
                <a:effectLst/>
                <a:latin typeface="-apple-system"/>
              </a:rPr>
              <a:t>bisa</a:t>
            </a:r>
            <a:r>
              <a:rPr lang="en-US" b="0" i="0" dirty="0">
                <a:effectLst/>
                <a:latin typeface="-apple-system"/>
              </a:rPr>
              <a:t> </a:t>
            </a:r>
            <a:r>
              <a:rPr lang="en-US" b="0" i="0" dirty="0" err="1">
                <a:effectLst/>
                <a:latin typeface="-apple-system"/>
              </a:rPr>
              <a:t>dikatakan</a:t>
            </a:r>
            <a:r>
              <a:rPr lang="en-US" b="0" i="0" dirty="0">
                <a:effectLst/>
                <a:latin typeface="-apple-system"/>
              </a:rPr>
              <a:t> </a:t>
            </a:r>
            <a:r>
              <a:rPr lang="en-US" b="0" i="0" dirty="0" err="1">
                <a:effectLst/>
                <a:latin typeface="-apple-system"/>
              </a:rPr>
              <a:t>menjadi</a:t>
            </a:r>
            <a:r>
              <a:rPr lang="en-US" b="0" i="0" dirty="0">
                <a:effectLst/>
                <a:latin typeface="-apple-system"/>
              </a:rPr>
              <a:t> ikon </a:t>
            </a:r>
            <a:r>
              <a:rPr lang="en-US" b="0" i="0" dirty="0" err="1">
                <a:effectLst/>
                <a:latin typeface="-apple-system"/>
              </a:rPr>
              <a:t>ataupun</a:t>
            </a:r>
            <a:r>
              <a:rPr lang="en-US" b="0" i="0" dirty="0">
                <a:effectLst/>
                <a:latin typeface="-apple-system"/>
              </a:rPr>
              <a:t> </a:t>
            </a:r>
            <a:r>
              <a:rPr lang="en-US" b="0" i="0" dirty="0" err="1">
                <a:effectLst/>
                <a:latin typeface="-apple-system"/>
              </a:rPr>
              <a:t>ciri</a:t>
            </a:r>
            <a:r>
              <a:rPr lang="en-US" b="0" i="0" dirty="0">
                <a:effectLst/>
                <a:latin typeface="-apple-system"/>
              </a:rPr>
              <a:t> </a:t>
            </a:r>
            <a:r>
              <a:rPr lang="en-US" b="0" i="0" dirty="0" err="1">
                <a:effectLst/>
                <a:latin typeface="-apple-system"/>
              </a:rPr>
              <a:t>khas</a:t>
            </a:r>
            <a:r>
              <a:rPr lang="en-US" b="0" i="0" dirty="0">
                <a:effectLst/>
                <a:latin typeface="-apple-system"/>
              </a:rPr>
              <a:t> </a:t>
            </a:r>
            <a:r>
              <a:rPr lang="en-US" b="0" i="0" dirty="0" err="1">
                <a:effectLst/>
                <a:latin typeface="-apple-system"/>
              </a:rPr>
              <a:t>kota</a:t>
            </a:r>
            <a:r>
              <a:rPr lang="en-US" b="0" i="0" dirty="0">
                <a:effectLst/>
                <a:latin typeface="-apple-system"/>
              </a:rPr>
              <a:t> New York </a:t>
            </a:r>
            <a:r>
              <a:rPr lang="en-US" b="0" i="0" dirty="0" err="1">
                <a:effectLst/>
                <a:latin typeface="-apple-system"/>
              </a:rPr>
              <a:t>dengan</a:t>
            </a:r>
            <a:r>
              <a:rPr lang="en-US" b="0" i="0" dirty="0">
                <a:effectLst/>
                <a:latin typeface="-apple-system"/>
              </a:rPr>
              <a:t> </a:t>
            </a:r>
            <a:r>
              <a:rPr lang="en-US" b="0" i="0" dirty="0" err="1">
                <a:effectLst/>
                <a:latin typeface="-apple-system"/>
              </a:rPr>
              <a:t>taksi</a:t>
            </a:r>
            <a:r>
              <a:rPr lang="en-US" b="0" i="0" dirty="0">
                <a:effectLst/>
                <a:latin typeface="-apple-system"/>
              </a:rPr>
              <a:t> </a:t>
            </a:r>
            <a:r>
              <a:rPr lang="en-US" b="0" i="0" dirty="0" err="1">
                <a:effectLst/>
                <a:latin typeface="-apple-system"/>
              </a:rPr>
              <a:t>kuningnya</a:t>
            </a:r>
            <a:r>
              <a:rPr lang="en-US" b="0" i="0" dirty="0">
                <a:effectLst/>
                <a:latin typeface="-apple-system"/>
              </a:rPr>
              <a:t>.</a:t>
            </a:r>
          </a:p>
          <a:p>
            <a:r>
              <a:rPr lang="en-US" dirty="0">
                <a:latin typeface="-apple-system"/>
              </a:rPr>
              <a:t>D</a:t>
            </a:r>
            <a:r>
              <a:rPr lang="en-US" b="0" i="0" dirty="0">
                <a:effectLst/>
                <a:latin typeface="-apple-system"/>
              </a:rPr>
              <a:t>ata </a:t>
            </a:r>
            <a:r>
              <a:rPr lang="en-US" b="0" i="0" dirty="0" err="1">
                <a:effectLst/>
                <a:latin typeface="-apple-system"/>
              </a:rPr>
              <a:t>perjalanan</a:t>
            </a:r>
            <a:r>
              <a:rPr lang="en-US" b="0" i="0" dirty="0">
                <a:effectLst/>
                <a:latin typeface="-apple-system"/>
              </a:rPr>
              <a:t> yang </a:t>
            </a:r>
            <a:r>
              <a:rPr lang="en-US" b="0" i="0" dirty="0" err="1">
                <a:effectLst/>
                <a:latin typeface="-apple-system"/>
              </a:rPr>
              <a:t>terdiri</a:t>
            </a:r>
            <a:r>
              <a:rPr lang="en-US" b="0" i="0" dirty="0">
                <a:effectLst/>
                <a:latin typeface="-apple-system"/>
              </a:rPr>
              <a:t> </a:t>
            </a:r>
            <a:r>
              <a:rPr lang="en-US" b="0" i="0" dirty="0" err="1">
                <a:effectLst/>
                <a:latin typeface="-apple-system"/>
              </a:rPr>
              <a:t>dari</a:t>
            </a:r>
            <a:r>
              <a:rPr lang="en-US" b="0" i="0" dirty="0">
                <a:effectLst/>
                <a:latin typeface="-apple-system"/>
              </a:rPr>
              <a:t> </a:t>
            </a:r>
            <a:r>
              <a:rPr lang="en-US" b="0" i="0" dirty="0" err="1">
                <a:effectLst/>
                <a:latin typeface="-apple-system"/>
              </a:rPr>
              <a:t>beberapa</a:t>
            </a:r>
            <a:r>
              <a:rPr lang="en-US" b="0" i="0" dirty="0">
                <a:effectLst/>
                <a:latin typeface="-apple-system"/>
              </a:rPr>
              <a:t> </a:t>
            </a:r>
            <a:r>
              <a:rPr lang="en-US" b="0" i="0" dirty="0" err="1">
                <a:effectLst/>
                <a:latin typeface="-apple-system"/>
              </a:rPr>
              <a:t>informasi</a:t>
            </a:r>
            <a:r>
              <a:rPr lang="en-US" b="0" i="0" dirty="0">
                <a:effectLst/>
                <a:latin typeface="-apple-system"/>
              </a:rPr>
              <a:t> </a:t>
            </a:r>
            <a:r>
              <a:rPr lang="en-US" b="0" i="0" dirty="0" err="1">
                <a:effectLst/>
                <a:latin typeface="-apple-system"/>
              </a:rPr>
              <a:t>seperti</a:t>
            </a:r>
            <a:r>
              <a:rPr lang="en-US" b="0" i="0" dirty="0">
                <a:effectLst/>
                <a:latin typeface="-apple-system"/>
              </a:rPr>
              <a:t> </a:t>
            </a:r>
            <a:r>
              <a:rPr lang="en-US" b="0" i="0" dirty="0" err="1">
                <a:effectLst/>
                <a:latin typeface="-apple-system"/>
              </a:rPr>
              <a:t>jarak</a:t>
            </a:r>
            <a:r>
              <a:rPr lang="en-US" b="0" i="0" dirty="0">
                <a:effectLst/>
                <a:latin typeface="-apple-system"/>
              </a:rPr>
              <a:t> </a:t>
            </a:r>
            <a:r>
              <a:rPr lang="en-US" b="0" i="0" dirty="0" err="1">
                <a:effectLst/>
                <a:latin typeface="-apple-system"/>
              </a:rPr>
              <a:t>perjalanan</a:t>
            </a:r>
            <a:r>
              <a:rPr lang="en-US" b="0" i="0" dirty="0">
                <a:effectLst/>
                <a:latin typeface="-apple-system"/>
              </a:rPr>
              <a:t>, </a:t>
            </a:r>
            <a:r>
              <a:rPr lang="en-US" b="0" i="0" dirty="0" err="1">
                <a:effectLst/>
                <a:latin typeface="-apple-system"/>
              </a:rPr>
              <a:t>biaya</a:t>
            </a:r>
            <a:r>
              <a:rPr lang="en-US" b="0" i="0" dirty="0">
                <a:effectLst/>
                <a:latin typeface="-apple-system"/>
              </a:rPr>
              <a:t>, </a:t>
            </a:r>
            <a:r>
              <a:rPr lang="en-US" b="0" i="0" dirty="0" err="1">
                <a:effectLst/>
                <a:latin typeface="-apple-system"/>
              </a:rPr>
              <a:t>jumlah</a:t>
            </a:r>
            <a:r>
              <a:rPr lang="en-US" b="0" i="0" dirty="0">
                <a:effectLst/>
                <a:latin typeface="-apple-system"/>
              </a:rPr>
              <a:t> </a:t>
            </a:r>
            <a:r>
              <a:rPr lang="en-US" b="0" i="0" dirty="0" err="1">
                <a:effectLst/>
                <a:latin typeface="-apple-system"/>
              </a:rPr>
              <a:t>penumpang</a:t>
            </a:r>
            <a:r>
              <a:rPr lang="en-US" b="0" i="0" dirty="0">
                <a:effectLst/>
                <a:latin typeface="-apple-system"/>
              </a:rPr>
              <a:t>, </a:t>
            </a:r>
            <a:r>
              <a:rPr lang="en-US" b="0" i="0" dirty="0" err="1">
                <a:effectLst/>
                <a:latin typeface="-apple-system"/>
              </a:rPr>
              <a:t>lokasi</a:t>
            </a:r>
            <a:r>
              <a:rPr lang="en-US" b="0" i="0" dirty="0">
                <a:effectLst/>
                <a:latin typeface="-apple-system"/>
              </a:rPr>
              <a:t> </a:t>
            </a:r>
            <a:r>
              <a:rPr lang="en-US" b="0" i="0" dirty="0" err="1">
                <a:effectLst/>
                <a:latin typeface="-apple-system"/>
              </a:rPr>
              <a:t>jemput</a:t>
            </a:r>
            <a:r>
              <a:rPr lang="en-US" b="0" i="0" dirty="0">
                <a:effectLst/>
                <a:latin typeface="-apple-system"/>
              </a:rPr>
              <a:t> dan </a:t>
            </a:r>
            <a:r>
              <a:rPr lang="en-US" b="0" i="0" dirty="0" err="1">
                <a:effectLst/>
                <a:latin typeface="-apple-system"/>
              </a:rPr>
              <a:t>menurunkan</a:t>
            </a:r>
            <a:r>
              <a:rPr lang="en-US" b="0" i="0" dirty="0">
                <a:effectLst/>
                <a:latin typeface="-apple-system"/>
              </a:rPr>
              <a:t> </a:t>
            </a:r>
            <a:r>
              <a:rPr lang="en-US" b="0" i="0" dirty="0" err="1">
                <a:effectLst/>
                <a:latin typeface="-apple-system"/>
              </a:rPr>
              <a:t>penumpang</a:t>
            </a:r>
            <a:r>
              <a:rPr lang="en-US" b="0" i="0" dirty="0">
                <a:effectLst/>
                <a:latin typeface="-apple-system"/>
              </a:rPr>
              <a:t> oleh </a:t>
            </a:r>
            <a:r>
              <a:rPr lang="en-US" b="0" i="0" dirty="0" err="1">
                <a:effectLst/>
                <a:latin typeface="-apple-system"/>
              </a:rPr>
              <a:t>suatu</a:t>
            </a:r>
            <a:r>
              <a:rPr lang="en-US" b="0" i="0" dirty="0">
                <a:effectLst/>
                <a:latin typeface="-apple-system"/>
              </a:rPr>
              <a:t> provider </a:t>
            </a:r>
            <a:r>
              <a:rPr lang="en-US" b="0" i="0" dirty="0" err="1">
                <a:effectLst/>
                <a:latin typeface="-apple-system"/>
              </a:rPr>
              <a:t>teknologi</a:t>
            </a:r>
            <a:r>
              <a:rPr lang="en-US" b="0" i="0" dirty="0">
                <a:effectLst/>
                <a:latin typeface="-apple-system"/>
              </a:rPr>
              <a:t> yang </a:t>
            </a:r>
            <a:r>
              <a:rPr lang="en-US" b="0" i="0" dirty="0" err="1">
                <a:effectLst/>
                <a:latin typeface="-apple-system"/>
              </a:rPr>
              <a:t>berwenang</a:t>
            </a:r>
            <a:r>
              <a:rPr lang="en-US" b="0" i="0" dirty="0">
                <a:effectLst/>
                <a:latin typeface="-apple-system"/>
              </a:rPr>
              <a:t> </a:t>
            </a:r>
            <a:r>
              <a:rPr lang="en-US" b="0" i="0" dirty="0" err="1">
                <a:effectLst/>
                <a:latin typeface="-apple-system"/>
              </a:rPr>
              <a:t>dibawah</a:t>
            </a:r>
            <a:r>
              <a:rPr lang="en-US" b="0" i="0" dirty="0">
                <a:effectLst/>
                <a:latin typeface="-apple-system"/>
              </a:rPr>
              <a:t> Taxicab &amp; Livery Passenger </a:t>
            </a:r>
            <a:r>
              <a:rPr lang="en-US" b="0" i="0" dirty="0" err="1">
                <a:effectLst/>
                <a:latin typeface="-apple-system"/>
              </a:rPr>
              <a:t>Enchancement</a:t>
            </a:r>
            <a:r>
              <a:rPr lang="en-US" b="0" i="0" dirty="0">
                <a:effectLst/>
                <a:latin typeface="-apple-system"/>
              </a:rPr>
              <a:t> (TLPE/LPEP) yang </a:t>
            </a:r>
            <a:r>
              <a:rPr lang="en-US" b="0" i="0" dirty="0" err="1">
                <a:effectLst/>
                <a:latin typeface="-apple-system"/>
              </a:rPr>
              <a:t>mengumpulkan</a:t>
            </a:r>
            <a:r>
              <a:rPr lang="en-US" b="0" i="0" dirty="0">
                <a:effectLst/>
                <a:latin typeface="-apple-system"/>
              </a:rPr>
              <a:t> data dan </a:t>
            </a:r>
            <a:r>
              <a:rPr lang="en-US" b="0" i="0" dirty="0" err="1">
                <a:effectLst/>
                <a:latin typeface="-apple-system"/>
              </a:rPr>
              <a:t>memberikannya</a:t>
            </a:r>
            <a:r>
              <a:rPr lang="en-US" b="0" i="0" dirty="0">
                <a:effectLst/>
                <a:latin typeface="-apple-system"/>
              </a:rPr>
              <a:t> </a:t>
            </a:r>
            <a:r>
              <a:rPr lang="en-US" b="0" i="0" dirty="0" err="1">
                <a:effectLst/>
                <a:latin typeface="-apple-system"/>
              </a:rPr>
              <a:t>kepada</a:t>
            </a:r>
            <a:r>
              <a:rPr lang="en-US" b="0" i="0" dirty="0">
                <a:effectLst/>
                <a:latin typeface="-apple-system"/>
              </a:rPr>
              <a:t> TLC</a:t>
            </a:r>
            <a:endParaRPr lang="en-US" dirty="0"/>
          </a:p>
        </p:txBody>
      </p:sp>
      <p:pic>
        <p:nvPicPr>
          <p:cNvPr id="5" name="Picture 4">
            <a:extLst>
              <a:ext uri="{FF2B5EF4-FFF2-40B4-BE49-F238E27FC236}">
                <a16:creationId xmlns:a16="http://schemas.microsoft.com/office/drawing/2014/main" id="{4FBFD3D8-2BA4-EFEE-1E8F-E15738D861CA}"/>
              </a:ext>
            </a:extLst>
          </p:cNvPr>
          <p:cNvPicPr>
            <a:picLocks noChangeAspect="1"/>
          </p:cNvPicPr>
          <p:nvPr/>
        </p:nvPicPr>
        <p:blipFill>
          <a:blip r:embed="rId2"/>
          <a:stretch>
            <a:fillRect/>
          </a:stretch>
        </p:blipFill>
        <p:spPr>
          <a:xfrm>
            <a:off x="2165306" y="3967884"/>
            <a:ext cx="2250918" cy="2254651"/>
          </a:xfrm>
          <a:prstGeom prst="rect">
            <a:avLst/>
          </a:prstGeom>
        </p:spPr>
      </p:pic>
      <p:pic>
        <p:nvPicPr>
          <p:cNvPr id="7" name="Picture 6">
            <a:extLst>
              <a:ext uri="{FF2B5EF4-FFF2-40B4-BE49-F238E27FC236}">
                <a16:creationId xmlns:a16="http://schemas.microsoft.com/office/drawing/2014/main" id="{F4B42033-FEA3-AC86-980C-7FB2D6EAD9D0}"/>
              </a:ext>
            </a:extLst>
          </p:cNvPr>
          <p:cNvPicPr>
            <a:picLocks noChangeAspect="1"/>
          </p:cNvPicPr>
          <p:nvPr/>
        </p:nvPicPr>
        <p:blipFill>
          <a:blip r:embed="rId3"/>
          <a:stretch>
            <a:fillRect/>
          </a:stretch>
        </p:blipFill>
        <p:spPr>
          <a:xfrm>
            <a:off x="5083887" y="3948632"/>
            <a:ext cx="4559805" cy="2273903"/>
          </a:xfrm>
          <a:prstGeom prst="rect">
            <a:avLst/>
          </a:prstGeom>
        </p:spPr>
      </p:pic>
    </p:spTree>
    <p:extLst>
      <p:ext uri="{BB962C8B-B14F-4D97-AF65-F5344CB8AC3E}">
        <p14:creationId xmlns:p14="http://schemas.microsoft.com/office/powerpoint/2010/main" val="93724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9146F1-FB8F-E1C7-D064-A03EA5D49B26}"/>
              </a:ext>
            </a:extLst>
          </p:cNvPr>
          <p:cNvSpPr>
            <a:spLocks noGrp="1"/>
          </p:cNvSpPr>
          <p:nvPr>
            <p:ph idx="1"/>
          </p:nvPr>
        </p:nvSpPr>
        <p:spPr>
          <a:xfrm>
            <a:off x="2087799" y="1885285"/>
            <a:ext cx="7796540" cy="3997828"/>
          </a:xfrm>
        </p:spPr>
        <p:txBody>
          <a:bodyPr>
            <a:normAutofit fontScale="92500" lnSpcReduction="10000"/>
          </a:bodyPr>
          <a:lstStyle/>
          <a:p>
            <a:pPr marL="0" indent="0" algn="l">
              <a:buNone/>
            </a:pPr>
            <a:r>
              <a:rPr lang="en-US" sz="3200" b="1" i="0" dirty="0">
                <a:effectLst/>
                <a:latin typeface="-apple-system"/>
              </a:rPr>
              <a:t>Purpose</a:t>
            </a:r>
          </a:p>
          <a:p>
            <a:pPr algn="l">
              <a:buFont typeface="+mj-lt"/>
              <a:buAutoNum type="arabicPeriod"/>
            </a:pPr>
            <a:r>
              <a:rPr lang="en-US" b="0" i="0" dirty="0" err="1">
                <a:effectLst/>
                <a:latin typeface="-apple-system"/>
              </a:rPr>
              <a:t>Mengetahuhi</a:t>
            </a:r>
            <a:r>
              <a:rPr lang="en-US" b="0" i="0" dirty="0">
                <a:effectLst/>
                <a:latin typeface="-apple-system"/>
              </a:rPr>
              <a:t> </a:t>
            </a:r>
            <a:r>
              <a:rPr lang="en-US" b="0" i="0" dirty="0" err="1">
                <a:effectLst/>
                <a:latin typeface="-apple-system"/>
              </a:rPr>
              <a:t>faktor-faktor</a:t>
            </a:r>
            <a:r>
              <a:rPr lang="en-US" b="0" i="0" dirty="0">
                <a:effectLst/>
                <a:latin typeface="-apple-system"/>
              </a:rPr>
              <a:t> </a:t>
            </a:r>
            <a:r>
              <a:rPr lang="en-US" b="0" i="0" dirty="0" err="1">
                <a:effectLst/>
                <a:latin typeface="-apple-system"/>
              </a:rPr>
              <a:t>apa</a:t>
            </a:r>
            <a:r>
              <a:rPr lang="en-US" b="0" i="0" dirty="0">
                <a:effectLst/>
                <a:latin typeface="-apple-system"/>
              </a:rPr>
              <a:t> </a:t>
            </a:r>
            <a:r>
              <a:rPr lang="en-US" b="0" i="0" dirty="0" err="1">
                <a:effectLst/>
                <a:latin typeface="-apple-system"/>
              </a:rPr>
              <a:t>saja</a:t>
            </a:r>
            <a:r>
              <a:rPr lang="en-US" b="0" i="0" dirty="0">
                <a:effectLst/>
                <a:latin typeface="-apple-system"/>
              </a:rPr>
              <a:t> yang </a:t>
            </a:r>
            <a:r>
              <a:rPr lang="en-US" b="0" i="0" dirty="0" err="1">
                <a:effectLst/>
                <a:latin typeface="-apple-system"/>
              </a:rPr>
              <a:t>dapat</a:t>
            </a:r>
            <a:r>
              <a:rPr lang="en-US" b="0" i="0" dirty="0">
                <a:effectLst/>
                <a:latin typeface="-apple-system"/>
              </a:rPr>
              <a:t> </a:t>
            </a:r>
            <a:r>
              <a:rPr lang="en-US" b="0" i="0" dirty="0" err="1">
                <a:effectLst/>
                <a:latin typeface="-apple-system"/>
              </a:rPr>
              <a:t>meningkatkan</a:t>
            </a:r>
            <a:r>
              <a:rPr lang="en-US" b="0" i="0" dirty="0">
                <a:effectLst/>
                <a:latin typeface="-apple-system"/>
              </a:rPr>
              <a:t> </a:t>
            </a:r>
            <a:r>
              <a:rPr lang="en-US" b="0" i="0" dirty="0" err="1">
                <a:effectLst/>
                <a:latin typeface="-apple-system"/>
              </a:rPr>
              <a:t>jumlah</a:t>
            </a:r>
            <a:r>
              <a:rPr lang="en-US" b="0" i="0" dirty="0">
                <a:effectLst/>
                <a:latin typeface="-apple-system"/>
              </a:rPr>
              <a:t> customer.</a:t>
            </a:r>
          </a:p>
          <a:p>
            <a:pPr algn="l">
              <a:buFont typeface="+mj-lt"/>
              <a:buAutoNum type="arabicPeriod"/>
            </a:pPr>
            <a:r>
              <a:rPr lang="en-US" b="0" i="0" dirty="0" err="1">
                <a:effectLst/>
                <a:latin typeface="-apple-system"/>
              </a:rPr>
              <a:t>Mengetahui</a:t>
            </a:r>
            <a:r>
              <a:rPr lang="en-US" b="0" i="0" dirty="0">
                <a:effectLst/>
                <a:latin typeface="-apple-system"/>
              </a:rPr>
              <a:t> zona yang </a:t>
            </a:r>
            <a:r>
              <a:rPr lang="en-US" b="0" i="0" dirty="0" err="1">
                <a:effectLst/>
                <a:latin typeface="-apple-system"/>
              </a:rPr>
              <a:t>menjadi</a:t>
            </a:r>
            <a:r>
              <a:rPr lang="en-US" b="0" i="0" dirty="0">
                <a:effectLst/>
                <a:latin typeface="-apple-system"/>
              </a:rPr>
              <a:t> hotspot </a:t>
            </a:r>
            <a:r>
              <a:rPr lang="en-US" b="0" i="0" dirty="0" err="1">
                <a:effectLst/>
                <a:latin typeface="-apple-system"/>
              </a:rPr>
              <a:t>untuk</a:t>
            </a:r>
            <a:r>
              <a:rPr lang="en-US" b="0" i="0" dirty="0">
                <a:effectLst/>
                <a:latin typeface="-apple-system"/>
              </a:rPr>
              <a:t> </a:t>
            </a:r>
            <a:r>
              <a:rPr lang="en-US" b="0" i="0" dirty="0" err="1">
                <a:effectLst/>
                <a:latin typeface="-apple-system"/>
              </a:rPr>
              <a:t>mendapatkan</a:t>
            </a:r>
            <a:r>
              <a:rPr lang="en-US" b="0" i="0" dirty="0">
                <a:effectLst/>
                <a:latin typeface="-apple-system"/>
              </a:rPr>
              <a:t> customer.</a:t>
            </a:r>
          </a:p>
          <a:p>
            <a:pPr algn="l">
              <a:buFont typeface="+mj-lt"/>
              <a:buAutoNum type="arabicPeriod"/>
            </a:pPr>
            <a:r>
              <a:rPr lang="en-US" b="0" i="0" dirty="0" err="1">
                <a:effectLst/>
                <a:latin typeface="-apple-system"/>
              </a:rPr>
              <a:t>Memberikan</a:t>
            </a:r>
            <a:r>
              <a:rPr lang="en-US" b="0" i="0" dirty="0">
                <a:effectLst/>
                <a:latin typeface="-apple-system"/>
              </a:rPr>
              <a:t> </a:t>
            </a:r>
            <a:r>
              <a:rPr lang="en-US" b="0" i="0" dirty="0" err="1">
                <a:effectLst/>
                <a:latin typeface="-apple-system"/>
              </a:rPr>
              <a:t>rekomendasi</a:t>
            </a:r>
            <a:r>
              <a:rPr lang="en-US" b="0" i="0" dirty="0">
                <a:effectLst/>
                <a:latin typeface="-apple-system"/>
              </a:rPr>
              <a:t> </a:t>
            </a:r>
            <a:r>
              <a:rPr lang="en-US" b="0" i="0" dirty="0" err="1">
                <a:effectLst/>
                <a:latin typeface="-apple-system"/>
              </a:rPr>
              <a:t>untuk</a:t>
            </a:r>
            <a:r>
              <a:rPr lang="en-US" b="0" i="0" dirty="0">
                <a:effectLst/>
                <a:latin typeface="-apple-system"/>
              </a:rPr>
              <a:t> </a:t>
            </a:r>
            <a:r>
              <a:rPr lang="en-US" b="0" i="0" dirty="0" err="1">
                <a:effectLst/>
                <a:latin typeface="-apple-system"/>
              </a:rPr>
              <a:t>mengoptimalkan</a:t>
            </a:r>
            <a:r>
              <a:rPr lang="en-US" b="0" i="0" dirty="0">
                <a:effectLst/>
                <a:latin typeface="-apple-system"/>
              </a:rPr>
              <a:t> </a:t>
            </a:r>
            <a:r>
              <a:rPr lang="en-US" b="0" i="0" dirty="0" err="1">
                <a:effectLst/>
                <a:latin typeface="-apple-system"/>
              </a:rPr>
              <a:t>usaha</a:t>
            </a:r>
            <a:r>
              <a:rPr lang="en-US" b="0" i="0" dirty="0">
                <a:effectLst/>
                <a:latin typeface="-apple-system"/>
              </a:rPr>
              <a:t> </a:t>
            </a:r>
            <a:r>
              <a:rPr lang="en-US" b="0" i="0" dirty="0" err="1">
                <a:effectLst/>
                <a:latin typeface="-apple-system"/>
              </a:rPr>
              <a:t>dari</a:t>
            </a:r>
            <a:r>
              <a:rPr lang="en-US" b="0" i="0" dirty="0">
                <a:effectLst/>
                <a:latin typeface="-apple-system"/>
              </a:rPr>
              <a:t> NYC TLC.</a:t>
            </a:r>
          </a:p>
          <a:p>
            <a:pPr marL="0" indent="0">
              <a:buNone/>
            </a:pPr>
            <a:endParaRPr lang="en-US" sz="3200" b="1" i="0" dirty="0">
              <a:effectLst/>
              <a:latin typeface="-apple-system"/>
            </a:endParaRPr>
          </a:p>
          <a:p>
            <a:pPr marL="0" indent="0">
              <a:buNone/>
            </a:pPr>
            <a:r>
              <a:rPr lang="en-US" sz="3200" b="1" i="0" dirty="0">
                <a:effectLst/>
                <a:latin typeface="-apple-system"/>
              </a:rPr>
              <a:t>Audience</a:t>
            </a:r>
            <a:r>
              <a:rPr lang="en-US" b="1" i="0" dirty="0">
                <a:effectLst/>
                <a:latin typeface="-apple-system"/>
              </a:rPr>
              <a:t> : </a:t>
            </a:r>
            <a:r>
              <a:rPr lang="en-US" sz="2000" i="0" dirty="0" err="1">
                <a:effectLst/>
                <a:latin typeface="-apple-system"/>
              </a:rPr>
              <a:t>pihak</a:t>
            </a:r>
            <a:r>
              <a:rPr lang="en-US" sz="2000" i="0" dirty="0">
                <a:effectLst/>
                <a:latin typeface="-apple-system"/>
              </a:rPr>
              <a:t> management </a:t>
            </a:r>
            <a:r>
              <a:rPr lang="en-US" sz="2000" i="0" dirty="0" err="1">
                <a:effectLst/>
                <a:latin typeface="-apple-system"/>
              </a:rPr>
              <a:t>perusahaan</a:t>
            </a:r>
            <a:endParaRPr lang="en-US" i="0" dirty="0">
              <a:effectLst/>
              <a:latin typeface="-apple-system"/>
            </a:endParaRPr>
          </a:p>
          <a:p>
            <a:endParaRPr lang="en-US" dirty="0"/>
          </a:p>
        </p:txBody>
      </p:sp>
      <p:pic>
        <p:nvPicPr>
          <p:cNvPr id="4" name="Picture 3">
            <a:extLst>
              <a:ext uri="{FF2B5EF4-FFF2-40B4-BE49-F238E27FC236}">
                <a16:creationId xmlns:a16="http://schemas.microsoft.com/office/drawing/2014/main" id="{EF4BCCF4-1FDF-3A26-318B-36EDFFBC3156}"/>
              </a:ext>
            </a:extLst>
          </p:cNvPr>
          <p:cNvPicPr>
            <a:picLocks noChangeAspect="1"/>
          </p:cNvPicPr>
          <p:nvPr/>
        </p:nvPicPr>
        <p:blipFill>
          <a:blip r:embed="rId2"/>
          <a:stretch>
            <a:fillRect/>
          </a:stretch>
        </p:blipFill>
        <p:spPr>
          <a:xfrm>
            <a:off x="9046792" y="611765"/>
            <a:ext cx="1271411" cy="1273520"/>
          </a:xfrm>
          <a:prstGeom prst="rect">
            <a:avLst/>
          </a:prstGeom>
        </p:spPr>
      </p:pic>
    </p:spTree>
    <p:extLst>
      <p:ext uri="{BB962C8B-B14F-4D97-AF65-F5344CB8AC3E}">
        <p14:creationId xmlns:p14="http://schemas.microsoft.com/office/powerpoint/2010/main" val="421460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CDE9-50C7-7190-5AD3-1871EE550DA7}"/>
              </a:ext>
            </a:extLst>
          </p:cNvPr>
          <p:cNvSpPr>
            <a:spLocks noGrp="1"/>
          </p:cNvSpPr>
          <p:nvPr>
            <p:ph type="title"/>
          </p:nvPr>
        </p:nvSpPr>
        <p:spPr>
          <a:xfrm>
            <a:off x="1748208" y="968986"/>
            <a:ext cx="7958331" cy="1077229"/>
          </a:xfrm>
        </p:spPr>
        <p:txBody>
          <a:bodyPr/>
          <a:lstStyle/>
          <a:p>
            <a:pPr algn="ctr"/>
            <a:r>
              <a:rPr lang="en-US" dirty="0"/>
              <a:t>Data</a:t>
            </a:r>
          </a:p>
        </p:txBody>
      </p:sp>
      <p:pic>
        <p:nvPicPr>
          <p:cNvPr id="5" name="Content Placeholder 4">
            <a:extLst>
              <a:ext uri="{FF2B5EF4-FFF2-40B4-BE49-F238E27FC236}">
                <a16:creationId xmlns:a16="http://schemas.microsoft.com/office/drawing/2014/main" id="{6043F88F-563B-605D-B0D0-75D196AC3432}"/>
              </a:ext>
            </a:extLst>
          </p:cNvPr>
          <p:cNvPicPr>
            <a:picLocks noGrp="1" noChangeAspect="1"/>
          </p:cNvPicPr>
          <p:nvPr>
            <p:ph idx="1"/>
          </p:nvPr>
        </p:nvPicPr>
        <p:blipFill>
          <a:blip r:embed="rId2"/>
          <a:stretch>
            <a:fillRect/>
          </a:stretch>
        </p:blipFill>
        <p:spPr>
          <a:xfrm>
            <a:off x="1433611" y="2310149"/>
            <a:ext cx="5587376" cy="3228454"/>
          </a:xfrm>
        </p:spPr>
      </p:pic>
      <p:pic>
        <p:nvPicPr>
          <p:cNvPr id="7" name="Picture 6">
            <a:extLst>
              <a:ext uri="{FF2B5EF4-FFF2-40B4-BE49-F238E27FC236}">
                <a16:creationId xmlns:a16="http://schemas.microsoft.com/office/drawing/2014/main" id="{E190B795-F59F-89B0-4BA7-D1E6501A8FA8}"/>
              </a:ext>
            </a:extLst>
          </p:cNvPr>
          <p:cNvPicPr>
            <a:picLocks noChangeAspect="1"/>
          </p:cNvPicPr>
          <p:nvPr/>
        </p:nvPicPr>
        <p:blipFill>
          <a:blip r:embed="rId3"/>
          <a:stretch>
            <a:fillRect/>
          </a:stretch>
        </p:blipFill>
        <p:spPr>
          <a:xfrm>
            <a:off x="6785434" y="2233949"/>
            <a:ext cx="4267305" cy="3228454"/>
          </a:xfrm>
          <a:prstGeom prst="rect">
            <a:avLst/>
          </a:prstGeom>
        </p:spPr>
      </p:pic>
      <p:pic>
        <p:nvPicPr>
          <p:cNvPr id="8" name="Picture 7">
            <a:extLst>
              <a:ext uri="{FF2B5EF4-FFF2-40B4-BE49-F238E27FC236}">
                <a16:creationId xmlns:a16="http://schemas.microsoft.com/office/drawing/2014/main" id="{F82A11FE-7730-BE0B-9574-168A4EAE7229}"/>
              </a:ext>
            </a:extLst>
          </p:cNvPr>
          <p:cNvPicPr>
            <a:picLocks noChangeAspect="1"/>
          </p:cNvPicPr>
          <p:nvPr/>
        </p:nvPicPr>
        <p:blipFill>
          <a:blip r:embed="rId4"/>
          <a:stretch>
            <a:fillRect/>
          </a:stretch>
        </p:blipFill>
        <p:spPr>
          <a:xfrm>
            <a:off x="9580192" y="584962"/>
            <a:ext cx="1271411" cy="1273520"/>
          </a:xfrm>
          <a:prstGeom prst="rect">
            <a:avLst/>
          </a:prstGeom>
        </p:spPr>
      </p:pic>
    </p:spTree>
    <p:extLst>
      <p:ext uri="{BB962C8B-B14F-4D97-AF65-F5344CB8AC3E}">
        <p14:creationId xmlns:p14="http://schemas.microsoft.com/office/powerpoint/2010/main" val="923546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E7C9-CD03-C510-61EA-436C0C167245}"/>
              </a:ext>
            </a:extLst>
          </p:cNvPr>
          <p:cNvSpPr>
            <a:spLocks noGrp="1"/>
          </p:cNvSpPr>
          <p:nvPr>
            <p:ph type="title"/>
          </p:nvPr>
        </p:nvSpPr>
        <p:spPr>
          <a:xfrm>
            <a:off x="2320573" y="662759"/>
            <a:ext cx="7958331" cy="550303"/>
          </a:xfrm>
        </p:spPr>
        <p:txBody>
          <a:bodyPr>
            <a:normAutofit fontScale="90000"/>
          </a:bodyPr>
          <a:lstStyle/>
          <a:p>
            <a:pPr algn="l"/>
            <a:r>
              <a:rPr lang="en-US" dirty="0"/>
              <a:t>Correlation</a:t>
            </a:r>
          </a:p>
        </p:txBody>
      </p:sp>
      <p:pic>
        <p:nvPicPr>
          <p:cNvPr id="5" name="Content Placeholder 4">
            <a:extLst>
              <a:ext uri="{FF2B5EF4-FFF2-40B4-BE49-F238E27FC236}">
                <a16:creationId xmlns:a16="http://schemas.microsoft.com/office/drawing/2014/main" id="{C42D2031-796B-089A-8A87-9B1D8755B72B}"/>
              </a:ext>
            </a:extLst>
          </p:cNvPr>
          <p:cNvPicPr>
            <a:picLocks noGrp="1" noChangeAspect="1"/>
          </p:cNvPicPr>
          <p:nvPr>
            <p:ph idx="1"/>
          </p:nvPr>
        </p:nvPicPr>
        <p:blipFill>
          <a:blip r:embed="rId3"/>
          <a:stretch>
            <a:fillRect/>
          </a:stretch>
        </p:blipFill>
        <p:spPr>
          <a:xfrm>
            <a:off x="2320572" y="1621353"/>
            <a:ext cx="2905530" cy="943107"/>
          </a:xfrm>
        </p:spPr>
      </p:pic>
      <p:pic>
        <p:nvPicPr>
          <p:cNvPr id="7" name="Picture 6">
            <a:extLst>
              <a:ext uri="{FF2B5EF4-FFF2-40B4-BE49-F238E27FC236}">
                <a16:creationId xmlns:a16="http://schemas.microsoft.com/office/drawing/2014/main" id="{23B93766-E64D-7CF9-DC5D-2E0E6F720E44}"/>
              </a:ext>
            </a:extLst>
          </p:cNvPr>
          <p:cNvPicPr>
            <a:picLocks noChangeAspect="1"/>
          </p:cNvPicPr>
          <p:nvPr/>
        </p:nvPicPr>
        <p:blipFill>
          <a:blip r:embed="rId4"/>
          <a:stretch>
            <a:fillRect/>
          </a:stretch>
        </p:blipFill>
        <p:spPr>
          <a:xfrm>
            <a:off x="5358605" y="1621353"/>
            <a:ext cx="5115639" cy="1629002"/>
          </a:xfrm>
          <a:prstGeom prst="rect">
            <a:avLst/>
          </a:prstGeom>
        </p:spPr>
      </p:pic>
      <p:pic>
        <p:nvPicPr>
          <p:cNvPr id="9" name="Picture 8">
            <a:extLst>
              <a:ext uri="{FF2B5EF4-FFF2-40B4-BE49-F238E27FC236}">
                <a16:creationId xmlns:a16="http://schemas.microsoft.com/office/drawing/2014/main" id="{A71C0BB3-EDA7-DCE0-6755-E20F70FCCA98}"/>
              </a:ext>
            </a:extLst>
          </p:cNvPr>
          <p:cNvPicPr>
            <a:picLocks noChangeAspect="1"/>
          </p:cNvPicPr>
          <p:nvPr/>
        </p:nvPicPr>
        <p:blipFill>
          <a:blip r:embed="rId5"/>
          <a:stretch>
            <a:fillRect/>
          </a:stretch>
        </p:blipFill>
        <p:spPr>
          <a:xfrm>
            <a:off x="2320572" y="3429000"/>
            <a:ext cx="7958331" cy="3068677"/>
          </a:xfrm>
          <a:prstGeom prst="rect">
            <a:avLst/>
          </a:prstGeom>
        </p:spPr>
      </p:pic>
      <p:pic>
        <p:nvPicPr>
          <p:cNvPr id="10" name="Picture 9">
            <a:extLst>
              <a:ext uri="{FF2B5EF4-FFF2-40B4-BE49-F238E27FC236}">
                <a16:creationId xmlns:a16="http://schemas.microsoft.com/office/drawing/2014/main" id="{936106E2-2F63-0421-6432-27425A0A2A04}"/>
              </a:ext>
            </a:extLst>
          </p:cNvPr>
          <p:cNvPicPr>
            <a:picLocks noChangeAspect="1"/>
          </p:cNvPicPr>
          <p:nvPr/>
        </p:nvPicPr>
        <p:blipFill>
          <a:blip r:embed="rId6"/>
          <a:stretch>
            <a:fillRect/>
          </a:stretch>
        </p:blipFill>
        <p:spPr>
          <a:xfrm>
            <a:off x="9446269" y="456219"/>
            <a:ext cx="1027975" cy="1029680"/>
          </a:xfrm>
          <a:prstGeom prst="rect">
            <a:avLst/>
          </a:prstGeom>
        </p:spPr>
      </p:pic>
    </p:spTree>
    <p:extLst>
      <p:ext uri="{BB962C8B-B14F-4D97-AF65-F5344CB8AC3E}">
        <p14:creationId xmlns:p14="http://schemas.microsoft.com/office/powerpoint/2010/main" val="354590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4BD1-92F7-6B2C-3615-A92E8B88F42B}"/>
              </a:ext>
            </a:extLst>
          </p:cNvPr>
          <p:cNvSpPr>
            <a:spLocks noGrp="1"/>
          </p:cNvSpPr>
          <p:nvPr>
            <p:ph type="title"/>
          </p:nvPr>
        </p:nvSpPr>
        <p:spPr>
          <a:xfrm>
            <a:off x="1619559" y="741140"/>
            <a:ext cx="7958331" cy="330462"/>
          </a:xfrm>
        </p:spPr>
        <p:txBody>
          <a:bodyPr>
            <a:normAutofit fontScale="90000"/>
          </a:bodyPr>
          <a:lstStyle/>
          <a:p>
            <a:pPr algn="ctr"/>
            <a:r>
              <a:rPr lang="en-US" sz="2000" dirty="0"/>
              <a:t>Passenger count based on trip type, payment type, time label</a:t>
            </a:r>
            <a:endParaRPr lang="en-US" dirty="0"/>
          </a:p>
        </p:txBody>
      </p:sp>
      <p:pic>
        <p:nvPicPr>
          <p:cNvPr id="5" name="Content Placeholder 4">
            <a:extLst>
              <a:ext uri="{FF2B5EF4-FFF2-40B4-BE49-F238E27FC236}">
                <a16:creationId xmlns:a16="http://schemas.microsoft.com/office/drawing/2014/main" id="{62632E28-986A-7FAE-7C8C-CE59A666C1AA}"/>
              </a:ext>
            </a:extLst>
          </p:cNvPr>
          <p:cNvPicPr>
            <a:picLocks noGrp="1" noChangeAspect="1"/>
          </p:cNvPicPr>
          <p:nvPr>
            <p:ph idx="1"/>
          </p:nvPr>
        </p:nvPicPr>
        <p:blipFill>
          <a:blip r:embed="rId3"/>
          <a:stretch>
            <a:fillRect/>
          </a:stretch>
        </p:blipFill>
        <p:spPr>
          <a:xfrm>
            <a:off x="1831879" y="1264386"/>
            <a:ext cx="2518333" cy="1533220"/>
          </a:xfrm>
        </p:spPr>
      </p:pic>
      <p:pic>
        <p:nvPicPr>
          <p:cNvPr id="7" name="Picture 6">
            <a:extLst>
              <a:ext uri="{FF2B5EF4-FFF2-40B4-BE49-F238E27FC236}">
                <a16:creationId xmlns:a16="http://schemas.microsoft.com/office/drawing/2014/main" id="{172CF2DB-83A4-2EDA-8326-1BCD0F5D84FA}"/>
              </a:ext>
            </a:extLst>
          </p:cNvPr>
          <p:cNvPicPr>
            <a:picLocks noChangeAspect="1"/>
          </p:cNvPicPr>
          <p:nvPr/>
        </p:nvPicPr>
        <p:blipFill>
          <a:blip r:embed="rId4"/>
          <a:stretch>
            <a:fillRect/>
          </a:stretch>
        </p:blipFill>
        <p:spPr>
          <a:xfrm>
            <a:off x="1619559" y="2962581"/>
            <a:ext cx="5530806" cy="3460633"/>
          </a:xfrm>
          <a:prstGeom prst="rect">
            <a:avLst/>
          </a:prstGeom>
        </p:spPr>
      </p:pic>
      <p:sp>
        <p:nvSpPr>
          <p:cNvPr id="8" name="TextBox 7">
            <a:extLst>
              <a:ext uri="{FF2B5EF4-FFF2-40B4-BE49-F238E27FC236}">
                <a16:creationId xmlns:a16="http://schemas.microsoft.com/office/drawing/2014/main" id="{468683D7-A9DE-367D-E24D-1A14A5A1D956}"/>
              </a:ext>
            </a:extLst>
          </p:cNvPr>
          <p:cNvSpPr txBox="1"/>
          <p:nvPr/>
        </p:nvSpPr>
        <p:spPr>
          <a:xfrm>
            <a:off x="7408577" y="4186110"/>
            <a:ext cx="3483541" cy="646331"/>
          </a:xfrm>
          <a:prstGeom prst="rect">
            <a:avLst/>
          </a:prstGeom>
          <a:noFill/>
        </p:spPr>
        <p:txBody>
          <a:bodyPr wrap="square" rtlCol="0">
            <a:spAutoFit/>
          </a:bodyPr>
          <a:lstStyle/>
          <a:p>
            <a:r>
              <a:rPr lang="en-US" sz="1200" dirty="0"/>
              <a:t>Overnight : 8PM – 7AM</a:t>
            </a:r>
          </a:p>
          <a:p>
            <a:r>
              <a:rPr lang="en-US" sz="1200" dirty="0"/>
              <a:t>Rush Hour : 7AM – 10 AM and 4PM – 8PM</a:t>
            </a:r>
          </a:p>
          <a:p>
            <a:r>
              <a:rPr lang="en-US" sz="1200" dirty="0"/>
              <a:t>Regular : 10AM – 4PM</a:t>
            </a:r>
          </a:p>
        </p:txBody>
      </p:sp>
      <p:pic>
        <p:nvPicPr>
          <p:cNvPr id="10" name="Picture 9">
            <a:extLst>
              <a:ext uri="{FF2B5EF4-FFF2-40B4-BE49-F238E27FC236}">
                <a16:creationId xmlns:a16="http://schemas.microsoft.com/office/drawing/2014/main" id="{E0DEA08E-1C89-524D-3A78-3D532EBFB99D}"/>
              </a:ext>
            </a:extLst>
          </p:cNvPr>
          <p:cNvPicPr>
            <a:picLocks noChangeAspect="1"/>
          </p:cNvPicPr>
          <p:nvPr/>
        </p:nvPicPr>
        <p:blipFill>
          <a:blip r:embed="rId5"/>
          <a:stretch>
            <a:fillRect/>
          </a:stretch>
        </p:blipFill>
        <p:spPr>
          <a:xfrm>
            <a:off x="4609357" y="1513436"/>
            <a:ext cx="2467319" cy="1209844"/>
          </a:xfrm>
          <a:prstGeom prst="rect">
            <a:avLst/>
          </a:prstGeom>
        </p:spPr>
      </p:pic>
      <p:pic>
        <p:nvPicPr>
          <p:cNvPr id="12" name="Picture 11">
            <a:extLst>
              <a:ext uri="{FF2B5EF4-FFF2-40B4-BE49-F238E27FC236}">
                <a16:creationId xmlns:a16="http://schemas.microsoft.com/office/drawing/2014/main" id="{F6417549-F39D-D979-3366-93D511436A2B}"/>
              </a:ext>
            </a:extLst>
          </p:cNvPr>
          <p:cNvPicPr>
            <a:picLocks noChangeAspect="1"/>
          </p:cNvPicPr>
          <p:nvPr/>
        </p:nvPicPr>
        <p:blipFill>
          <a:blip r:embed="rId6"/>
          <a:stretch>
            <a:fillRect/>
          </a:stretch>
        </p:blipFill>
        <p:spPr>
          <a:xfrm>
            <a:off x="7335822" y="1513436"/>
            <a:ext cx="2857066" cy="1158454"/>
          </a:xfrm>
          <a:prstGeom prst="rect">
            <a:avLst/>
          </a:prstGeom>
        </p:spPr>
      </p:pic>
      <p:pic>
        <p:nvPicPr>
          <p:cNvPr id="13" name="Picture 12">
            <a:extLst>
              <a:ext uri="{FF2B5EF4-FFF2-40B4-BE49-F238E27FC236}">
                <a16:creationId xmlns:a16="http://schemas.microsoft.com/office/drawing/2014/main" id="{42201497-828D-8352-7C6B-9B4094C3B95B}"/>
              </a:ext>
            </a:extLst>
          </p:cNvPr>
          <p:cNvPicPr>
            <a:picLocks noChangeAspect="1"/>
          </p:cNvPicPr>
          <p:nvPr/>
        </p:nvPicPr>
        <p:blipFill>
          <a:blip r:embed="rId7"/>
          <a:stretch>
            <a:fillRect/>
          </a:stretch>
        </p:blipFill>
        <p:spPr>
          <a:xfrm>
            <a:off x="9164913" y="391531"/>
            <a:ext cx="1027975" cy="1029680"/>
          </a:xfrm>
          <a:prstGeom prst="rect">
            <a:avLst/>
          </a:prstGeom>
        </p:spPr>
      </p:pic>
    </p:spTree>
    <p:extLst>
      <p:ext uri="{BB962C8B-B14F-4D97-AF65-F5344CB8AC3E}">
        <p14:creationId xmlns:p14="http://schemas.microsoft.com/office/powerpoint/2010/main" val="368232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5502-5B26-EC9A-1EFF-D882C3ECD282}"/>
              </a:ext>
            </a:extLst>
          </p:cNvPr>
          <p:cNvSpPr>
            <a:spLocks noGrp="1"/>
          </p:cNvSpPr>
          <p:nvPr>
            <p:ph type="title"/>
          </p:nvPr>
        </p:nvSpPr>
        <p:spPr>
          <a:xfrm>
            <a:off x="1999898" y="436354"/>
            <a:ext cx="7958331" cy="918783"/>
          </a:xfrm>
        </p:spPr>
        <p:txBody>
          <a:bodyPr>
            <a:normAutofit/>
          </a:bodyPr>
          <a:lstStyle/>
          <a:p>
            <a:pPr algn="ctr"/>
            <a:r>
              <a:rPr lang="en-US" sz="2400" dirty="0"/>
              <a:t>Weekday vs Weekend</a:t>
            </a:r>
          </a:p>
        </p:txBody>
      </p:sp>
      <p:pic>
        <p:nvPicPr>
          <p:cNvPr id="5" name="Content Placeholder 4">
            <a:extLst>
              <a:ext uri="{FF2B5EF4-FFF2-40B4-BE49-F238E27FC236}">
                <a16:creationId xmlns:a16="http://schemas.microsoft.com/office/drawing/2014/main" id="{CEA43A23-45D8-13D9-F1D8-05A35187FD10}"/>
              </a:ext>
            </a:extLst>
          </p:cNvPr>
          <p:cNvPicPr>
            <a:picLocks noGrp="1" noChangeAspect="1"/>
          </p:cNvPicPr>
          <p:nvPr>
            <p:ph idx="1"/>
          </p:nvPr>
        </p:nvPicPr>
        <p:blipFill>
          <a:blip r:embed="rId2"/>
          <a:stretch>
            <a:fillRect/>
          </a:stretch>
        </p:blipFill>
        <p:spPr>
          <a:xfrm>
            <a:off x="2452241" y="1013012"/>
            <a:ext cx="3526823" cy="2557174"/>
          </a:xfrm>
        </p:spPr>
      </p:pic>
      <p:pic>
        <p:nvPicPr>
          <p:cNvPr id="7" name="Picture 6">
            <a:extLst>
              <a:ext uri="{FF2B5EF4-FFF2-40B4-BE49-F238E27FC236}">
                <a16:creationId xmlns:a16="http://schemas.microsoft.com/office/drawing/2014/main" id="{71863E01-CAC6-9E7C-E8FE-3CD8052D9245}"/>
              </a:ext>
            </a:extLst>
          </p:cNvPr>
          <p:cNvPicPr>
            <a:picLocks noChangeAspect="1"/>
          </p:cNvPicPr>
          <p:nvPr/>
        </p:nvPicPr>
        <p:blipFill>
          <a:blip r:embed="rId3"/>
          <a:stretch>
            <a:fillRect/>
          </a:stretch>
        </p:blipFill>
        <p:spPr>
          <a:xfrm>
            <a:off x="6053370" y="1013012"/>
            <a:ext cx="3260959" cy="2531396"/>
          </a:xfrm>
          <a:prstGeom prst="rect">
            <a:avLst/>
          </a:prstGeom>
        </p:spPr>
      </p:pic>
      <p:pic>
        <p:nvPicPr>
          <p:cNvPr id="9" name="Picture 8">
            <a:extLst>
              <a:ext uri="{FF2B5EF4-FFF2-40B4-BE49-F238E27FC236}">
                <a16:creationId xmlns:a16="http://schemas.microsoft.com/office/drawing/2014/main" id="{B6973513-1843-0359-C780-D9361272E1E5}"/>
              </a:ext>
            </a:extLst>
          </p:cNvPr>
          <p:cNvPicPr>
            <a:picLocks noChangeAspect="1"/>
          </p:cNvPicPr>
          <p:nvPr/>
        </p:nvPicPr>
        <p:blipFill>
          <a:blip r:embed="rId4"/>
          <a:stretch>
            <a:fillRect/>
          </a:stretch>
        </p:blipFill>
        <p:spPr>
          <a:xfrm>
            <a:off x="2346314" y="3623976"/>
            <a:ext cx="7265500" cy="3063696"/>
          </a:xfrm>
          <a:prstGeom prst="rect">
            <a:avLst/>
          </a:prstGeom>
        </p:spPr>
      </p:pic>
      <p:pic>
        <p:nvPicPr>
          <p:cNvPr id="10" name="Picture 9">
            <a:extLst>
              <a:ext uri="{FF2B5EF4-FFF2-40B4-BE49-F238E27FC236}">
                <a16:creationId xmlns:a16="http://schemas.microsoft.com/office/drawing/2014/main" id="{BDA3BA0C-FDBA-556F-AAE7-E26443F836C5}"/>
              </a:ext>
            </a:extLst>
          </p:cNvPr>
          <p:cNvPicPr>
            <a:picLocks noChangeAspect="1"/>
          </p:cNvPicPr>
          <p:nvPr/>
        </p:nvPicPr>
        <p:blipFill>
          <a:blip r:embed="rId5"/>
          <a:stretch>
            <a:fillRect/>
          </a:stretch>
        </p:blipFill>
        <p:spPr>
          <a:xfrm>
            <a:off x="9481395" y="436354"/>
            <a:ext cx="1027975" cy="1029680"/>
          </a:xfrm>
          <a:prstGeom prst="rect">
            <a:avLst/>
          </a:prstGeom>
        </p:spPr>
      </p:pic>
    </p:spTree>
    <p:extLst>
      <p:ext uri="{BB962C8B-B14F-4D97-AF65-F5344CB8AC3E}">
        <p14:creationId xmlns:p14="http://schemas.microsoft.com/office/powerpoint/2010/main" val="161736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3777-30BB-E6A5-61F4-75C94691CEE9}"/>
              </a:ext>
            </a:extLst>
          </p:cNvPr>
          <p:cNvSpPr>
            <a:spLocks noGrp="1"/>
          </p:cNvSpPr>
          <p:nvPr>
            <p:ph type="title"/>
          </p:nvPr>
        </p:nvSpPr>
        <p:spPr>
          <a:xfrm>
            <a:off x="989196" y="712805"/>
            <a:ext cx="7958331" cy="1077229"/>
          </a:xfrm>
        </p:spPr>
        <p:txBody>
          <a:bodyPr>
            <a:normAutofit/>
          </a:bodyPr>
          <a:lstStyle/>
          <a:p>
            <a:pPr algn="ctr"/>
            <a:r>
              <a:rPr lang="en-US" sz="2000" dirty="0"/>
              <a:t>Passenger based on Location</a:t>
            </a:r>
          </a:p>
        </p:txBody>
      </p:sp>
      <p:pic>
        <p:nvPicPr>
          <p:cNvPr id="5" name="Content Placeholder 4">
            <a:extLst>
              <a:ext uri="{FF2B5EF4-FFF2-40B4-BE49-F238E27FC236}">
                <a16:creationId xmlns:a16="http://schemas.microsoft.com/office/drawing/2014/main" id="{896D617C-56E4-A086-6B20-0B9B7C321450}"/>
              </a:ext>
            </a:extLst>
          </p:cNvPr>
          <p:cNvPicPr>
            <a:picLocks noGrp="1" noChangeAspect="1"/>
          </p:cNvPicPr>
          <p:nvPr>
            <p:ph idx="1"/>
          </p:nvPr>
        </p:nvPicPr>
        <p:blipFill>
          <a:blip r:embed="rId2"/>
          <a:stretch>
            <a:fillRect/>
          </a:stretch>
        </p:blipFill>
        <p:spPr>
          <a:xfrm>
            <a:off x="2798060" y="1534929"/>
            <a:ext cx="7538246" cy="3379594"/>
          </a:xfrm>
        </p:spPr>
      </p:pic>
      <p:pic>
        <p:nvPicPr>
          <p:cNvPr id="7" name="Picture 6">
            <a:extLst>
              <a:ext uri="{FF2B5EF4-FFF2-40B4-BE49-F238E27FC236}">
                <a16:creationId xmlns:a16="http://schemas.microsoft.com/office/drawing/2014/main" id="{3C599F30-71DD-2B0F-46DF-2A3D3CB2A487}"/>
              </a:ext>
            </a:extLst>
          </p:cNvPr>
          <p:cNvPicPr>
            <a:picLocks noChangeAspect="1"/>
          </p:cNvPicPr>
          <p:nvPr/>
        </p:nvPicPr>
        <p:blipFill>
          <a:blip r:embed="rId3"/>
          <a:stretch>
            <a:fillRect/>
          </a:stretch>
        </p:blipFill>
        <p:spPr>
          <a:xfrm>
            <a:off x="2966484" y="5065285"/>
            <a:ext cx="2467319" cy="1381318"/>
          </a:xfrm>
          <a:prstGeom prst="rect">
            <a:avLst/>
          </a:prstGeom>
        </p:spPr>
      </p:pic>
      <p:pic>
        <p:nvPicPr>
          <p:cNvPr id="8" name="Picture 7">
            <a:extLst>
              <a:ext uri="{FF2B5EF4-FFF2-40B4-BE49-F238E27FC236}">
                <a16:creationId xmlns:a16="http://schemas.microsoft.com/office/drawing/2014/main" id="{93CAFF5D-7905-F592-B64C-A57EC048C977}"/>
              </a:ext>
            </a:extLst>
          </p:cNvPr>
          <p:cNvPicPr>
            <a:picLocks noChangeAspect="1"/>
          </p:cNvPicPr>
          <p:nvPr/>
        </p:nvPicPr>
        <p:blipFill>
          <a:blip r:embed="rId4"/>
          <a:stretch>
            <a:fillRect/>
          </a:stretch>
        </p:blipFill>
        <p:spPr>
          <a:xfrm>
            <a:off x="8947527" y="433531"/>
            <a:ext cx="1027975" cy="1029680"/>
          </a:xfrm>
          <a:prstGeom prst="rect">
            <a:avLst/>
          </a:prstGeom>
        </p:spPr>
      </p:pic>
    </p:spTree>
    <p:extLst>
      <p:ext uri="{BB962C8B-B14F-4D97-AF65-F5344CB8AC3E}">
        <p14:creationId xmlns:p14="http://schemas.microsoft.com/office/powerpoint/2010/main" val="341885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0AE1-8B85-7EB7-E6A3-6BEA18D6CF12}"/>
              </a:ext>
            </a:extLst>
          </p:cNvPr>
          <p:cNvSpPr>
            <a:spLocks noGrp="1"/>
          </p:cNvSpPr>
          <p:nvPr>
            <p:ph type="title"/>
          </p:nvPr>
        </p:nvSpPr>
        <p:spPr/>
        <p:txBody>
          <a:bodyPr/>
          <a:lstStyle/>
          <a:p>
            <a:pPr algn="l"/>
            <a:r>
              <a:rPr lang="en-US" dirty="0"/>
              <a:t>Recommendation</a:t>
            </a:r>
          </a:p>
        </p:txBody>
      </p:sp>
      <p:sp>
        <p:nvSpPr>
          <p:cNvPr id="3" name="Content Placeholder 2">
            <a:extLst>
              <a:ext uri="{FF2B5EF4-FFF2-40B4-BE49-F238E27FC236}">
                <a16:creationId xmlns:a16="http://schemas.microsoft.com/office/drawing/2014/main" id="{062E3C9F-E834-67B1-2562-B05289C9C8BC}"/>
              </a:ext>
            </a:extLst>
          </p:cNvPr>
          <p:cNvSpPr>
            <a:spLocks noGrp="1"/>
          </p:cNvSpPr>
          <p:nvPr>
            <p:ph idx="1"/>
          </p:nvPr>
        </p:nvSpPr>
        <p:spPr>
          <a:xfrm>
            <a:off x="2342866" y="1612845"/>
            <a:ext cx="7796540" cy="3997828"/>
          </a:xfrm>
        </p:spPr>
        <p:txBody>
          <a:bodyPr>
            <a:normAutofit/>
          </a:bodyPr>
          <a:lstStyle/>
          <a:p>
            <a:r>
              <a:rPr lang="en-US" b="0" i="0" dirty="0">
                <a:effectLst/>
                <a:latin typeface="Helvetica Neue"/>
              </a:rPr>
              <a:t>Providing discounts/cashback/promos for the most frequent trips made via credit card. The agency itself can collaborate with several credit card companies that are popular among the American people, such as American Express, Mastercard and Visa.</a:t>
            </a:r>
          </a:p>
          <a:p>
            <a:r>
              <a:rPr lang="en-US" b="0" i="0" dirty="0">
                <a:effectLst/>
                <a:latin typeface="Helvetica Neue"/>
              </a:rPr>
              <a:t>Since street hail type is the most trip type used by passengers, NYC TLC also can distribute taxis more according to the time and zone with the most orders and more systematically.</a:t>
            </a:r>
            <a:br>
              <a:rPr lang="en-US" dirty="0"/>
            </a:br>
            <a:br>
              <a:rPr lang="en-US" dirty="0"/>
            </a:br>
            <a:endParaRPr lang="en-US" dirty="0"/>
          </a:p>
        </p:txBody>
      </p:sp>
    </p:spTree>
    <p:extLst>
      <p:ext uri="{BB962C8B-B14F-4D97-AF65-F5344CB8AC3E}">
        <p14:creationId xmlns:p14="http://schemas.microsoft.com/office/powerpoint/2010/main" val="24961482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155</TotalTime>
  <Words>410</Words>
  <Application>Microsoft Office PowerPoint</Application>
  <PresentationFormat>Widescreen</PresentationFormat>
  <Paragraphs>29</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Helvetica Neue</vt:lpstr>
      <vt:lpstr>Arial</vt:lpstr>
      <vt:lpstr>Calibri</vt:lpstr>
      <vt:lpstr>MS Shell Dlg 2</vt:lpstr>
      <vt:lpstr>Wingdings</vt:lpstr>
      <vt:lpstr>Wingdings 3</vt:lpstr>
      <vt:lpstr>Madison</vt:lpstr>
      <vt:lpstr>Capstone Module 2</vt:lpstr>
      <vt:lpstr>NYC Taxi</vt:lpstr>
      <vt:lpstr>PowerPoint Presentation</vt:lpstr>
      <vt:lpstr>Data</vt:lpstr>
      <vt:lpstr>Correlation</vt:lpstr>
      <vt:lpstr>Passenger count based on trip type, payment type, time label</vt:lpstr>
      <vt:lpstr>Weekday vs Weekend</vt:lpstr>
      <vt:lpstr>Passenger based on Location</vt:lpstr>
      <vt:lpstr>Recommendation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Module 2</dc:title>
  <dc:creator>Kelvin C S Xu</dc:creator>
  <cp:lastModifiedBy>Kelvin C S Xu</cp:lastModifiedBy>
  <cp:revision>1</cp:revision>
  <dcterms:created xsi:type="dcterms:W3CDTF">2024-01-12T12:48:33Z</dcterms:created>
  <dcterms:modified xsi:type="dcterms:W3CDTF">2024-01-12T15:23:34Z</dcterms:modified>
</cp:coreProperties>
</file>