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5" r:id="rId5"/>
    <p:sldId id="259" r:id="rId6"/>
    <p:sldId id="260" r:id="rId7"/>
    <p:sldId id="261" r:id="rId8"/>
    <p:sldId id="262"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ain_P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pi-football.com/" TargetMode="External"/><Relationship Id="rId5" Type="http://schemas.openxmlformats.org/officeDocument/2006/relationships/hyperlink" Target="https://www.kickest.it/it/serie-a/statistiche/giocatori/tabellone" TargetMode="External"/><Relationship Id="rId4" Type="http://schemas.openxmlformats.org/officeDocument/2006/relationships/hyperlink" Target="https://understat.com/league/Serie_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r>
              <a:rPr lang="en-US" b="1" i="1" dirty="0"/>
              <a:t>Project Design</a:t>
            </a:r>
            <a:br>
              <a:rPr lang="en-US" b="1" i="1" dirty="0"/>
            </a:br>
            <a:r>
              <a:rPr lang="en-US" b="1" i="1" dirty="0" err="1"/>
              <a:t>FantaManager</a:t>
            </a:r>
            <a:endParaRPr sz="3300" i="1" dirty="0"/>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Authors: </a:t>
            </a:r>
            <a:r>
              <a:rPr lang="en-US" dirty="0" err="1"/>
              <a:t>Edoardo</a:t>
            </a:r>
            <a:r>
              <a:rPr lang="en-US" dirty="0"/>
              <a:t> </a:t>
            </a:r>
            <a:r>
              <a:rPr lang="en-US" dirty="0" err="1"/>
              <a:t>Focacci</a:t>
            </a:r>
            <a:r>
              <a:rPr lang="en-US" dirty="0"/>
              <a:t>, Emmanuel Piazza, Matteo </a:t>
            </a:r>
            <a:r>
              <a:rPr lang="en-US" dirty="0" err="1"/>
              <a:t>Razzai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i="1" dirty="0" err="1">
                <a:solidFill>
                  <a:schemeClr val="dk1"/>
                </a:solidFill>
                <a:latin typeface="Calibri"/>
                <a:ea typeface="Calibri"/>
                <a:cs typeface="Calibri"/>
                <a:sym typeface="Calibri"/>
              </a:rPr>
              <a:t>FantaManager</a:t>
            </a:r>
            <a:r>
              <a:rPr lang="it-IT" sz="1800" i="1"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is</a:t>
            </a:r>
            <a:r>
              <a:rPr lang="it-IT" sz="1800" dirty="0">
                <a:solidFill>
                  <a:schemeClr val="dk1"/>
                </a:solidFill>
                <a:latin typeface="Calibri"/>
                <a:ea typeface="Calibri"/>
                <a:cs typeface="Calibri"/>
                <a:sym typeface="Calibri"/>
              </a:rPr>
              <a:t> an </a:t>
            </a:r>
            <a:r>
              <a:rPr lang="it-IT" sz="1800" dirty="0" err="1">
                <a:solidFill>
                  <a:schemeClr val="dk1"/>
                </a:solidFill>
                <a:latin typeface="Calibri"/>
                <a:ea typeface="Calibri"/>
                <a:cs typeface="Calibri"/>
                <a:sym typeface="Calibri"/>
              </a:rPr>
              <a:t>application</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where</a:t>
            </a:r>
            <a:r>
              <a:rPr lang="it-IT" sz="1800" dirty="0">
                <a:solidFill>
                  <a:schemeClr val="dk1"/>
                </a:solidFill>
                <a:latin typeface="Calibri"/>
                <a:ea typeface="Calibri"/>
                <a:cs typeface="Calibri"/>
                <a:sym typeface="Calibri"/>
              </a:rPr>
              <a:t> a user can </a:t>
            </a:r>
            <a:r>
              <a:rPr lang="it-IT" sz="1800" dirty="0" err="1">
                <a:solidFill>
                  <a:schemeClr val="dk1"/>
                </a:solidFill>
                <a:latin typeface="Calibri"/>
                <a:ea typeface="Calibri"/>
                <a:cs typeface="Calibri"/>
                <a:sym typeface="Calibri"/>
              </a:rPr>
              <a:t>collect</a:t>
            </a:r>
            <a:r>
              <a:rPr lang="it-IT" sz="1800" dirty="0">
                <a:solidFill>
                  <a:schemeClr val="dk1"/>
                </a:solidFill>
                <a:latin typeface="Calibri"/>
                <a:ea typeface="Calibri"/>
                <a:cs typeface="Calibri"/>
                <a:sym typeface="Calibri"/>
              </a:rPr>
              <a:t> cards </a:t>
            </a:r>
            <a:r>
              <a:rPr lang="it-IT" sz="1800" dirty="0" err="1">
                <a:solidFill>
                  <a:schemeClr val="dk1"/>
                </a:solidFill>
                <a:latin typeface="Calibri"/>
                <a:ea typeface="Calibri"/>
                <a:cs typeface="Calibri"/>
                <a:sym typeface="Calibri"/>
              </a:rPr>
              <a:t>resembling</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favourite</a:t>
            </a:r>
            <a:r>
              <a:rPr lang="it-IT" sz="1800" dirty="0">
                <a:solidFill>
                  <a:schemeClr val="dk1"/>
                </a:solidFill>
                <a:latin typeface="Calibri"/>
                <a:ea typeface="Calibri"/>
                <a:cs typeface="Calibri"/>
                <a:sym typeface="Calibri"/>
              </a:rPr>
              <a:t> football players, trade </a:t>
            </a:r>
            <a:r>
              <a:rPr lang="it-IT" sz="1800" dirty="0" err="1">
                <a:solidFill>
                  <a:schemeClr val="dk1"/>
                </a:solidFill>
                <a:latin typeface="Calibri"/>
                <a:ea typeface="Calibri"/>
                <a:cs typeface="Calibri"/>
                <a:sym typeface="Calibri"/>
              </a:rPr>
              <a:t>them</a:t>
            </a:r>
            <a:r>
              <a:rPr lang="it-IT" sz="1800" dirty="0">
                <a:solidFill>
                  <a:schemeClr val="dk1"/>
                </a:solidFill>
                <a:latin typeface="Calibri"/>
                <a:ea typeface="Calibri"/>
                <a:cs typeface="Calibri"/>
                <a:sym typeface="Calibri"/>
              </a:rPr>
              <a:t> with </a:t>
            </a:r>
            <a:r>
              <a:rPr lang="it-IT" sz="1800" dirty="0" err="1">
                <a:solidFill>
                  <a:schemeClr val="dk1"/>
                </a:solidFill>
                <a:latin typeface="Calibri"/>
                <a:ea typeface="Calibri"/>
                <a:cs typeface="Calibri"/>
                <a:sym typeface="Calibri"/>
              </a:rPr>
              <a:t>other</a:t>
            </a:r>
            <a:r>
              <a:rPr lang="it-IT" sz="1800" dirty="0">
                <a:solidFill>
                  <a:schemeClr val="dk1"/>
                </a:solidFill>
                <a:latin typeface="Calibri"/>
                <a:ea typeface="Calibri"/>
                <a:cs typeface="Calibri"/>
                <a:sym typeface="Calibri"/>
              </a:rPr>
              <a:t> users and build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own</a:t>
            </a:r>
            <a:r>
              <a:rPr lang="it-IT" sz="1800" dirty="0">
                <a:solidFill>
                  <a:schemeClr val="dk1"/>
                </a:solidFill>
                <a:latin typeface="Calibri"/>
                <a:ea typeface="Calibri"/>
                <a:cs typeface="Calibri"/>
                <a:sym typeface="Calibri"/>
              </a:rPr>
              <a:t> dream team in order to compete with people online.</a:t>
            </a:r>
            <a:endParaRPr dirty="0"/>
          </a:p>
          <a:p>
            <a:pPr marL="0" marR="0" lvl="0" indent="0" algn="l" rtl="0">
              <a:spcBef>
                <a:spcPts val="0"/>
              </a:spcBef>
              <a:spcAft>
                <a:spcPts val="0"/>
              </a:spcAft>
              <a:buNone/>
            </a:pPr>
            <a:endParaRPr lang="it-IT"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it-IT" sz="2000" b="1" dirty="0">
                <a:solidFill>
                  <a:schemeClr val="dk1"/>
                </a:solidFill>
                <a:latin typeface="Calibri"/>
                <a:ea typeface="Calibri"/>
                <a:cs typeface="Calibri"/>
                <a:sym typeface="Calibri"/>
              </a:rPr>
              <a:t>Features</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cs typeface="Calibri"/>
                <a:sym typeface="Calibri"/>
              </a:rPr>
              <a:t>A user can: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list of football players available in the application and their statistics weekly updated.</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Build the team and choose the formation for every matchday in order to earn points and credits.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Use credits to buy packs of cards or a single card individually.</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Browse the trade requests from other users and accept trades in order to exchange cards.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global ranking.</a:t>
            </a:r>
          </a:p>
          <a:p>
            <a:pPr marR="0" lvl="0" algn="l" rtl="0">
              <a:spcBef>
                <a:spcPts val="0"/>
              </a:spcBef>
              <a:spcAft>
                <a:spcPts val="0"/>
              </a:spcAft>
            </a:pPr>
            <a:endParaRPr lang="en-US" sz="1800" u="sng" dirty="0">
              <a:solidFill>
                <a:schemeClr val="dk1"/>
              </a:solidFill>
              <a:latin typeface="Calibri"/>
              <a:cs typeface="Calibri"/>
              <a:sym typeface="Calibri"/>
            </a:endParaRPr>
          </a:p>
          <a:p>
            <a:pPr marR="0" lvl="0" algn="l" rtl="0">
              <a:spcBef>
                <a:spcPts val="0"/>
              </a:spcBef>
              <a:spcAft>
                <a:spcPts val="0"/>
              </a:spcAft>
            </a:pPr>
            <a:r>
              <a:rPr lang="en-US" sz="1800" i="1" dirty="0">
                <a:solidFill>
                  <a:schemeClr val="dk1"/>
                </a:solidFill>
                <a:latin typeface="Calibri"/>
                <a:cs typeface="Calibri"/>
                <a:sym typeface="Calibri"/>
              </a:rPr>
              <a:t>An admin can</a:t>
            </a:r>
            <a:r>
              <a:rPr lang="en-US" sz="1800" dirty="0">
                <a:solidFill>
                  <a:schemeClr val="dk1"/>
                </a:solidFill>
                <a:latin typeface="Calibri"/>
                <a:cs typeface="Calibri"/>
                <a:sym typeface="Calibri"/>
              </a:rPr>
              <a:t>: delete other users and calculate the results of the matchday.</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Actors and main supported functionalities (simplified)</a:t>
            </a:r>
            <a:endParaRPr dirty="0"/>
          </a:p>
        </p:txBody>
      </p:sp>
      <p:pic>
        <p:nvPicPr>
          <p:cNvPr id="7" name="Immagine 6">
            <a:extLst>
              <a:ext uri="{FF2B5EF4-FFF2-40B4-BE49-F238E27FC236}">
                <a16:creationId xmlns:a16="http://schemas.microsoft.com/office/drawing/2014/main" id="{12A34D8D-0048-7DCD-BECC-8B0C257F6A68}"/>
              </a:ext>
            </a:extLst>
          </p:cNvPr>
          <p:cNvPicPr>
            <a:picLocks noChangeAspect="1"/>
          </p:cNvPicPr>
          <p:nvPr/>
        </p:nvPicPr>
        <p:blipFill rotWithShape="1">
          <a:blip r:embed="rId3"/>
          <a:srcRect r="39960"/>
          <a:stretch/>
        </p:blipFill>
        <p:spPr>
          <a:xfrm>
            <a:off x="384905" y="1887523"/>
            <a:ext cx="5589046" cy="3636626"/>
          </a:xfrm>
          <a:prstGeom prst="rect">
            <a:avLst/>
          </a:prstGeom>
        </p:spPr>
      </p:pic>
      <p:pic>
        <p:nvPicPr>
          <p:cNvPr id="9" name="Immagine 8">
            <a:extLst>
              <a:ext uri="{FF2B5EF4-FFF2-40B4-BE49-F238E27FC236}">
                <a16:creationId xmlns:a16="http://schemas.microsoft.com/office/drawing/2014/main" id="{A1880056-5CF7-5437-73C5-0FA87EACFA50}"/>
              </a:ext>
            </a:extLst>
          </p:cNvPr>
          <p:cNvPicPr>
            <a:picLocks noChangeAspect="1"/>
          </p:cNvPicPr>
          <p:nvPr/>
        </p:nvPicPr>
        <p:blipFill rotWithShape="1">
          <a:blip r:embed="rId3"/>
          <a:srcRect l="72018" t="11467" b="34442"/>
          <a:stretch/>
        </p:blipFill>
        <p:spPr>
          <a:xfrm>
            <a:off x="5973951" y="2739714"/>
            <a:ext cx="2558642" cy="19322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B7D53-50E6-5CFE-86E7-93BC0A6215EF}"/>
              </a:ext>
            </a:extLst>
          </p:cNvPr>
          <p:cNvSpPr>
            <a:spLocks noGrp="1"/>
          </p:cNvSpPr>
          <p:nvPr>
            <p:ph type="title"/>
          </p:nvPr>
        </p:nvSpPr>
        <p:spPr/>
        <p:txBody>
          <a:bodyPr/>
          <a:lstStyle/>
          <a:p>
            <a:r>
              <a:rPr lang="it-IT" dirty="0"/>
              <a:t>UML Use Cases (complete)</a:t>
            </a:r>
          </a:p>
        </p:txBody>
      </p:sp>
      <p:pic>
        <p:nvPicPr>
          <p:cNvPr id="3" name="Immagine 2">
            <a:extLst>
              <a:ext uri="{FF2B5EF4-FFF2-40B4-BE49-F238E27FC236}">
                <a16:creationId xmlns:a16="http://schemas.microsoft.com/office/drawing/2014/main" id="{C5ED3B83-27D1-C167-4939-332D802525C4}"/>
              </a:ext>
            </a:extLst>
          </p:cNvPr>
          <p:cNvPicPr>
            <a:picLocks noChangeAspect="1"/>
          </p:cNvPicPr>
          <p:nvPr/>
        </p:nvPicPr>
        <p:blipFill>
          <a:blip r:embed="rId2"/>
          <a:stretch>
            <a:fillRect/>
          </a:stretch>
        </p:blipFill>
        <p:spPr>
          <a:xfrm>
            <a:off x="1208015" y="1048624"/>
            <a:ext cx="6279770" cy="4841296"/>
          </a:xfrm>
          <a:prstGeom prst="rect">
            <a:avLst/>
          </a:prstGeom>
        </p:spPr>
      </p:pic>
    </p:spTree>
    <p:extLst>
      <p:ext uri="{BB962C8B-B14F-4D97-AF65-F5344CB8AC3E}">
        <p14:creationId xmlns:p14="http://schemas.microsoft.com/office/powerpoint/2010/main" val="165383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Dataset Description</a:t>
            </a:r>
            <a:endParaRPr/>
          </a:p>
        </p:txBody>
      </p:sp>
      <p:sp>
        <p:nvSpPr>
          <p:cNvPr id="107" name="Google Shape;107;p16"/>
          <p:cNvSpPr txBox="1"/>
          <p:nvPr/>
        </p:nvSpPr>
        <p:spPr>
          <a:xfrm>
            <a:off x="397485" y="1642016"/>
            <a:ext cx="8349029"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Source</a:t>
            </a:r>
            <a:r>
              <a:rPr lang="en-US" sz="2000" b="1" i="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hlinkClick r:id="rId3"/>
              </a:rPr>
              <a:t>Wikipedia</a:t>
            </a:r>
            <a:r>
              <a:rPr lang="en-US" sz="2000" dirty="0">
                <a:solidFill>
                  <a:schemeClr val="tx1"/>
                </a:solidFill>
                <a:latin typeface="Calibri"/>
                <a:ea typeface="Calibri"/>
                <a:cs typeface="Calibri"/>
                <a:sym typeface="Calibri"/>
              </a:rPr>
              <a:t> – </a:t>
            </a:r>
            <a:r>
              <a:rPr lang="en-US" sz="2000" dirty="0">
                <a:solidFill>
                  <a:schemeClr val="tx1"/>
                </a:solidFill>
                <a:latin typeface="Calibri"/>
                <a:ea typeface="Calibri"/>
                <a:cs typeface="Calibri"/>
                <a:sym typeface="Calibri"/>
                <a:hlinkClick r:id="rId4"/>
              </a:rPr>
              <a:t>Understats</a:t>
            </a:r>
            <a:r>
              <a:rPr lang="en-US" sz="2000" dirty="0">
                <a:solidFill>
                  <a:schemeClr val="tx1"/>
                </a:solidFill>
                <a:latin typeface="Calibri"/>
                <a:ea typeface="Calibri"/>
                <a:cs typeface="Calibri"/>
                <a:sym typeface="Calibri"/>
              </a:rPr>
              <a:t> – </a:t>
            </a:r>
            <a:r>
              <a:rPr lang="en-US" sz="2000" dirty="0">
                <a:solidFill>
                  <a:schemeClr val="tx1"/>
                </a:solidFill>
                <a:latin typeface="Calibri"/>
                <a:ea typeface="Calibri"/>
                <a:cs typeface="Calibri"/>
                <a:sym typeface="Calibri"/>
                <a:hlinkClick r:id="rId5"/>
              </a:rPr>
              <a:t>Kickest</a:t>
            </a:r>
            <a:r>
              <a:rPr lang="en-US" sz="2000" dirty="0">
                <a:solidFill>
                  <a:schemeClr val="tx1"/>
                </a:solidFill>
                <a:latin typeface="Calibri"/>
                <a:ea typeface="Calibri"/>
                <a:cs typeface="Calibri"/>
                <a:sym typeface="Calibri"/>
              </a:rPr>
              <a:t> - </a:t>
            </a:r>
            <a:r>
              <a:rPr lang="en-US" sz="2000" dirty="0" err="1">
                <a:solidFill>
                  <a:schemeClr val="tx1"/>
                </a:solidFill>
                <a:latin typeface="Calibri"/>
                <a:ea typeface="Calibri"/>
                <a:cs typeface="Calibri"/>
                <a:sym typeface="Calibri"/>
                <a:hlinkClick r:id="rId6"/>
              </a:rPr>
              <a:t>APIFootball</a:t>
            </a:r>
            <a:endParaRPr dirty="0">
              <a:solidFill>
                <a:schemeClr val="tx1"/>
              </a:solidFill>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Description: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about players retrieved by scraping. Users’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and trade offers are randomly generated.</a:t>
            </a: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Volume: </a:t>
            </a:r>
            <a:r>
              <a:rPr lang="en-US" sz="2000" dirty="0">
                <a:solidFill>
                  <a:schemeClr val="dk1"/>
                </a:solidFill>
                <a:latin typeface="Calibri" panose="020F0502020204030204" pitchFamily="34" charset="0"/>
                <a:ea typeface="Calibri"/>
                <a:cs typeface="Calibri" panose="020F0502020204030204" pitchFamily="34" charset="0"/>
                <a:sym typeface="Calibri"/>
              </a:rPr>
              <a:t>At the beginning, the database is filled up only with players and users </a:t>
            </a:r>
            <a:r>
              <a:rPr lang="en-US" sz="2000" dirty="0" err="1">
                <a:solidFill>
                  <a:schemeClr val="dk1"/>
                </a:solidFill>
                <a:latin typeface="Calibri" panose="020F0502020204030204" pitchFamily="34" charset="0"/>
                <a:ea typeface="Calibri"/>
                <a:cs typeface="Calibri" panose="020F0502020204030204" pitchFamily="34" charset="0"/>
                <a:sym typeface="Calibri"/>
              </a:rPr>
              <a:t>informations</a:t>
            </a:r>
            <a:r>
              <a:rPr lang="en-US" sz="2000" dirty="0">
                <a:solidFill>
                  <a:schemeClr val="dk1"/>
                </a:solidFill>
                <a:latin typeface="Calibri" panose="020F0502020204030204" pitchFamily="34" charset="0"/>
                <a:ea typeface="Calibri"/>
                <a:cs typeface="Calibri" panose="020F0502020204030204" pitchFamily="34" charset="0"/>
                <a:sym typeface="Calibri"/>
              </a:rPr>
              <a:t>. Every week the admin will add the rating of the week for every player.</a:t>
            </a: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000" b="1" i="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2000" b="1" i="1" dirty="0">
                <a:solidFill>
                  <a:schemeClr val="dk1"/>
                </a:solidFill>
                <a:latin typeface="Calibri" panose="020F0502020204030204" pitchFamily="34" charset="0"/>
                <a:ea typeface="Calibri"/>
                <a:cs typeface="Calibri" panose="020F0502020204030204" pitchFamily="34" charset="0"/>
                <a:sym typeface="Calibri"/>
              </a:rPr>
              <a:t>Variety</a:t>
            </a:r>
            <a:r>
              <a:rPr lang="en-US" sz="2000" dirty="0">
                <a:solidFill>
                  <a:schemeClr val="dk1"/>
                </a:solidFill>
                <a:latin typeface="Calibri" panose="020F0502020204030204" pitchFamily="34" charset="0"/>
                <a:ea typeface="Calibri"/>
                <a:cs typeface="Calibri" panose="020F0502020204030204" pitchFamily="34" charset="0"/>
                <a:sym typeface="Calibri"/>
              </a:rPr>
              <a:t>: Statistics and rating of players retrieved from different sites. </a:t>
            </a:r>
            <a:r>
              <a:rPr lang="en-US" sz="2000" dirty="0">
                <a:solidFill>
                  <a:schemeClr val="tx1"/>
                </a:solidFill>
                <a:latin typeface="Calibri"/>
                <a:ea typeface="Calibri"/>
                <a:cs typeface="Calibri"/>
                <a:sym typeface="Calibri"/>
              </a:rPr>
              <a:t>Wikipedia page of players used for retrieve a brief description of him.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Velocity/Variability</a:t>
            </a:r>
            <a:r>
              <a:rPr lang="en-US" sz="2000" dirty="0">
                <a:solidFill>
                  <a:schemeClr val="dk1"/>
                </a:solidFill>
                <a:latin typeface="Calibri"/>
                <a:ea typeface="Calibri"/>
                <a:cs typeface="Calibri"/>
                <a:sym typeface="Calibri"/>
              </a:rPr>
              <a:t>: Stats and rate of every player is retrieved at the end of every weekday from different sites. The statistics of the past weeks stays in the database and is calculated in form of average on a different variable.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Preliminary UML </a:t>
            </a:r>
            <a:r>
              <a:rPr lang="en-US"/>
              <a:t>Class Diagram</a:t>
            </a:r>
            <a:endParaRPr dirty="0"/>
          </a:p>
        </p:txBody>
      </p:sp>
      <p:pic>
        <p:nvPicPr>
          <p:cNvPr id="6" name="Immagine 5">
            <a:extLst>
              <a:ext uri="{FF2B5EF4-FFF2-40B4-BE49-F238E27FC236}">
                <a16:creationId xmlns:a16="http://schemas.microsoft.com/office/drawing/2014/main" id="{1BF943D8-B410-BDDB-1BA9-04A166690E68}"/>
              </a:ext>
            </a:extLst>
          </p:cNvPr>
          <p:cNvPicPr>
            <a:picLocks noChangeAspect="1"/>
          </p:cNvPicPr>
          <p:nvPr/>
        </p:nvPicPr>
        <p:blipFill>
          <a:blip r:embed="rId3"/>
          <a:stretch>
            <a:fillRect/>
          </a:stretch>
        </p:blipFill>
        <p:spPr>
          <a:xfrm>
            <a:off x="2357334" y="1738079"/>
            <a:ext cx="4429332" cy="3499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Requirements and Entities </a:t>
            </a:r>
            <a:br>
              <a:rPr lang="en-US"/>
            </a:br>
            <a:r>
              <a:rPr lang="en-US"/>
              <a:t>handled by Document DB</a:t>
            </a:r>
            <a:endParaRPr/>
          </a:p>
        </p:txBody>
      </p:sp>
      <p:sp>
        <p:nvSpPr>
          <p:cNvPr id="2" name="CasellaDiTesto 6">
            <a:extLst>
              <a:ext uri="{FF2B5EF4-FFF2-40B4-BE49-F238E27FC236}">
                <a16:creationId xmlns:a16="http://schemas.microsoft.com/office/drawing/2014/main" id="{BED712FF-81A2-EE44-9AC1-AAD4E926960A}"/>
              </a:ext>
            </a:extLst>
          </p:cNvPr>
          <p:cNvSpPr txBox="1"/>
          <p:nvPr/>
        </p:nvSpPr>
        <p:spPr>
          <a:xfrm>
            <a:off x="334720" y="1233093"/>
            <a:ext cx="8809280" cy="5078313"/>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User (id,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surname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name, country,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squad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username, points, credits,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Player (id, name, </a:t>
            </a:r>
            <a:r>
              <a:rPr lang="it-IT" dirty="0" err="1">
                <a:solidFill>
                  <a:sysClr val="windowText" lastClr="000000"/>
                </a:solidFill>
                <a:latin typeface="Calibri"/>
              </a:rPr>
              <a:t>teamName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birthdate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statistics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credit_cost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etc</a:t>
            </a:r>
            <a:r>
              <a:rPr lang="it-IT" dirty="0">
                <a:solidFill>
                  <a:sysClr val="windowText" lastClr="000000"/>
                </a:solidFill>
                <a:latin typeface="Calibri"/>
              </a:rPr>
              <a: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Trade (id, user, </a:t>
            </a:r>
            <a:r>
              <a:rPr lang="it-IT" dirty="0" err="1">
                <a:solidFill>
                  <a:sysClr val="windowText" lastClr="000000"/>
                </a:solidFill>
                <a:latin typeface="Calibri"/>
              </a:rPr>
              <a:t>player_from</a:t>
            </a:r>
            <a:r>
              <a:rPr lang="it-IT" dirty="0">
                <a:solidFill>
                  <a:sysClr val="windowText" lastClr="000000"/>
                </a:solidFill>
                <a:latin typeface="Calibri"/>
              </a:rPr>
              <a:t>[], </a:t>
            </a:r>
            <a:r>
              <a:rPr lang="it-IT" dirty="0" err="1">
                <a:solidFill>
                  <a:sysClr val="windowText" lastClr="000000"/>
                </a:solidFill>
                <a:latin typeface="Calibri"/>
              </a:rPr>
              <a:t>player_to</a:t>
            </a:r>
            <a:r>
              <a:rPr lang="it-IT" dirty="0">
                <a:solidFill>
                  <a:sysClr val="windowText" lastClr="000000"/>
                </a:solidFill>
                <a:latin typeface="Calibri"/>
              </a:rPr>
              <a:t>[], credits, </a:t>
            </a:r>
            <a:r>
              <a:rPr lang="it-IT" dirty="0" err="1">
                <a:solidFill>
                  <a:sysClr val="windowText" lastClr="000000"/>
                </a:solidFill>
                <a:latin typeface="Calibri"/>
              </a:rPr>
              <a:t>ts_creation</a:t>
            </a:r>
            <a:r>
              <a:rPr lang="it-IT" dirty="0">
                <a:solidFill>
                  <a:sysClr val="windowText" lastClr="000000"/>
                </a:solidFill>
                <a:latin typeface="Calibri"/>
              </a:rPr>
              <a:t>)</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Modify</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user.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trade.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t>
            </a:r>
            <a:r>
              <a:rPr lang="en-US" dirty="0">
                <a:solidFill>
                  <a:sysClr val="windowText" lastClr="000000"/>
                </a:solidFill>
                <a:latin typeface="Calibri"/>
              </a:rPr>
              <a:t>player</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information </a:t>
            </a:r>
            <a:r>
              <a:rPr lang="en-US" dirty="0">
                <a:solidFill>
                  <a:sysClr val="windowText" lastClr="000000"/>
                </a:solidFill>
                <a:latin typeface="Calibri"/>
              </a:rPr>
              <a:t>by name or by team 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user by username.</a:t>
            </a: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trade by player’s card.</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ANALYTICS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(3 AGGREGATIONS):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Best users ranking. (Globally or by country)</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Checking the evolution of </a:t>
            </a:r>
            <a:r>
              <a:rPr lang="en-US" dirty="0">
                <a:solidFill>
                  <a:sysClr val="windowText" lastClr="000000"/>
                </a:solidFill>
                <a:latin typeface="Calibri"/>
              </a:rPr>
              <a:t>a specific statistic of a player. (Goals, assist, dribbling,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a:rPr>
              <a:t>Check the best players by Serie A team.</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Requirements and Entities </a:t>
            </a:r>
            <a:br>
              <a:rPr lang="en-US" dirty="0"/>
            </a:br>
            <a:r>
              <a:rPr lang="en-US" dirty="0"/>
              <a:t>handled by Key-Value DB</a:t>
            </a:r>
            <a:endParaRPr dirty="0"/>
          </a:p>
        </p:txBody>
      </p:sp>
      <p:sp>
        <p:nvSpPr>
          <p:cNvPr id="3" name="CasellaDiTesto 6">
            <a:extLst>
              <a:ext uri="{FF2B5EF4-FFF2-40B4-BE49-F238E27FC236}">
                <a16:creationId xmlns:a16="http://schemas.microsoft.com/office/drawing/2014/main" id="{BED712FF-81A2-EE44-9AC1-AAD4E926960A}"/>
              </a:ext>
            </a:extLst>
          </p:cNvPr>
          <p:cNvSpPr txBox="1"/>
          <p:nvPr/>
        </p:nvSpPr>
        <p:spPr>
          <a:xfrm>
            <a:off x="334720" y="1455063"/>
            <a:ext cx="8809280" cy="2862322"/>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KeyValues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quantity</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latin typeface="Calibri"/>
              </a:rPr>
              <a:t>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Add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a:t>
            </a:r>
            <a:r>
              <a:rPr lang="it-IT" dirty="0" err="1">
                <a:solidFill>
                  <a:sysClr val="windowText" lastClr="000000"/>
                </a:solidFill>
                <a:latin typeface="Calibri"/>
              </a:rPr>
              <a:t>player’s</a:t>
            </a:r>
            <a:r>
              <a:rPr lang="it-IT" dirty="0">
                <a:solidFill>
                  <a:sysClr val="windowText" lastClr="000000"/>
                </a:solidFill>
                <a:latin typeface="Calibri"/>
              </a:rPr>
              <a:t> card from a </a:t>
            </a:r>
            <a:r>
              <a:rPr lang="it-IT" dirty="0" err="1">
                <a:solidFill>
                  <a:sysClr val="windowText" lastClr="000000"/>
                </a:solidFill>
                <a:latin typeface="Calibri"/>
              </a:rPr>
              <a:t>user’s</a:t>
            </a:r>
            <a:r>
              <a:rPr lang="it-IT" dirty="0">
                <a:solidFill>
                  <a:sysClr val="windowText" lastClr="000000"/>
                </a:solidFill>
                <a:latin typeface="Calibri"/>
              </a:rPr>
              <a:t> </a:t>
            </a:r>
            <a:r>
              <a:rPr lang="it-IT" dirty="0" err="1">
                <a:solidFill>
                  <a:sysClr val="windowText" lastClr="000000"/>
                </a:solidFill>
                <a:latin typeface="Calibri"/>
              </a:rPr>
              <a:t>collection</a:t>
            </a:r>
            <a:r>
              <a:rPr lang="it-IT" dirty="0">
                <a:solidFill>
                  <a:sysClr val="windowText" lastClr="000000"/>
                </a:solidFill>
                <a:latin typeface="Calibri"/>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Update </a:t>
            </a:r>
            <a:r>
              <a:rPr lang="it-IT" dirty="0" err="1">
                <a:solidFill>
                  <a:sysClr val="windowText" lastClr="000000"/>
                </a:solidFill>
                <a:latin typeface="Calibri"/>
              </a:rPr>
              <a:t>quantity</a:t>
            </a:r>
            <a:r>
              <a:rPr lang="it-IT" dirty="0">
                <a:solidFill>
                  <a:sysClr val="windowText" lastClr="000000"/>
                </a:solidFill>
                <a:latin typeface="Calibri"/>
              </a:rPr>
              <a:t> of </a:t>
            </a:r>
            <a:r>
              <a:rPr lang="it-IT" dirty="0" err="1">
                <a:solidFill>
                  <a:sysClr val="windowText" lastClr="000000"/>
                </a:solidFill>
                <a:latin typeface="Calibri"/>
              </a:rPr>
              <a:t>player’s</a:t>
            </a:r>
            <a:r>
              <a:rPr lang="it-IT" dirty="0">
                <a:solidFill>
                  <a:sysClr val="windowText" lastClr="000000"/>
                </a:solidFill>
                <a:latin typeface="Calibri"/>
              </a:rPr>
              <a:t> cards </a:t>
            </a:r>
            <a:r>
              <a:rPr lang="it-IT" dirty="0" err="1">
                <a:solidFill>
                  <a:sysClr val="windowText" lastClr="000000"/>
                </a:solidFill>
                <a:latin typeface="Calibri"/>
              </a:rPr>
              <a:t>owned</a:t>
            </a:r>
            <a:r>
              <a:rPr lang="it-IT" dirty="0">
                <a:solidFill>
                  <a:sysClr val="windowText" lastClr="000000"/>
                </a:solidFill>
                <a:latin typeface="Calibri"/>
              </a:rPr>
              <a:t> by a user.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err="1">
                <a:solidFill>
                  <a:sysClr val="windowText" lastClr="000000"/>
                </a:solidFill>
                <a:latin typeface="Calibri"/>
              </a:rPr>
              <a:t>View</a:t>
            </a:r>
            <a:r>
              <a:rPr lang="it-IT" dirty="0">
                <a:solidFill>
                  <a:sysClr val="windowText" lastClr="000000"/>
                </a:solidFill>
                <a:latin typeface="Calibri"/>
              </a:rPr>
              <a:t> </a:t>
            </a:r>
            <a:r>
              <a:rPr lang="it-IT" dirty="0" err="1">
                <a:solidFill>
                  <a:sysClr val="windowText" lastClr="000000"/>
                </a:solidFill>
                <a:latin typeface="Calibri"/>
              </a:rPr>
              <a:t>all</a:t>
            </a:r>
            <a:r>
              <a:rPr lang="it-IT" dirty="0">
                <a:solidFill>
                  <a:sysClr val="windowText" lastClr="000000"/>
                </a:solidFill>
                <a:latin typeface="Calibri"/>
              </a:rPr>
              <a:t> players’ cards </a:t>
            </a:r>
            <a:r>
              <a:rPr lang="it-IT" dirty="0" err="1">
                <a:solidFill>
                  <a:sysClr val="windowText" lastClr="000000"/>
                </a:solidFill>
                <a:latin typeface="Calibri"/>
              </a:rPr>
              <a:t>owned</a:t>
            </a:r>
            <a:r>
              <a:rPr lang="it-IT" dirty="0">
                <a:solidFill>
                  <a:sysClr val="windowText" lastClr="000000"/>
                </a:solidFill>
                <a:latin typeface="Calibri"/>
              </a:rPr>
              <a:t> by a user.</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R="0" lvl="1" algn="l" defTabSz="4572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Software Architecture Preliminary Idea</a:t>
            </a:r>
            <a:endParaRPr/>
          </a:p>
        </p:txBody>
      </p:sp>
      <p:sp>
        <p:nvSpPr>
          <p:cNvPr id="133" name="Google Shape;133;p21"/>
          <p:cNvSpPr txBox="1"/>
          <p:nvPr/>
        </p:nvSpPr>
        <p:spPr>
          <a:xfrm>
            <a:off x="763924" y="1524434"/>
            <a:ext cx="8180614" cy="12002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Application created using the </a:t>
            </a:r>
            <a:r>
              <a:rPr lang="en-US" sz="1800" i="1" dirty="0">
                <a:solidFill>
                  <a:schemeClr val="dk1"/>
                </a:solidFill>
                <a:latin typeface="Calibri"/>
                <a:cs typeface="Calibri"/>
                <a:sym typeface="Calibri"/>
              </a:rPr>
              <a:t>Java</a:t>
            </a:r>
            <a:r>
              <a:rPr lang="en-US" sz="1800" dirty="0">
                <a:solidFill>
                  <a:schemeClr val="dk1"/>
                </a:solidFill>
                <a:latin typeface="Calibri"/>
                <a:cs typeface="Calibri"/>
                <a:sym typeface="Calibri"/>
              </a:rPr>
              <a:t> language.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Scraping script written in </a:t>
            </a:r>
            <a:r>
              <a:rPr lang="en-US" sz="1800" i="1" dirty="0">
                <a:solidFill>
                  <a:schemeClr val="dk1"/>
                </a:solidFill>
                <a:latin typeface="Calibri"/>
                <a:cs typeface="Calibri"/>
                <a:sym typeface="Calibri"/>
              </a:rPr>
              <a:t>Python</a:t>
            </a:r>
            <a:r>
              <a:rPr lang="en-US" sz="1800" dirty="0">
                <a:solidFill>
                  <a:schemeClr val="dk1"/>
                </a:solidFill>
                <a:latin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800" i="1" dirty="0">
                <a:solidFill>
                  <a:schemeClr val="dk1"/>
                </a:solidFill>
                <a:latin typeface="Calibri"/>
                <a:cs typeface="Calibri"/>
                <a:sym typeface="Calibri"/>
              </a:rPr>
              <a:t>MongoDB</a:t>
            </a:r>
            <a:r>
              <a:rPr lang="en-US" sz="1800" dirty="0">
                <a:solidFill>
                  <a:schemeClr val="dk1"/>
                </a:solidFill>
                <a:latin typeface="Calibri"/>
                <a:cs typeface="Calibri"/>
                <a:sym typeface="Calibri"/>
              </a:rPr>
              <a:t> and </a:t>
            </a:r>
            <a:r>
              <a:rPr lang="en-US" sz="1800" i="1" dirty="0">
                <a:solidFill>
                  <a:schemeClr val="dk1"/>
                </a:solidFill>
                <a:latin typeface="Calibri"/>
                <a:cs typeface="Calibri"/>
                <a:sym typeface="Calibri"/>
              </a:rPr>
              <a:t>Redis</a:t>
            </a:r>
            <a:r>
              <a:rPr lang="en-US" sz="1800" dirty="0">
                <a:solidFill>
                  <a:schemeClr val="dk1"/>
                </a:solidFill>
                <a:latin typeface="Calibri"/>
                <a:cs typeface="Calibri"/>
                <a:sym typeface="Calibri"/>
              </a:rPr>
              <a:t> are used for managing the database.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Front-end system created using the </a:t>
            </a:r>
            <a:r>
              <a:rPr lang="en-US" sz="1800" i="1" dirty="0" err="1">
                <a:solidFill>
                  <a:schemeClr val="dk1"/>
                </a:solidFill>
                <a:latin typeface="Calibri"/>
                <a:cs typeface="Calibri"/>
                <a:sym typeface="Calibri"/>
              </a:rPr>
              <a:t>javafx</a:t>
            </a:r>
            <a:r>
              <a:rPr lang="en-US" sz="1800" dirty="0">
                <a:solidFill>
                  <a:schemeClr val="dk1"/>
                </a:solidFill>
                <a:latin typeface="Calibri"/>
                <a:cs typeface="Calibri"/>
                <a:sym typeface="Calibri"/>
              </a:rPr>
              <a:t> library.</a:t>
            </a:r>
          </a:p>
        </p:txBody>
      </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571</Words>
  <Application>Microsoft Office PowerPoint</Application>
  <PresentationFormat>Presentazione su schermo (4:3)</PresentationFormat>
  <Paragraphs>59</Paragraphs>
  <Slides>9</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Calibri</vt:lpstr>
      <vt:lpstr>Tema di Office</vt:lpstr>
      <vt:lpstr>Large-Scale and Multi-Structured Databases Project Design FantaManager</vt:lpstr>
      <vt:lpstr>Application Highlights</vt:lpstr>
      <vt:lpstr>Actors and main supported functionalities (simplified)</vt:lpstr>
      <vt:lpstr>UML Use Cases (complete)</vt:lpstr>
      <vt:lpstr>Dataset Description</vt:lpstr>
      <vt:lpstr>Preliminary UML Class Diagram</vt:lpstr>
      <vt:lpstr>Requirements and Entities  handled by Document DB</vt:lpstr>
      <vt:lpstr>Requirements and Entities  handled by Key-Value DB</vt:lpstr>
      <vt:lpstr>Software Architecture Preliminary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Project Design FantaSoccer</dc:title>
  <cp:lastModifiedBy>Emmanuel Piazza</cp:lastModifiedBy>
  <cp:revision>101</cp:revision>
  <dcterms:modified xsi:type="dcterms:W3CDTF">2022-12-06T15:51:50Z</dcterms:modified>
</cp:coreProperties>
</file>