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65" r:id="rId5"/>
    <p:sldId id="259" r:id="rId6"/>
    <p:sldId id="260" r:id="rId7"/>
    <p:sldId id="261" r:id="rId8"/>
    <p:sldId id="262" r:id="rId9"/>
    <p:sldId id="264"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1210"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titolo"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olo e testo verticale"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166411" y="-633148"/>
            <a:ext cx="4794457" cy="876179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olo verticale e tes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olo titolo"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olo e contenuto"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182741" y="1350522"/>
            <a:ext cx="8761797" cy="479445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testazione sezione"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5" name="Google Shape;35;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uto 2"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fronto"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9" name="Google Shape;49;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uoto"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to con didascalia"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magine con didascalia"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82741" y="1350522"/>
            <a:ext cx="8761797" cy="4794457"/>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2" name="Google Shape;12;p1" descr="crossLabLogo.png"/>
          <p:cNvPicPr preferRelativeResize="0"/>
          <p:nvPr/>
        </p:nvPicPr>
        <p:blipFill rotWithShape="1">
          <a:blip r:embed="rId13">
            <a:alphaModFix/>
          </a:blip>
          <a:srcRect/>
          <a:stretch/>
        </p:blipFill>
        <p:spPr>
          <a:xfrm>
            <a:off x="7130101" y="6226140"/>
            <a:ext cx="1556700" cy="511003"/>
          </a:xfrm>
          <a:prstGeom prst="rect">
            <a:avLst/>
          </a:prstGeom>
          <a:noFill/>
          <a:ln>
            <a:noFill/>
          </a:ln>
        </p:spPr>
      </p:pic>
      <p:pic>
        <p:nvPicPr>
          <p:cNvPr id="13" name="Google Shape;13;p1" descr="Schermata 2019-07-02 alle 11.33.44.png"/>
          <p:cNvPicPr preferRelativeResize="0"/>
          <p:nvPr/>
        </p:nvPicPr>
        <p:blipFill rotWithShape="1">
          <a:blip r:embed="rId14">
            <a:alphaModFix/>
          </a:blip>
          <a:srcRect/>
          <a:stretch/>
        </p:blipFill>
        <p:spPr>
          <a:xfrm>
            <a:off x="182742" y="6226140"/>
            <a:ext cx="2392045" cy="548860"/>
          </a:xfrm>
          <a:prstGeom prst="rect">
            <a:avLst/>
          </a:prstGeom>
          <a:noFill/>
          <a:ln>
            <a:noFill/>
          </a:ln>
        </p:spPr>
      </p:pic>
      <p:pic>
        <p:nvPicPr>
          <p:cNvPr id="14" name="Google Shape;14;p1" descr="logoUnipi.png"/>
          <p:cNvPicPr preferRelativeResize="0"/>
          <p:nvPr/>
        </p:nvPicPr>
        <p:blipFill rotWithShape="1">
          <a:blip r:embed="rId15">
            <a:alphaModFix/>
          </a:blip>
          <a:srcRect/>
          <a:stretch/>
        </p:blipFill>
        <p:spPr>
          <a:xfrm>
            <a:off x="4068848" y="6144979"/>
            <a:ext cx="1307462" cy="69642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Main_Pag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api-football.com/" TargetMode="External"/><Relationship Id="rId5" Type="http://schemas.openxmlformats.org/officeDocument/2006/relationships/hyperlink" Target="https://www.kickest.it/it/serie-a/statistiche/giocatori/tabellone" TargetMode="External"/><Relationship Id="rId4" Type="http://schemas.openxmlformats.org/officeDocument/2006/relationships/hyperlink" Target="https://understat.com/league/Serie_A"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0" y="2130425"/>
            <a:ext cx="91440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3900" dirty="0"/>
              <a:t>Large-Scale and Multi-Structured Databases</a:t>
            </a:r>
            <a:br>
              <a:rPr lang="en-US" dirty="0"/>
            </a:br>
            <a:r>
              <a:rPr lang="en-US" b="1" i="1" dirty="0"/>
              <a:t>Project Design</a:t>
            </a:r>
            <a:br>
              <a:rPr lang="en-US" b="1" i="1" dirty="0"/>
            </a:br>
            <a:r>
              <a:rPr lang="en-US" b="1" i="1" dirty="0" err="1"/>
              <a:t>FantaManager</a:t>
            </a:r>
            <a:endParaRPr sz="3300" i="1" dirty="0"/>
          </a:p>
        </p:txBody>
      </p:sp>
      <p:sp>
        <p:nvSpPr>
          <p:cNvPr id="89" name="Google Shape;89;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r>
              <a:rPr lang="en-US" dirty="0"/>
              <a:t>Authors: </a:t>
            </a:r>
            <a:r>
              <a:rPr lang="en-US" dirty="0" err="1"/>
              <a:t>Edoardo</a:t>
            </a:r>
            <a:r>
              <a:rPr lang="en-US" dirty="0"/>
              <a:t> </a:t>
            </a:r>
            <a:r>
              <a:rPr lang="en-US" dirty="0" err="1"/>
              <a:t>Focacci</a:t>
            </a:r>
            <a:r>
              <a:rPr lang="en-US" dirty="0"/>
              <a:t>, Emmanuel Piazza, Matteo </a:t>
            </a:r>
            <a:r>
              <a:rPr lang="en-US" dirty="0" err="1"/>
              <a:t>Razzai</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Application Highlights</a:t>
            </a:r>
            <a:endParaRPr/>
          </a:p>
        </p:txBody>
      </p:sp>
      <p:sp>
        <p:nvSpPr>
          <p:cNvPr id="95" name="Google Shape;95;p14"/>
          <p:cNvSpPr txBox="1"/>
          <p:nvPr/>
        </p:nvSpPr>
        <p:spPr>
          <a:xfrm>
            <a:off x="424543" y="1404256"/>
            <a:ext cx="8343900" cy="48320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1800" b="1" i="1" dirty="0" err="1">
                <a:solidFill>
                  <a:schemeClr val="dk1"/>
                </a:solidFill>
                <a:latin typeface="Calibri"/>
                <a:ea typeface="Calibri"/>
                <a:cs typeface="Calibri"/>
                <a:sym typeface="Calibri"/>
              </a:rPr>
              <a:t>FantaManager</a:t>
            </a:r>
            <a:r>
              <a:rPr lang="it-IT" sz="1800" i="1" dirty="0">
                <a:solidFill>
                  <a:schemeClr val="dk1"/>
                </a:solidFill>
                <a:latin typeface="Calibri"/>
                <a:ea typeface="Calibri"/>
                <a:cs typeface="Calibri"/>
                <a:sym typeface="Calibri"/>
              </a:rPr>
              <a:t> </a:t>
            </a:r>
            <a:r>
              <a:rPr lang="it-IT" sz="1800" dirty="0" err="1">
                <a:solidFill>
                  <a:schemeClr val="dk1"/>
                </a:solidFill>
                <a:latin typeface="Calibri"/>
                <a:ea typeface="Calibri"/>
                <a:cs typeface="Calibri"/>
                <a:sym typeface="Calibri"/>
              </a:rPr>
              <a:t>is</a:t>
            </a:r>
            <a:r>
              <a:rPr lang="it-IT" sz="1800" dirty="0">
                <a:solidFill>
                  <a:schemeClr val="dk1"/>
                </a:solidFill>
                <a:latin typeface="Calibri"/>
                <a:ea typeface="Calibri"/>
                <a:cs typeface="Calibri"/>
                <a:sym typeface="Calibri"/>
              </a:rPr>
              <a:t> an </a:t>
            </a:r>
            <a:r>
              <a:rPr lang="it-IT" sz="1800" dirty="0" err="1">
                <a:solidFill>
                  <a:schemeClr val="dk1"/>
                </a:solidFill>
                <a:latin typeface="Calibri"/>
                <a:ea typeface="Calibri"/>
                <a:cs typeface="Calibri"/>
                <a:sym typeface="Calibri"/>
              </a:rPr>
              <a:t>application</a:t>
            </a:r>
            <a:r>
              <a:rPr lang="it-IT" sz="1800" dirty="0">
                <a:solidFill>
                  <a:schemeClr val="dk1"/>
                </a:solidFill>
                <a:latin typeface="Calibri"/>
                <a:ea typeface="Calibri"/>
                <a:cs typeface="Calibri"/>
                <a:sym typeface="Calibri"/>
              </a:rPr>
              <a:t> </a:t>
            </a:r>
            <a:r>
              <a:rPr lang="it-IT" sz="1800" dirty="0" err="1">
                <a:solidFill>
                  <a:schemeClr val="dk1"/>
                </a:solidFill>
                <a:latin typeface="Calibri"/>
                <a:ea typeface="Calibri"/>
                <a:cs typeface="Calibri"/>
                <a:sym typeface="Calibri"/>
              </a:rPr>
              <a:t>where</a:t>
            </a:r>
            <a:r>
              <a:rPr lang="it-IT" sz="1800" dirty="0">
                <a:solidFill>
                  <a:schemeClr val="dk1"/>
                </a:solidFill>
                <a:latin typeface="Calibri"/>
                <a:ea typeface="Calibri"/>
                <a:cs typeface="Calibri"/>
                <a:sym typeface="Calibri"/>
              </a:rPr>
              <a:t> a user can </a:t>
            </a:r>
            <a:r>
              <a:rPr lang="it-IT" sz="1800" dirty="0" err="1">
                <a:solidFill>
                  <a:schemeClr val="dk1"/>
                </a:solidFill>
                <a:latin typeface="Calibri"/>
                <a:ea typeface="Calibri"/>
                <a:cs typeface="Calibri"/>
                <a:sym typeface="Calibri"/>
              </a:rPr>
              <a:t>collect</a:t>
            </a:r>
            <a:r>
              <a:rPr lang="it-IT" sz="1800" dirty="0">
                <a:solidFill>
                  <a:schemeClr val="dk1"/>
                </a:solidFill>
                <a:latin typeface="Calibri"/>
                <a:ea typeface="Calibri"/>
                <a:cs typeface="Calibri"/>
                <a:sym typeface="Calibri"/>
              </a:rPr>
              <a:t> cards </a:t>
            </a:r>
            <a:r>
              <a:rPr lang="it-IT" sz="1800" dirty="0" err="1">
                <a:solidFill>
                  <a:schemeClr val="dk1"/>
                </a:solidFill>
                <a:latin typeface="Calibri"/>
                <a:ea typeface="Calibri"/>
                <a:cs typeface="Calibri"/>
                <a:sym typeface="Calibri"/>
              </a:rPr>
              <a:t>resembling</a:t>
            </a:r>
            <a:r>
              <a:rPr lang="it-IT" sz="1800" dirty="0">
                <a:solidFill>
                  <a:schemeClr val="dk1"/>
                </a:solidFill>
                <a:latin typeface="Calibri"/>
                <a:ea typeface="Calibri"/>
                <a:cs typeface="Calibri"/>
                <a:sym typeface="Calibri"/>
              </a:rPr>
              <a:t> </a:t>
            </a:r>
            <a:r>
              <a:rPr lang="it-IT" sz="1800" dirty="0" err="1">
                <a:solidFill>
                  <a:schemeClr val="dk1"/>
                </a:solidFill>
                <a:latin typeface="Calibri"/>
                <a:ea typeface="Calibri"/>
                <a:cs typeface="Calibri"/>
                <a:sym typeface="Calibri"/>
              </a:rPr>
              <a:t>his</a:t>
            </a:r>
            <a:r>
              <a:rPr lang="it-IT" sz="1800" dirty="0">
                <a:solidFill>
                  <a:schemeClr val="dk1"/>
                </a:solidFill>
                <a:latin typeface="Calibri"/>
                <a:ea typeface="Calibri"/>
                <a:cs typeface="Calibri"/>
                <a:sym typeface="Calibri"/>
              </a:rPr>
              <a:t> </a:t>
            </a:r>
            <a:r>
              <a:rPr lang="it-IT" sz="1800" dirty="0" err="1">
                <a:solidFill>
                  <a:schemeClr val="dk1"/>
                </a:solidFill>
                <a:latin typeface="Calibri"/>
                <a:ea typeface="Calibri"/>
                <a:cs typeface="Calibri"/>
                <a:sym typeface="Calibri"/>
              </a:rPr>
              <a:t>favourite</a:t>
            </a:r>
            <a:r>
              <a:rPr lang="it-IT" sz="1800" dirty="0">
                <a:solidFill>
                  <a:schemeClr val="dk1"/>
                </a:solidFill>
                <a:latin typeface="Calibri"/>
                <a:ea typeface="Calibri"/>
                <a:cs typeface="Calibri"/>
                <a:sym typeface="Calibri"/>
              </a:rPr>
              <a:t> football players, trade </a:t>
            </a:r>
            <a:r>
              <a:rPr lang="it-IT" sz="1800" dirty="0" err="1">
                <a:solidFill>
                  <a:schemeClr val="dk1"/>
                </a:solidFill>
                <a:latin typeface="Calibri"/>
                <a:ea typeface="Calibri"/>
                <a:cs typeface="Calibri"/>
                <a:sym typeface="Calibri"/>
              </a:rPr>
              <a:t>them</a:t>
            </a:r>
            <a:r>
              <a:rPr lang="it-IT" sz="1800" dirty="0">
                <a:solidFill>
                  <a:schemeClr val="dk1"/>
                </a:solidFill>
                <a:latin typeface="Calibri"/>
                <a:ea typeface="Calibri"/>
                <a:cs typeface="Calibri"/>
                <a:sym typeface="Calibri"/>
              </a:rPr>
              <a:t> with </a:t>
            </a:r>
            <a:r>
              <a:rPr lang="it-IT" sz="1800" dirty="0" err="1">
                <a:solidFill>
                  <a:schemeClr val="dk1"/>
                </a:solidFill>
                <a:latin typeface="Calibri"/>
                <a:ea typeface="Calibri"/>
                <a:cs typeface="Calibri"/>
                <a:sym typeface="Calibri"/>
              </a:rPr>
              <a:t>other</a:t>
            </a:r>
            <a:r>
              <a:rPr lang="it-IT" sz="1800" dirty="0">
                <a:solidFill>
                  <a:schemeClr val="dk1"/>
                </a:solidFill>
                <a:latin typeface="Calibri"/>
                <a:ea typeface="Calibri"/>
                <a:cs typeface="Calibri"/>
                <a:sym typeface="Calibri"/>
              </a:rPr>
              <a:t> users and build </a:t>
            </a:r>
            <a:r>
              <a:rPr lang="it-IT" sz="1800" dirty="0" err="1">
                <a:solidFill>
                  <a:schemeClr val="dk1"/>
                </a:solidFill>
                <a:latin typeface="Calibri"/>
                <a:ea typeface="Calibri"/>
                <a:cs typeface="Calibri"/>
                <a:sym typeface="Calibri"/>
              </a:rPr>
              <a:t>his</a:t>
            </a:r>
            <a:r>
              <a:rPr lang="it-IT" sz="1800" dirty="0">
                <a:solidFill>
                  <a:schemeClr val="dk1"/>
                </a:solidFill>
                <a:latin typeface="Calibri"/>
                <a:ea typeface="Calibri"/>
                <a:cs typeface="Calibri"/>
                <a:sym typeface="Calibri"/>
              </a:rPr>
              <a:t> </a:t>
            </a:r>
            <a:r>
              <a:rPr lang="it-IT" sz="1800" dirty="0" err="1">
                <a:solidFill>
                  <a:schemeClr val="dk1"/>
                </a:solidFill>
                <a:latin typeface="Calibri"/>
                <a:ea typeface="Calibri"/>
                <a:cs typeface="Calibri"/>
                <a:sym typeface="Calibri"/>
              </a:rPr>
              <a:t>own</a:t>
            </a:r>
            <a:r>
              <a:rPr lang="it-IT" sz="1800" dirty="0">
                <a:solidFill>
                  <a:schemeClr val="dk1"/>
                </a:solidFill>
                <a:latin typeface="Calibri"/>
                <a:ea typeface="Calibri"/>
                <a:cs typeface="Calibri"/>
                <a:sym typeface="Calibri"/>
              </a:rPr>
              <a:t> dream team in order to compete with people online.</a:t>
            </a:r>
            <a:endParaRPr dirty="0"/>
          </a:p>
          <a:p>
            <a:pPr marL="0" marR="0" lvl="0" indent="0" algn="l" rtl="0">
              <a:spcBef>
                <a:spcPts val="0"/>
              </a:spcBef>
              <a:spcAft>
                <a:spcPts val="0"/>
              </a:spcAft>
              <a:buNone/>
            </a:pPr>
            <a:endParaRPr lang="it-IT" sz="1800" i="1" dirty="0">
              <a:solidFill>
                <a:schemeClr val="dk1"/>
              </a:solidFill>
              <a:latin typeface="Calibri"/>
              <a:ea typeface="Calibri"/>
              <a:cs typeface="Calibri"/>
              <a:sym typeface="Calibri"/>
            </a:endParaRPr>
          </a:p>
          <a:p>
            <a:pPr marL="0" marR="0" lvl="0" indent="0" algn="l" rtl="0">
              <a:spcBef>
                <a:spcPts val="0"/>
              </a:spcBef>
              <a:spcAft>
                <a:spcPts val="0"/>
              </a:spcAft>
              <a:buNone/>
            </a:pPr>
            <a:r>
              <a:rPr lang="it-IT" sz="2000" b="1" dirty="0">
                <a:solidFill>
                  <a:schemeClr val="dk1"/>
                </a:solidFill>
                <a:latin typeface="Calibri"/>
                <a:ea typeface="Calibri"/>
                <a:cs typeface="Calibri"/>
                <a:sym typeface="Calibri"/>
              </a:rPr>
              <a:t>Features</a:t>
            </a:r>
            <a:endParaRPr sz="20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i="1" dirty="0">
                <a:solidFill>
                  <a:schemeClr val="dk1"/>
                </a:solidFill>
                <a:latin typeface="Calibri"/>
                <a:cs typeface="Calibri"/>
                <a:sym typeface="Calibri"/>
              </a:rPr>
              <a:t>A user can:</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View the list of football players available in the application and their statistics weekly updated.</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Build the team and choose the formation for every matchday in order to earn points and credits.</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Use credits to buy packs of cards or a single card individually.</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Browse the trade requests from other users and accept trades in order to exchange cards.</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View the global ranking.</a:t>
            </a:r>
          </a:p>
          <a:p>
            <a:pPr marR="0" lvl="0" algn="l" rtl="0">
              <a:spcBef>
                <a:spcPts val="0"/>
              </a:spcBef>
              <a:spcAft>
                <a:spcPts val="0"/>
              </a:spcAft>
            </a:pPr>
            <a:endParaRPr lang="en-US" sz="1800" u="sng" dirty="0">
              <a:solidFill>
                <a:schemeClr val="dk1"/>
              </a:solidFill>
              <a:latin typeface="Calibri"/>
              <a:cs typeface="Calibri"/>
              <a:sym typeface="Calibri"/>
            </a:endParaRPr>
          </a:p>
          <a:p>
            <a:pPr marR="0" lvl="0" algn="l" rtl="0">
              <a:spcBef>
                <a:spcPts val="0"/>
              </a:spcBef>
              <a:spcAft>
                <a:spcPts val="0"/>
              </a:spcAft>
            </a:pPr>
            <a:r>
              <a:rPr lang="en-US" sz="1800" i="1" dirty="0">
                <a:solidFill>
                  <a:schemeClr val="dk1"/>
                </a:solidFill>
                <a:latin typeface="Calibri"/>
                <a:cs typeface="Calibri"/>
                <a:sym typeface="Calibri"/>
              </a:rPr>
              <a:t>An admin can</a:t>
            </a:r>
            <a:r>
              <a:rPr lang="en-US" sz="1800" dirty="0">
                <a:solidFill>
                  <a:schemeClr val="dk1"/>
                </a:solidFill>
                <a:latin typeface="Calibri"/>
                <a:cs typeface="Calibri"/>
                <a:sym typeface="Calibri"/>
              </a:rPr>
              <a:t>: delete other users and calculate the results of the matchday.</a:t>
            </a: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Actors and main supported functionalities (simplified)</a:t>
            </a:r>
            <a:endParaRPr dirty="0"/>
          </a:p>
        </p:txBody>
      </p:sp>
      <p:pic>
        <p:nvPicPr>
          <p:cNvPr id="7" name="Immagine 6">
            <a:extLst>
              <a:ext uri="{FF2B5EF4-FFF2-40B4-BE49-F238E27FC236}">
                <a16:creationId xmlns:a16="http://schemas.microsoft.com/office/drawing/2014/main" id="{12A34D8D-0048-7DCD-BECC-8B0C257F6A68}"/>
              </a:ext>
            </a:extLst>
          </p:cNvPr>
          <p:cNvPicPr>
            <a:picLocks noChangeAspect="1"/>
          </p:cNvPicPr>
          <p:nvPr/>
        </p:nvPicPr>
        <p:blipFill rotWithShape="1">
          <a:blip r:embed="rId3"/>
          <a:srcRect r="39960"/>
          <a:stretch/>
        </p:blipFill>
        <p:spPr>
          <a:xfrm>
            <a:off x="384905" y="1887523"/>
            <a:ext cx="5589046" cy="3636626"/>
          </a:xfrm>
          <a:prstGeom prst="rect">
            <a:avLst/>
          </a:prstGeom>
        </p:spPr>
      </p:pic>
      <p:pic>
        <p:nvPicPr>
          <p:cNvPr id="9" name="Immagine 8">
            <a:extLst>
              <a:ext uri="{FF2B5EF4-FFF2-40B4-BE49-F238E27FC236}">
                <a16:creationId xmlns:a16="http://schemas.microsoft.com/office/drawing/2014/main" id="{A1880056-5CF7-5437-73C5-0FA87EACFA50}"/>
              </a:ext>
            </a:extLst>
          </p:cNvPr>
          <p:cNvPicPr>
            <a:picLocks noChangeAspect="1"/>
          </p:cNvPicPr>
          <p:nvPr/>
        </p:nvPicPr>
        <p:blipFill rotWithShape="1">
          <a:blip r:embed="rId3"/>
          <a:srcRect l="72018" t="11467" b="34442"/>
          <a:stretch/>
        </p:blipFill>
        <p:spPr>
          <a:xfrm>
            <a:off x="5973951" y="2739714"/>
            <a:ext cx="2558642" cy="19322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7B7D53-50E6-5CFE-86E7-93BC0A6215EF}"/>
              </a:ext>
            </a:extLst>
          </p:cNvPr>
          <p:cNvSpPr>
            <a:spLocks noGrp="1"/>
          </p:cNvSpPr>
          <p:nvPr>
            <p:ph type="title"/>
          </p:nvPr>
        </p:nvSpPr>
        <p:spPr/>
        <p:txBody>
          <a:bodyPr/>
          <a:lstStyle/>
          <a:p>
            <a:r>
              <a:rPr lang="it-IT" dirty="0"/>
              <a:t>UML Use Cases (complete)</a:t>
            </a:r>
          </a:p>
        </p:txBody>
      </p:sp>
      <p:pic>
        <p:nvPicPr>
          <p:cNvPr id="3" name="Immagine 2">
            <a:extLst>
              <a:ext uri="{FF2B5EF4-FFF2-40B4-BE49-F238E27FC236}">
                <a16:creationId xmlns:a16="http://schemas.microsoft.com/office/drawing/2014/main" id="{C5ED3B83-27D1-C167-4939-332D802525C4}"/>
              </a:ext>
            </a:extLst>
          </p:cNvPr>
          <p:cNvPicPr>
            <a:picLocks noChangeAspect="1"/>
          </p:cNvPicPr>
          <p:nvPr/>
        </p:nvPicPr>
        <p:blipFill>
          <a:blip r:embed="rId2"/>
          <a:stretch>
            <a:fillRect/>
          </a:stretch>
        </p:blipFill>
        <p:spPr>
          <a:xfrm>
            <a:off x="1208015" y="1048624"/>
            <a:ext cx="6279770" cy="4841296"/>
          </a:xfrm>
          <a:prstGeom prst="rect">
            <a:avLst/>
          </a:prstGeom>
        </p:spPr>
      </p:pic>
    </p:spTree>
    <p:extLst>
      <p:ext uri="{BB962C8B-B14F-4D97-AF65-F5344CB8AC3E}">
        <p14:creationId xmlns:p14="http://schemas.microsoft.com/office/powerpoint/2010/main" val="165383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Dataset Description</a:t>
            </a:r>
            <a:endParaRPr/>
          </a:p>
        </p:txBody>
      </p:sp>
      <p:sp>
        <p:nvSpPr>
          <p:cNvPr id="107" name="Google Shape;107;p16"/>
          <p:cNvSpPr txBox="1"/>
          <p:nvPr/>
        </p:nvSpPr>
        <p:spPr>
          <a:xfrm>
            <a:off x="397485" y="1642016"/>
            <a:ext cx="8349029" cy="50167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1" dirty="0">
                <a:solidFill>
                  <a:schemeClr val="dk1"/>
                </a:solidFill>
                <a:latin typeface="Calibri"/>
                <a:ea typeface="Calibri"/>
                <a:cs typeface="Calibri"/>
                <a:sym typeface="Calibri"/>
              </a:rPr>
              <a:t>Source</a:t>
            </a:r>
            <a:r>
              <a:rPr lang="en-US" sz="2000" b="1" i="1" dirty="0">
                <a:solidFill>
                  <a:schemeClr val="tx1"/>
                </a:solidFill>
                <a:latin typeface="Calibri"/>
                <a:ea typeface="Calibri"/>
                <a:cs typeface="Calibri"/>
                <a:sym typeface="Calibri"/>
              </a:rPr>
              <a:t>: </a:t>
            </a:r>
            <a:r>
              <a:rPr lang="en-US" sz="2000" dirty="0">
                <a:solidFill>
                  <a:schemeClr val="tx1"/>
                </a:solidFill>
                <a:latin typeface="Calibri"/>
                <a:ea typeface="Calibri"/>
                <a:cs typeface="Calibri"/>
                <a:sym typeface="Calibri"/>
                <a:hlinkClick r:id="rId3"/>
              </a:rPr>
              <a:t>Wikipedia</a:t>
            </a:r>
            <a:r>
              <a:rPr lang="en-US" sz="2000" dirty="0">
                <a:solidFill>
                  <a:schemeClr val="tx1"/>
                </a:solidFill>
                <a:latin typeface="Calibri"/>
                <a:ea typeface="Calibri"/>
                <a:cs typeface="Calibri"/>
                <a:sym typeface="Calibri"/>
              </a:rPr>
              <a:t> – </a:t>
            </a:r>
            <a:r>
              <a:rPr lang="en-US" sz="2000" dirty="0">
                <a:solidFill>
                  <a:schemeClr val="tx1"/>
                </a:solidFill>
                <a:latin typeface="Calibri"/>
                <a:ea typeface="Calibri"/>
                <a:cs typeface="Calibri"/>
                <a:sym typeface="Calibri"/>
                <a:hlinkClick r:id="rId4"/>
              </a:rPr>
              <a:t>Understats</a:t>
            </a:r>
            <a:r>
              <a:rPr lang="en-US" sz="2000" dirty="0">
                <a:solidFill>
                  <a:schemeClr val="tx1"/>
                </a:solidFill>
                <a:latin typeface="Calibri"/>
                <a:ea typeface="Calibri"/>
                <a:cs typeface="Calibri"/>
                <a:sym typeface="Calibri"/>
              </a:rPr>
              <a:t> – </a:t>
            </a:r>
            <a:r>
              <a:rPr lang="en-US" sz="2000" dirty="0">
                <a:solidFill>
                  <a:schemeClr val="tx1"/>
                </a:solidFill>
                <a:latin typeface="Calibri"/>
                <a:ea typeface="Calibri"/>
                <a:cs typeface="Calibri"/>
                <a:sym typeface="Calibri"/>
                <a:hlinkClick r:id="rId5"/>
              </a:rPr>
              <a:t>Kickest</a:t>
            </a:r>
            <a:r>
              <a:rPr lang="en-US" sz="2000" dirty="0">
                <a:solidFill>
                  <a:schemeClr val="tx1"/>
                </a:solidFill>
                <a:latin typeface="Calibri"/>
                <a:ea typeface="Calibri"/>
                <a:cs typeface="Calibri"/>
                <a:sym typeface="Calibri"/>
              </a:rPr>
              <a:t> - </a:t>
            </a:r>
            <a:r>
              <a:rPr lang="en-US" sz="2000" dirty="0" err="1">
                <a:solidFill>
                  <a:schemeClr val="tx1"/>
                </a:solidFill>
                <a:latin typeface="Calibri"/>
                <a:ea typeface="Calibri"/>
                <a:cs typeface="Calibri"/>
                <a:sym typeface="Calibri"/>
                <a:hlinkClick r:id="rId6"/>
              </a:rPr>
              <a:t>APIFootball</a:t>
            </a:r>
            <a:endParaRPr dirty="0">
              <a:solidFill>
                <a:schemeClr val="tx1"/>
              </a:solidFill>
            </a:endParaRPr>
          </a:p>
          <a:p>
            <a:pPr marL="0" marR="0" lvl="0" indent="0" algn="l" rtl="0">
              <a:spcBef>
                <a:spcPts val="0"/>
              </a:spcBef>
              <a:spcAft>
                <a:spcPts val="0"/>
              </a:spcAft>
              <a:buNone/>
            </a:pPr>
            <a:endParaRPr sz="2000" b="1"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i="1" dirty="0">
                <a:solidFill>
                  <a:schemeClr val="dk1"/>
                </a:solidFill>
                <a:latin typeface="Calibri"/>
                <a:ea typeface="Calibri"/>
                <a:cs typeface="Calibri"/>
                <a:sym typeface="Calibri"/>
              </a:rPr>
              <a:t>Description: </a:t>
            </a:r>
            <a:r>
              <a:rPr lang="en-US" sz="2000" dirty="0" err="1">
                <a:solidFill>
                  <a:schemeClr val="dk1"/>
                </a:solidFill>
                <a:latin typeface="Calibri"/>
                <a:ea typeface="Calibri"/>
                <a:cs typeface="Calibri"/>
                <a:sym typeface="Calibri"/>
              </a:rPr>
              <a:t>Informations</a:t>
            </a:r>
            <a:r>
              <a:rPr lang="en-US" sz="2000" dirty="0">
                <a:solidFill>
                  <a:schemeClr val="dk1"/>
                </a:solidFill>
                <a:latin typeface="Calibri"/>
                <a:ea typeface="Calibri"/>
                <a:cs typeface="Calibri"/>
                <a:sym typeface="Calibri"/>
              </a:rPr>
              <a:t> about players retrieved by scraping. Users’ </a:t>
            </a:r>
            <a:r>
              <a:rPr lang="en-US" sz="2000" dirty="0" err="1">
                <a:solidFill>
                  <a:schemeClr val="dk1"/>
                </a:solidFill>
                <a:latin typeface="Calibri"/>
                <a:ea typeface="Calibri"/>
                <a:cs typeface="Calibri"/>
                <a:sym typeface="Calibri"/>
              </a:rPr>
              <a:t>informations</a:t>
            </a:r>
            <a:r>
              <a:rPr lang="en-US" sz="2000" dirty="0">
                <a:solidFill>
                  <a:schemeClr val="dk1"/>
                </a:solidFill>
                <a:latin typeface="Calibri"/>
                <a:ea typeface="Calibri"/>
                <a:cs typeface="Calibri"/>
                <a:sym typeface="Calibri"/>
              </a:rPr>
              <a:t> and trade offers are randomly generated.</a:t>
            </a:r>
          </a:p>
          <a:p>
            <a:pPr marL="0" marR="0" lvl="0" indent="0" algn="l" rtl="0">
              <a:spcBef>
                <a:spcPts val="0"/>
              </a:spcBef>
              <a:spcAft>
                <a:spcPts val="0"/>
              </a:spcAft>
              <a:buNone/>
            </a:pPr>
            <a:endParaRPr sz="2000" b="1"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i="1" dirty="0">
                <a:solidFill>
                  <a:schemeClr val="dk1"/>
                </a:solidFill>
                <a:latin typeface="Calibri"/>
                <a:ea typeface="Calibri"/>
                <a:cs typeface="Calibri"/>
                <a:sym typeface="Calibri"/>
              </a:rPr>
              <a:t>Volume: </a:t>
            </a:r>
            <a:r>
              <a:rPr lang="en-US" sz="2000" dirty="0">
                <a:solidFill>
                  <a:schemeClr val="dk1"/>
                </a:solidFill>
                <a:latin typeface="Calibri" panose="020F0502020204030204" pitchFamily="34" charset="0"/>
                <a:ea typeface="Calibri"/>
                <a:cs typeface="Calibri" panose="020F0502020204030204" pitchFamily="34" charset="0"/>
                <a:sym typeface="Calibri"/>
              </a:rPr>
              <a:t>At the beginning, the database is filled up only with players and users </a:t>
            </a:r>
            <a:r>
              <a:rPr lang="en-US" sz="2000" dirty="0" err="1">
                <a:solidFill>
                  <a:schemeClr val="dk1"/>
                </a:solidFill>
                <a:latin typeface="Calibri" panose="020F0502020204030204" pitchFamily="34" charset="0"/>
                <a:ea typeface="Calibri"/>
                <a:cs typeface="Calibri" panose="020F0502020204030204" pitchFamily="34" charset="0"/>
                <a:sym typeface="Calibri"/>
              </a:rPr>
              <a:t>informations</a:t>
            </a:r>
            <a:r>
              <a:rPr lang="en-US" sz="2000" dirty="0">
                <a:solidFill>
                  <a:schemeClr val="dk1"/>
                </a:solidFill>
                <a:latin typeface="Calibri" panose="020F0502020204030204" pitchFamily="34" charset="0"/>
                <a:ea typeface="Calibri"/>
                <a:cs typeface="Calibri" panose="020F0502020204030204" pitchFamily="34" charset="0"/>
                <a:sym typeface="Calibri"/>
              </a:rPr>
              <a:t>. Every week the admin will add the rating of the week for every player.</a:t>
            </a:r>
            <a:endParaRPr sz="2000" b="1" i="1"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2000" b="1" i="1"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r>
              <a:rPr lang="en-US" sz="2000" b="1" i="1" dirty="0">
                <a:solidFill>
                  <a:schemeClr val="dk1"/>
                </a:solidFill>
                <a:latin typeface="Calibri" panose="020F0502020204030204" pitchFamily="34" charset="0"/>
                <a:ea typeface="Calibri"/>
                <a:cs typeface="Calibri" panose="020F0502020204030204" pitchFamily="34" charset="0"/>
                <a:sym typeface="Calibri"/>
              </a:rPr>
              <a:t>Variety</a:t>
            </a:r>
            <a:r>
              <a:rPr lang="en-US" sz="2000" dirty="0">
                <a:solidFill>
                  <a:schemeClr val="dk1"/>
                </a:solidFill>
                <a:latin typeface="Calibri" panose="020F0502020204030204" pitchFamily="34" charset="0"/>
                <a:ea typeface="Calibri"/>
                <a:cs typeface="Calibri" panose="020F0502020204030204" pitchFamily="34" charset="0"/>
                <a:sym typeface="Calibri"/>
              </a:rPr>
              <a:t>: Statistics and rating of players retrieved from different sites. </a:t>
            </a:r>
            <a:r>
              <a:rPr lang="en-US" sz="2000" dirty="0">
                <a:solidFill>
                  <a:schemeClr val="tx1"/>
                </a:solidFill>
                <a:latin typeface="Calibri"/>
                <a:ea typeface="Calibri"/>
                <a:cs typeface="Calibri"/>
                <a:sym typeface="Calibri"/>
              </a:rPr>
              <a:t>Wikipedia page of players used for retrieve a brief description of him. </a:t>
            </a:r>
            <a:endParaRPr sz="20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2000" b="1"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i="1" dirty="0">
                <a:solidFill>
                  <a:schemeClr val="dk1"/>
                </a:solidFill>
                <a:latin typeface="Calibri"/>
                <a:ea typeface="Calibri"/>
                <a:cs typeface="Calibri"/>
                <a:sym typeface="Calibri"/>
              </a:rPr>
              <a:t>Velocity/Variability</a:t>
            </a:r>
            <a:r>
              <a:rPr lang="en-US" sz="2000" dirty="0">
                <a:solidFill>
                  <a:schemeClr val="dk1"/>
                </a:solidFill>
                <a:latin typeface="Calibri"/>
                <a:ea typeface="Calibri"/>
                <a:cs typeface="Calibri"/>
                <a:sym typeface="Calibri"/>
              </a:rPr>
              <a:t>: Stats and rate of every player is retrieved at the end of every weekday from different sites. The statistics of the past weeks stays in the database and is calculated in form of average on a different variable.</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Preliminary UML </a:t>
            </a:r>
            <a:r>
              <a:rPr lang="en-US"/>
              <a:t>Class Diagram</a:t>
            </a:r>
            <a:endParaRPr dirty="0"/>
          </a:p>
        </p:txBody>
      </p:sp>
      <p:pic>
        <p:nvPicPr>
          <p:cNvPr id="6" name="Immagine 5">
            <a:extLst>
              <a:ext uri="{FF2B5EF4-FFF2-40B4-BE49-F238E27FC236}">
                <a16:creationId xmlns:a16="http://schemas.microsoft.com/office/drawing/2014/main" id="{1BF943D8-B410-BDDB-1BA9-04A166690E68}"/>
              </a:ext>
            </a:extLst>
          </p:cNvPr>
          <p:cNvPicPr>
            <a:picLocks noChangeAspect="1"/>
          </p:cNvPicPr>
          <p:nvPr/>
        </p:nvPicPr>
        <p:blipFill>
          <a:blip r:embed="rId3"/>
          <a:stretch>
            <a:fillRect/>
          </a:stretch>
        </p:blipFill>
        <p:spPr>
          <a:xfrm>
            <a:off x="2357334" y="1738079"/>
            <a:ext cx="4429332" cy="34992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Requirements and Entities </a:t>
            </a:r>
            <a:br>
              <a:rPr lang="en-US"/>
            </a:br>
            <a:r>
              <a:rPr lang="en-US"/>
              <a:t>handled by Document DB</a:t>
            </a:r>
            <a:endParaRPr/>
          </a:p>
        </p:txBody>
      </p:sp>
      <p:sp>
        <p:nvSpPr>
          <p:cNvPr id="2" name="CasellaDiTesto 6">
            <a:extLst>
              <a:ext uri="{FF2B5EF4-FFF2-40B4-BE49-F238E27FC236}">
                <a16:creationId xmlns:a16="http://schemas.microsoft.com/office/drawing/2014/main" id="{BED712FF-81A2-EE44-9AC1-AAD4E926960A}"/>
              </a:ext>
            </a:extLst>
          </p:cNvPr>
          <p:cNvSpPr txBox="1"/>
          <p:nvPr/>
        </p:nvSpPr>
        <p:spPr>
          <a:xfrm>
            <a:off x="334720" y="1233093"/>
            <a:ext cx="8809280" cy="5078313"/>
          </a:xfrm>
          <a:prstGeom prst="rect">
            <a:avLst/>
          </a:prstGeom>
          <a:noFill/>
        </p:spPr>
        <p:txBody>
          <a:bodyPr wrap="square" rtlCol="0">
            <a:spAutoFit/>
          </a:bodyPr>
          <a:ls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1" u="none" strike="noStrike" kern="1200" cap="none" spc="0" normalizeH="0" baseline="0" noProof="0" dirty="0">
                <a:ln>
                  <a:noFill/>
                </a:ln>
                <a:solidFill>
                  <a:sysClr val="windowText" lastClr="000000"/>
                </a:solidFill>
                <a:effectLst/>
                <a:uLnTx/>
                <a:uFillTx/>
                <a:latin typeface="Calibri"/>
                <a:ea typeface="+mn-ea"/>
                <a:cs typeface="+mn-cs"/>
              </a:rPr>
              <a:t>ENTITIES</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User (id,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surname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name, country,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squad</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username, points, credits, etc..)</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Player (id, name, </a:t>
            </a:r>
            <a:r>
              <a:rPr lang="it-IT" dirty="0" err="1">
                <a:solidFill>
                  <a:sysClr val="windowText" lastClr="000000"/>
                </a:solidFill>
                <a:latin typeface="Calibri"/>
              </a:rPr>
              <a:t>teamName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birthdate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role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statistics</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credit_cost</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etc</a:t>
            </a:r>
            <a:r>
              <a:rPr lang="it-IT" dirty="0">
                <a:solidFill>
                  <a:sysClr val="windowText" lastClr="000000"/>
                </a:solidFill>
                <a:latin typeface="Calibri"/>
              </a:rPr>
              <a:t>..</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ysClr val="windowText" lastClr="000000"/>
                </a:solidFill>
                <a:latin typeface="Calibri"/>
              </a:rPr>
              <a:t>Trade (id, user, </a:t>
            </a:r>
            <a:r>
              <a:rPr lang="it-IT" dirty="0" err="1">
                <a:solidFill>
                  <a:sysClr val="windowText" lastClr="000000"/>
                </a:solidFill>
                <a:latin typeface="Calibri"/>
              </a:rPr>
              <a:t>player_from</a:t>
            </a:r>
            <a:r>
              <a:rPr lang="it-IT" dirty="0">
                <a:solidFill>
                  <a:sysClr val="windowText" lastClr="000000"/>
                </a:solidFill>
                <a:latin typeface="Calibri"/>
              </a:rPr>
              <a:t>[], </a:t>
            </a:r>
            <a:r>
              <a:rPr lang="it-IT" dirty="0" err="1">
                <a:solidFill>
                  <a:sysClr val="windowText" lastClr="000000"/>
                </a:solidFill>
                <a:latin typeface="Calibri"/>
              </a:rPr>
              <a:t>player_to</a:t>
            </a:r>
            <a:r>
              <a:rPr lang="it-IT" dirty="0">
                <a:solidFill>
                  <a:sysClr val="windowText" lastClr="000000"/>
                </a:solidFill>
                <a:latin typeface="Calibri"/>
              </a:rPr>
              <a:t>[], credits, </a:t>
            </a:r>
            <a:r>
              <a:rPr lang="it-IT" dirty="0" err="1">
                <a:solidFill>
                  <a:sysClr val="windowText" lastClr="000000"/>
                </a:solidFill>
                <a:latin typeface="Calibri"/>
              </a:rPr>
              <a:t>ts_creation</a:t>
            </a:r>
            <a:r>
              <a:rPr lang="it-IT" dirty="0">
                <a:solidFill>
                  <a:sysClr val="windowText" lastClr="000000"/>
                </a:solidFill>
                <a:latin typeface="Calibri"/>
              </a:rPr>
              <a:t>)</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a:ln>
                  <a:noFill/>
                </a:ln>
                <a:solidFill>
                  <a:sysClr val="windowText" lastClr="000000"/>
                </a:solidFill>
                <a:effectLst/>
                <a:uLnTx/>
                <a:uFillTx/>
                <a:latin typeface="Calibri"/>
                <a:ea typeface="+mn-ea"/>
                <a:cs typeface="+mn-cs"/>
              </a:rPr>
              <a:t>CRUD</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Create/</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Remove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Modify</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 user.</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Create/</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Remove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 trade. </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Retrieve </a:t>
            </a:r>
            <a:r>
              <a:rPr lang="en-US" dirty="0">
                <a:solidFill>
                  <a:sysClr val="windowText" lastClr="000000"/>
                </a:solidFill>
                <a:latin typeface="Calibri"/>
              </a:rPr>
              <a:t>player</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 information </a:t>
            </a:r>
            <a:r>
              <a:rPr lang="en-US" dirty="0">
                <a:solidFill>
                  <a:sysClr val="windowText" lastClr="000000"/>
                </a:solidFill>
                <a:latin typeface="Calibri"/>
              </a:rPr>
              <a:t>by name or by team name.</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742950" marR="0" lvl="1" indent="-28575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Retrieve a user by username.</a:t>
            </a:r>
          </a:p>
          <a:p>
            <a:pPr marL="742950" marR="0" lvl="1" indent="-28575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Retrieve a trade by player’s card.</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a:ln>
                  <a:noFill/>
                </a:ln>
                <a:solidFill>
                  <a:sysClr val="windowText" lastClr="000000"/>
                </a:solidFill>
                <a:effectLst/>
                <a:uLnTx/>
                <a:uFillTx/>
                <a:latin typeface="Calibri"/>
                <a:ea typeface="+mn-ea"/>
                <a:cs typeface="+mn-cs"/>
              </a:rPr>
              <a:t>ANALYTICS</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(3 AGGREGATIONS):</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Best users ranking. (Globally or by </a:t>
            </a:r>
            <a:r>
              <a:rPr lang="en-US" dirty="0">
                <a:solidFill>
                  <a:sysClr val="windowText" lastClr="000000"/>
                </a:solidFill>
                <a:latin typeface="Calibri"/>
              </a:rPr>
              <a:t>region</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Checking the evolution of </a:t>
            </a:r>
            <a:r>
              <a:rPr lang="en-US" dirty="0">
                <a:solidFill>
                  <a:sysClr val="windowText" lastClr="000000"/>
                </a:solidFill>
                <a:latin typeface="Calibri"/>
              </a:rPr>
              <a:t>a specific statistic of a player. (Goals, assist, dribbling, etc..)</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a:rPr>
              <a:t>Check the best players by Serie A team.</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Requirements and Entities </a:t>
            </a:r>
            <a:br>
              <a:rPr lang="en-US" dirty="0"/>
            </a:br>
            <a:r>
              <a:rPr lang="en-US" dirty="0"/>
              <a:t>handled by Key-Value DB</a:t>
            </a:r>
            <a:endParaRPr dirty="0"/>
          </a:p>
        </p:txBody>
      </p:sp>
      <p:sp>
        <p:nvSpPr>
          <p:cNvPr id="3" name="CasellaDiTesto 6">
            <a:extLst>
              <a:ext uri="{FF2B5EF4-FFF2-40B4-BE49-F238E27FC236}">
                <a16:creationId xmlns:a16="http://schemas.microsoft.com/office/drawing/2014/main" id="{BED712FF-81A2-EE44-9AC1-AAD4E926960A}"/>
              </a:ext>
            </a:extLst>
          </p:cNvPr>
          <p:cNvSpPr txBox="1"/>
          <p:nvPr/>
        </p:nvSpPr>
        <p:spPr>
          <a:xfrm>
            <a:off x="334720" y="1455063"/>
            <a:ext cx="8809280" cy="2862322"/>
          </a:xfrm>
          <a:prstGeom prst="rect">
            <a:avLst/>
          </a:prstGeom>
          <a:noFill/>
        </p:spPr>
        <p:txBody>
          <a:bodyPr wrap="square" rtlCol="0">
            <a:spAutoFit/>
          </a:bodyPr>
          <a:ls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a:ln>
                  <a:noFill/>
                </a:ln>
                <a:solidFill>
                  <a:sysClr val="windowText" lastClr="000000"/>
                </a:solidFill>
                <a:effectLst/>
                <a:uLnTx/>
                <a:uFillTx/>
                <a:latin typeface="Calibri"/>
                <a:ea typeface="+mn-ea"/>
                <a:cs typeface="+mn-cs"/>
              </a:rPr>
              <a:t>ENTITIES</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KeyValues</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p>
          <a:p>
            <a:pPr marL="742950" lvl="1" indent="-285750">
              <a:buClrTx/>
              <a:buFont typeface="Arial" panose="020B0604020202020204" pitchFamily="34" charset="0"/>
              <a:buChar char="•"/>
              <a:defRPr/>
            </a:pPr>
            <a:r>
              <a:rPr lang="it-IT" i="1" dirty="0">
                <a:solidFill>
                  <a:sysClr val="windowText" lastClr="000000"/>
                </a:solidFill>
                <a:latin typeface="Calibri"/>
              </a:rPr>
              <a:t>‘</a:t>
            </a:r>
            <a:r>
              <a:rPr lang="it-IT" i="1" dirty="0" err="1">
                <a:solidFill>
                  <a:sysClr val="windowText" lastClr="000000"/>
                </a:solidFill>
                <a:latin typeface="Calibri"/>
              </a:rPr>
              <a:t>user’:u</a:t>
            </a:r>
            <a:r>
              <a:rPr kumimoji="0" lang="it-IT" sz="1800" b="0" i="1" u="none" strike="noStrike" kern="1200" cap="none" spc="0" normalizeH="0" baseline="0" noProof="0" dirty="0">
                <a:ln>
                  <a:noFill/>
                </a:ln>
                <a:solidFill>
                  <a:sysClr val="windowText" lastClr="000000"/>
                </a:solidFill>
                <a:effectLst/>
                <a:uLnTx/>
                <a:uFillTx/>
                <a:latin typeface="Calibri"/>
                <a:ea typeface="+mn-ea"/>
                <a:cs typeface="+mn-cs"/>
              </a:rPr>
              <a:t>ser_id:’player’:</a:t>
            </a:r>
            <a:r>
              <a:rPr kumimoji="0" lang="it-IT" sz="1800" b="0" i="1" u="none" strike="noStrike" kern="1200" cap="none" spc="0" normalizeH="0" baseline="0" noProof="0" dirty="0" err="1">
                <a:ln>
                  <a:noFill/>
                </a:ln>
                <a:solidFill>
                  <a:sysClr val="windowText" lastClr="000000"/>
                </a:solidFill>
                <a:effectLst/>
                <a:uLnTx/>
                <a:uFillTx/>
                <a:latin typeface="Calibri"/>
                <a:ea typeface="+mn-ea"/>
                <a:cs typeface="+mn-cs"/>
              </a:rPr>
              <a:t>player_id</a:t>
            </a:r>
            <a:r>
              <a:rPr lang="it-IT" i="1" dirty="0">
                <a:solidFill>
                  <a:sysClr val="windowText" lastClr="000000"/>
                </a:solidFill>
                <a:latin typeface="Calibri"/>
              </a:rPr>
              <a:t>:’name’</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742950" lvl="1" indent="-285750">
              <a:buClrTx/>
              <a:buFont typeface="Arial" panose="020B0604020202020204" pitchFamily="34" charset="0"/>
              <a:buChar char="•"/>
              <a:defRPr/>
            </a:pPr>
            <a:r>
              <a:rPr lang="it-IT" i="1" dirty="0">
                <a:solidFill>
                  <a:sysClr val="windowText" lastClr="000000"/>
                </a:solidFill>
                <a:latin typeface="Calibri"/>
              </a:rPr>
              <a:t>‘</a:t>
            </a:r>
            <a:r>
              <a:rPr lang="it-IT" i="1" dirty="0" err="1">
                <a:solidFill>
                  <a:sysClr val="windowText" lastClr="000000"/>
                </a:solidFill>
                <a:latin typeface="Calibri"/>
              </a:rPr>
              <a:t>user’:u</a:t>
            </a:r>
            <a:r>
              <a:rPr kumimoji="0" lang="it-IT" sz="1800" b="0" i="1" u="none" strike="noStrike" kern="1200" cap="none" spc="0" normalizeH="0" baseline="0" noProof="0" dirty="0">
                <a:ln>
                  <a:noFill/>
                </a:ln>
                <a:solidFill>
                  <a:sysClr val="windowText" lastClr="000000"/>
                </a:solidFill>
                <a:effectLst/>
                <a:uLnTx/>
                <a:uFillTx/>
                <a:latin typeface="Calibri"/>
                <a:ea typeface="+mn-ea"/>
                <a:cs typeface="+mn-cs"/>
              </a:rPr>
              <a:t>ser_id:’player’:</a:t>
            </a:r>
            <a:r>
              <a:rPr kumimoji="0" lang="it-IT" sz="1800" b="0" i="1" u="none" strike="noStrike" kern="1200" cap="none" spc="0" normalizeH="0" baseline="0" noProof="0" dirty="0" err="1">
                <a:ln>
                  <a:noFill/>
                </a:ln>
                <a:solidFill>
                  <a:sysClr val="windowText" lastClr="000000"/>
                </a:solidFill>
                <a:effectLst/>
                <a:uLnTx/>
                <a:uFillTx/>
                <a:latin typeface="Calibri"/>
                <a:ea typeface="+mn-ea"/>
                <a:cs typeface="+mn-cs"/>
              </a:rPr>
              <a:t>player_id</a:t>
            </a:r>
            <a:r>
              <a:rPr lang="it-IT" i="1" dirty="0">
                <a:solidFill>
                  <a:sysClr val="windowText" lastClr="000000"/>
                </a:solidFill>
                <a:latin typeface="Calibri"/>
              </a:rPr>
              <a:t>:’</a:t>
            </a:r>
            <a:r>
              <a:rPr lang="it-IT" i="1" dirty="0" err="1">
                <a:solidFill>
                  <a:sysClr val="windowText" lastClr="000000"/>
                </a:solidFill>
                <a:latin typeface="Calibri"/>
              </a:rPr>
              <a:t>role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p>
          <a:p>
            <a:pPr marL="742950" lvl="1" indent="-285750">
              <a:buClrTx/>
              <a:buFont typeface="Arial" panose="020B0604020202020204" pitchFamily="34" charset="0"/>
              <a:buChar char="•"/>
              <a:defRPr/>
            </a:pPr>
            <a:r>
              <a:rPr lang="it-IT" i="1" dirty="0">
                <a:solidFill>
                  <a:sysClr val="windowText" lastClr="000000"/>
                </a:solidFill>
                <a:latin typeface="Calibri"/>
              </a:rPr>
              <a:t>‘</a:t>
            </a:r>
            <a:r>
              <a:rPr lang="it-IT" i="1" dirty="0" err="1">
                <a:solidFill>
                  <a:sysClr val="windowText" lastClr="000000"/>
                </a:solidFill>
                <a:latin typeface="Calibri"/>
              </a:rPr>
              <a:t>user’:u</a:t>
            </a:r>
            <a:r>
              <a:rPr kumimoji="0" lang="it-IT" sz="1800" b="0" i="1" u="none" strike="noStrike" kern="1200" cap="none" spc="0" normalizeH="0" baseline="0" noProof="0" dirty="0">
                <a:ln>
                  <a:noFill/>
                </a:ln>
                <a:solidFill>
                  <a:sysClr val="windowText" lastClr="000000"/>
                </a:solidFill>
                <a:effectLst/>
                <a:uLnTx/>
                <a:uFillTx/>
                <a:latin typeface="Calibri"/>
                <a:ea typeface="+mn-ea"/>
                <a:cs typeface="+mn-cs"/>
              </a:rPr>
              <a:t>ser_id:’player’:</a:t>
            </a:r>
            <a:r>
              <a:rPr kumimoji="0" lang="it-IT" sz="1800" b="0" i="1" u="none" strike="noStrike" kern="1200" cap="none" spc="0" normalizeH="0" baseline="0" noProof="0" dirty="0" err="1">
                <a:ln>
                  <a:noFill/>
                </a:ln>
                <a:solidFill>
                  <a:sysClr val="windowText" lastClr="000000"/>
                </a:solidFill>
                <a:effectLst/>
                <a:uLnTx/>
                <a:uFillTx/>
                <a:latin typeface="Calibri"/>
                <a:ea typeface="+mn-ea"/>
                <a:cs typeface="+mn-cs"/>
              </a:rPr>
              <a:t>player_id</a:t>
            </a:r>
            <a:r>
              <a:rPr lang="it-IT" i="1" dirty="0">
                <a:solidFill>
                  <a:sysClr val="windowText" lastClr="000000"/>
                </a:solidFill>
                <a:latin typeface="Calibri"/>
              </a:rPr>
              <a:t>:’</a:t>
            </a:r>
            <a:r>
              <a:rPr lang="it-IT" i="1" dirty="0" err="1">
                <a:solidFill>
                  <a:sysClr val="windowText" lastClr="000000"/>
                </a:solidFill>
                <a:latin typeface="Calibri"/>
              </a:rPr>
              <a:t>quantity</a:t>
            </a:r>
            <a:r>
              <a:rPr lang="it-IT" i="1" dirty="0">
                <a:solidFill>
                  <a:sysClr val="windowText" lastClr="000000"/>
                </a:solidFill>
                <a:latin typeface="Calibri"/>
              </a:rPr>
              <a:t>’</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it-IT" dirty="0">
                <a:solidFill>
                  <a:sysClr val="windowText" lastClr="000000"/>
                </a:solidFill>
                <a:latin typeface="Calibri"/>
              </a:rPr>
              <a:t> </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a:ln>
                  <a:noFill/>
                </a:ln>
                <a:solidFill>
                  <a:sysClr val="windowText" lastClr="000000"/>
                </a:solidFill>
                <a:effectLst/>
                <a:uLnTx/>
                <a:uFillTx/>
                <a:latin typeface="Calibri"/>
                <a:ea typeface="+mn-ea"/>
                <a:cs typeface="+mn-cs"/>
              </a:rPr>
              <a:t>CRUD</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Add</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Remove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 </a:t>
            </a:r>
            <a:r>
              <a:rPr lang="it-IT" dirty="0" err="1">
                <a:solidFill>
                  <a:sysClr val="windowText" lastClr="000000"/>
                </a:solidFill>
                <a:latin typeface="Calibri"/>
              </a:rPr>
              <a:t>player’s</a:t>
            </a:r>
            <a:r>
              <a:rPr lang="it-IT" dirty="0">
                <a:solidFill>
                  <a:sysClr val="windowText" lastClr="000000"/>
                </a:solidFill>
                <a:latin typeface="Calibri"/>
              </a:rPr>
              <a:t> card from a </a:t>
            </a:r>
            <a:r>
              <a:rPr lang="it-IT" dirty="0" err="1">
                <a:solidFill>
                  <a:sysClr val="windowText" lastClr="000000"/>
                </a:solidFill>
                <a:latin typeface="Calibri"/>
              </a:rPr>
              <a:t>user’s</a:t>
            </a:r>
            <a:r>
              <a:rPr lang="it-IT" dirty="0">
                <a:solidFill>
                  <a:sysClr val="windowText" lastClr="000000"/>
                </a:solidFill>
                <a:latin typeface="Calibri"/>
              </a:rPr>
              <a:t> </a:t>
            </a:r>
            <a:r>
              <a:rPr lang="it-IT" dirty="0" err="1">
                <a:solidFill>
                  <a:sysClr val="windowText" lastClr="000000"/>
                </a:solidFill>
                <a:latin typeface="Calibri"/>
              </a:rPr>
              <a:t>collection</a:t>
            </a:r>
            <a:r>
              <a:rPr lang="it-IT" dirty="0">
                <a:solidFill>
                  <a:sysClr val="windowText" lastClr="000000"/>
                </a:solidFill>
                <a:latin typeface="Calibri"/>
              </a:rPr>
              <a:t>.</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ysClr val="windowText" lastClr="000000"/>
                </a:solidFill>
                <a:latin typeface="Calibri"/>
              </a:rPr>
              <a:t>Update </a:t>
            </a:r>
            <a:r>
              <a:rPr lang="it-IT" dirty="0" err="1">
                <a:solidFill>
                  <a:sysClr val="windowText" lastClr="000000"/>
                </a:solidFill>
                <a:latin typeface="Calibri"/>
              </a:rPr>
              <a:t>quantity</a:t>
            </a:r>
            <a:r>
              <a:rPr lang="it-IT" dirty="0">
                <a:solidFill>
                  <a:sysClr val="windowText" lastClr="000000"/>
                </a:solidFill>
                <a:latin typeface="Calibri"/>
              </a:rPr>
              <a:t> of </a:t>
            </a:r>
            <a:r>
              <a:rPr lang="it-IT" dirty="0" err="1">
                <a:solidFill>
                  <a:sysClr val="windowText" lastClr="000000"/>
                </a:solidFill>
                <a:latin typeface="Calibri"/>
              </a:rPr>
              <a:t>player’s</a:t>
            </a:r>
            <a:r>
              <a:rPr lang="it-IT" dirty="0">
                <a:solidFill>
                  <a:sysClr val="windowText" lastClr="000000"/>
                </a:solidFill>
                <a:latin typeface="Calibri"/>
              </a:rPr>
              <a:t> cards </a:t>
            </a:r>
            <a:r>
              <a:rPr lang="it-IT" dirty="0" err="1">
                <a:solidFill>
                  <a:sysClr val="windowText" lastClr="000000"/>
                </a:solidFill>
                <a:latin typeface="Calibri"/>
              </a:rPr>
              <a:t>owned</a:t>
            </a:r>
            <a:r>
              <a:rPr lang="it-IT" dirty="0">
                <a:solidFill>
                  <a:sysClr val="windowText" lastClr="000000"/>
                </a:solidFill>
                <a:latin typeface="Calibri"/>
              </a:rPr>
              <a:t> by a user. </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err="1">
                <a:solidFill>
                  <a:sysClr val="windowText" lastClr="000000"/>
                </a:solidFill>
                <a:latin typeface="Calibri"/>
              </a:rPr>
              <a:t>View</a:t>
            </a:r>
            <a:r>
              <a:rPr lang="it-IT" dirty="0">
                <a:solidFill>
                  <a:sysClr val="windowText" lastClr="000000"/>
                </a:solidFill>
                <a:latin typeface="Calibri"/>
              </a:rPr>
              <a:t> </a:t>
            </a:r>
            <a:r>
              <a:rPr lang="it-IT" dirty="0" err="1">
                <a:solidFill>
                  <a:sysClr val="windowText" lastClr="000000"/>
                </a:solidFill>
                <a:latin typeface="Calibri"/>
              </a:rPr>
              <a:t>all</a:t>
            </a:r>
            <a:r>
              <a:rPr lang="it-IT" dirty="0">
                <a:solidFill>
                  <a:sysClr val="windowText" lastClr="000000"/>
                </a:solidFill>
                <a:latin typeface="Calibri"/>
              </a:rPr>
              <a:t> players’ cards </a:t>
            </a:r>
            <a:r>
              <a:rPr lang="it-IT" dirty="0" err="1">
                <a:solidFill>
                  <a:sysClr val="windowText" lastClr="000000"/>
                </a:solidFill>
                <a:latin typeface="Calibri"/>
              </a:rPr>
              <a:t>owned</a:t>
            </a:r>
            <a:r>
              <a:rPr lang="it-IT" dirty="0">
                <a:solidFill>
                  <a:sysClr val="windowText" lastClr="000000"/>
                </a:solidFill>
                <a:latin typeface="Calibri"/>
              </a:rPr>
              <a:t> by a user.</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R="0" lvl="1" algn="l" defTabSz="457200" rtl="0" eaLnBrk="1" fontAlgn="auto" latinLnBrk="0" hangingPunct="1">
              <a:lnSpc>
                <a:spcPct val="100000"/>
              </a:lnSpc>
              <a:spcBef>
                <a:spcPts val="0"/>
              </a:spcBef>
              <a:spcAft>
                <a:spcPts val="0"/>
              </a:spcAft>
              <a:buClrTx/>
              <a:buSzTx/>
              <a:tabLst/>
              <a:defRPr/>
            </a:pP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Software Architecture Preliminary Idea</a:t>
            </a:r>
            <a:endParaRPr/>
          </a:p>
        </p:txBody>
      </p:sp>
      <p:sp>
        <p:nvSpPr>
          <p:cNvPr id="133" name="Google Shape;133;p21"/>
          <p:cNvSpPr txBox="1"/>
          <p:nvPr/>
        </p:nvSpPr>
        <p:spPr>
          <a:xfrm>
            <a:off x="763924" y="1524434"/>
            <a:ext cx="8180614" cy="120028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Application created using the </a:t>
            </a:r>
            <a:r>
              <a:rPr lang="en-US" sz="1800" i="1" dirty="0">
                <a:solidFill>
                  <a:schemeClr val="dk1"/>
                </a:solidFill>
                <a:latin typeface="Calibri"/>
                <a:cs typeface="Calibri"/>
                <a:sym typeface="Calibri"/>
              </a:rPr>
              <a:t>Java</a:t>
            </a:r>
            <a:r>
              <a:rPr lang="en-US" sz="1800" dirty="0">
                <a:solidFill>
                  <a:schemeClr val="dk1"/>
                </a:solidFill>
                <a:latin typeface="Calibri"/>
                <a:cs typeface="Calibri"/>
                <a:sym typeface="Calibri"/>
              </a:rPr>
              <a:t> language.</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Scraping script written in </a:t>
            </a:r>
            <a:r>
              <a:rPr lang="en-US" sz="1800" i="1" dirty="0">
                <a:solidFill>
                  <a:schemeClr val="dk1"/>
                </a:solidFill>
                <a:latin typeface="Calibri"/>
                <a:cs typeface="Calibri"/>
                <a:sym typeface="Calibri"/>
              </a:rPr>
              <a:t>Python</a:t>
            </a:r>
            <a:r>
              <a:rPr lang="en-US" sz="1800" dirty="0">
                <a:solidFill>
                  <a:schemeClr val="dk1"/>
                </a:solidFill>
                <a:latin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800" i="1" dirty="0">
                <a:solidFill>
                  <a:schemeClr val="dk1"/>
                </a:solidFill>
                <a:latin typeface="Calibri"/>
                <a:cs typeface="Calibri"/>
                <a:sym typeface="Calibri"/>
              </a:rPr>
              <a:t>MongoDB</a:t>
            </a:r>
            <a:r>
              <a:rPr lang="en-US" sz="1800" dirty="0">
                <a:solidFill>
                  <a:schemeClr val="dk1"/>
                </a:solidFill>
                <a:latin typeface="Calibri"/>
                <a:cs typeface="Calibri"/>
                <a:sym typeface="Calibri"/>
              </a:rPr>
              <a:t> and </a:t>
            </a:r>
            <a:r>
              <a:rPr lang="en-US" sz="1800" i="1" dirty="0">
                <a:solidFill>
                  <a:schemeClr val="dk1"/>
                </a:solidFill>
                <a:latin typeface="Calibri"/>
                <a:cs typeface="Calibri"/>
                <a:sym typeface="Calibri"/>
              </a:rPr>
              <a:t>Redis</a:t>
            </a:r>
            <a:r>
              <a:rPr lang="en-US" sz="1800" dirty="0">
                <a:solidFill>
                  <a:schemeClr val="dk1"/>
                </a:solidFill>
                <a:latin typeface="Calibri"/>
                <a:cs typeface="Calibri"/>
                <a:sym typeface="Calibri"/>
              </a:rPr>
              <a:t> are used for managing the database.</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Front-end system created using the </a:t>
            </a:r>
            <a:r>
              <a:rPr lang="en-US" sz="1800" i="1" dirty="0" err="1">
                <a:solidFill>
                  <a:schemeClr val="dk1"/>
                </a:solidFill>
                <a:latin typeface="Calibri"/>
                <a:cs typeface="Calibri"/>
                <a:sym typeface="Calibri"/>
              </a:rPr>
              <a:t>javafx</a:t>
            </a:r>
            <a:r>
              <a:rPr lang="en-US" sz="1800" dirty="0">
                <a:solidFill>
                  <a:schemeClr val="dk1"/>
                </a:solidFill>
                <a:latin typeface="Calibri"/>
                <a:cs typeface="Calibri"/>
                <a:sym typeface="Calibri"/>
              </a:rPr>
              <a:t> library.</a:t>
            </a:r>
          </a:p>
        </p:txBody>
      </p:sp>
    </p:spTree>
  </p:cSld>
  <p:clrMapOvr>
    <a:masterClrMapping/>
  </p:clrMapOvr>
</p:sld>
</file>

<file path=ppt/theme/theme1.xml><?xml version="1.0" encoding="utf-8"?>
<a:theme xmlns:a="http://schemas.openxmlformats.org/drawingml/2006/main" name="Tema di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573</Words>
  <Application>Microsoft Office PowerPoint</Application>
  <PresentationFormat>Presentazione su schermo (4:3)</PresentationFormat>
  <Paragraphs>59</Paragraphs>
  <Slides>9</Slides>
  <Notes>8</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9</vt:i4>
      </vt:variant>
    </vt:vector>
  </HeadingPairs>
  <TitlesOfParts>
    <vt:vector size="12" baseType="lpstr">
      <vt:lpstr>Arial</vt:lpstr>
      <vt:lpstr>Calibri</vt:lpstr>
      <vt:lpstr>Tema di Office</vt:lpstr>
      <vt:lpstr>Large-Scale and Multi-Structured Databases Project Design FantaManager</vt:lpstr>
      <vt:lpstr>Application Highlights</vt:lpstr>
      <vt:lpstr>Actors and main supported functionalities (simplified)</vt:lpstr>
      <vt:lpstr>UML Use Cases (complete)</vt:lpstr>
      <vt:lpstr>Dataset Description</vt:lpstr>
      <vt:lpstr>Preliminary UML Class Diagram</vt:lpstr>
      <vt:lpstr>Requirements and Entities  handled by Document DB</vt:lpstr>
      <vt:lpstr>Requirements and Entities  handled by Key-Value DB</vt:lpstr>
      <vt:lpstr>Software Architecture Preliminary Idea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Large-Scale and Multi-Structured Databases Project Design FantaSoccer</dc:title>
  <cp:lastModifiedBy>Emmanuel Piazza</cp:lastModifiedBy>
  <cp:revision>103</cp:revision>
  <dcterms:modified xsi:type="dcterms:W3CDTF">2022-12-07T11:01:12Z</dcterms:modified>
</cp:coreProperties>
</file>