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83" r:id="rId4"/>
    <p:sldId id="258" r:id="rId5"/>
    <p:sldId id="265" r:id="rId6"/>
    <p:sldId id="272" r:id="rId7"/>
    <p:sldId id="266" r:id="rId8"/>
    <p:sldId id="273" r:id="rId9"/>
    <p:sldId id="280" r:id="rId10"/>
    <p:sldId id="274" r:id="rId11"/>
    <p:sldId id="267" r:id="rId12"/>
    <p:sldId id="282" r:id="rId13"/>
    <p:sldId id="275" r:id="rId14"/>
    <p:sldId id="278" r:id="rId15"/>
    <p:sldId id="276" r:id="rId16"/>
    <p:sldId id="277" r:id="rId17"/>
    <p:sldId id="268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94660"/>
  </p:normalViewPr>
  <p:slideViewPr>
    <p:cSldViewPr snapToGrid="0">
      <p:cViewPr>
        <p:scale>
          <a:sx n="75" d="100"/>
          <a:sy n="75" d="100"/>
        </p:scale>
        <p:origin x="-74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09F7E4-BDD8-4E31-BC5C-07336A76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3467998-CA86-4A22-A051-49089965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4EA0CD4-1895-4582-8E56-E4802B49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1029F8B-182B-4ABF-82D9-A9F797F8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5E9B0A-F87A-4131-8BB8-CACA04E9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7974C3E-5FE8-4D1D-824F-7DF7AD81AF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B4B2FD4-48EB-4D3D-B241-8BD2DE3D4D24}"/>
              </a:ext>
            </a:extLst>
          </p:cNvPr>
          <p:cNvSpPr/>
          <p:nvPr userDrawn="1"/>
        </p:nvSpPr>
        <p:spPr>
          <a:xfrm>
            <a:off x="2406073" y="1349375"/>
            <a:ext cx="7379854" cy="2641600"/>
          </a:xfrm>
          <a:prstGeom prst="rect">
            <a:avLst/>
          </a:prstGeom>
          <a:solidFill>
            <a:schemeClr val="bg1">
              <a:alpha val="69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8DE2CE-2B7B-4252-841A-7FDDDF37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0DABBE5-0094-4AEF-9078-12075754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2B86A8-C9AA-4E91-BBA4-3CDDFD97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A6C5391-AAFE-45E7-80D6-EC8D1F3D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640E6BA-E0C1-4FEF-AC52-C57375B2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CA773D9-5C89-4A07-8419-C13F766D7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1B3A600-7C05-49F7-A2C4-F41B5821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A7AFDFD-B035-4366-AB65-3C61253C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78759E7-D436-4399-B934-E55D3E27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CD4CB0-AAF2-467A-87AC-6D6D814C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8EF4D9-6D73-4D55-B72A-34BFEFC6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0E1190-B536-49BD-9441-29F5B5F6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C735EF2-C1E4-4DC7-9B1E-67BAA604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E82AFDA-205D-4AD5-9A8F-8B19FE92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8E4D9CC-1809-4C57-B91E-9B9FD4A3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1B37ED-AB10-4A82-8005-AC10537C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040D711-DB3F-4561-A094-827733F87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F454CEB-59A9-42D2-BEBF-85DC8A1F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8769D7-BE84-4163-8893-929C9A0D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608C0B-3E0A-4744-ABD2-2D8E000B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7E5D71-1A9A-49D8-840B-F1479443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150E56-F317-49F1-AECA-BC1F7DECC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A8B27AD-1816-4D28-A856-6D00A30C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2645D77-81FD-4F74-9689-272774D1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252D4F5-0012-43FA-8AEC-91DBCC31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74122F8-A570-49C0-9171-2BBF492F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0ADFA0-AD7F-4C61-B043-5A536F0D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857F75B-D9F7-41B4-A017-D9150618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B94DB80-40F9-4A30-BF50-BEA1FD54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9AC3002-C7BB-47A1-9DB7-7C8A94CB0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F700417-36FE-4CC3-9C7A-B5811C0A3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1A5C4BA-F7A1-4B80-B3D9-6304DB75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21AB938-4A8E-4909-8942-12ACDB4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1D15F54-170A-4043-BCC7-C5FCA99F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BD9261-0DA2-4640-A63F-5225DAD9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FF7ADB5-E664-44A0-8722-BC1C9035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8D625716-59B9-470E-8610-7AA4AC05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2ABDB99-55D6-430F-9384-5E93D71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3EAF3CD3-FF6F-42A2-91FB-E68D804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FA93041-9B50-4BD9-98E3-E245D17B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B16A316-4883-41E3-A54C-A650017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E91BD4-617F-4031-BAF7-7590059A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721073-A7AF-4CB0-B70A-4DC6B751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6BB0A22-083A-4BB1-84CF-673BEE98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7D89C17-6C2D-4B8A-90F0-035319CE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18B3C70-C1B9-4BB1-9182-4ACC3B9A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922642C-618D-45CF-ADDF-5D142209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309001-8B1B-4F73-91C3-11F2DFE3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8DF3A46-667A-4132-83EE-66D3905F3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22C7914-A61E-41E6-BBDA-BD51D8B7E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47CFA31-4189-48FC-80C1-4F84711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8709082-4736-41DB-83CC-38CBB1B1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E81E37F-8AFA-4CBF-A800-40FC561A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BDBA97-9228-459E-A72D-D410FA94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F99AE58-5E64-4C4D-8DE9-802B9D20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EFB4F52-7D31-443C-9C24-15055281D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42BC-7976-4329-ADBB-B790201D428D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032F2D-C97F-49D2-B2DB-70C9D9986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1237A31-D3E3-458F-AF0E-7E46F6E2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20BE-0913-4ECD-AB50-7945DBF0F34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E3F86F9-6F6E-4693-B752-4F260ED927A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2FAE36A5-55EB-48E6-84E7-4DCD285B80C8}"/>
              </a:ext>
            </a:extLst>
          </p:cNvPr>
          <p:cNvSpPr/>
          <p:nvPr userDrawn="1"/>
        </p:nvSpPr>
        <p:spPr>
          <a:xfrm>
            <a:off x="274204" y="224198"/>
            <a:ext cx="11643591" cy="6409604"/>
          </a:xfrm>
          <a:prstGeom prst="rect">
            <a:avLst/>
          </a:prstGeom>
          <a:solidFill>
            <a:schemeClr val="bg1">
              <a:alpha val="69000"/>
            </a:schemeClr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74172A-FFFE-4BAE-BBDC-25153C15DCD3}"/>
              </a:ext>
            </a:extLst>
          </p:cNvPr>
          <p:cNvSpPr txBox="1"/>
          <p:nvPr/>
        </p:nvSpPr>
        <p:spPr>
          <a:xfrm>
            <a:off x="1958090" y="191006"/>
            <a:ext cx="790657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1400" b="1" dirty="0">
                <a:latin typeface="+mj-lt"/>
                <a:ea typeface="+mj-ea"/>
                <a:cs typeface="+mj-cs"/>
              </a:rPr>
              <a:t>МИНИСТЕРСТВО ОБРАЗОВАНИЯ ИРКУТСКОЙ ОБЛАСТИ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1400" b="1" dirty="0">
                <a:latin typeface="+mj-lt"/>
                <a:ea typeface="+mj-ea"/>
                <a:cs typeface="+mj-cs"/>
              </a:rPr>
              <a:t>Государственное бюджетное профессиональное образовательное учреждение Иркутской области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1400" b="1" dirty="0">
                <a:latin typeface="+mj-lt"/>
                <a:ea typeface="+mj-ea"/>
                <a:cs typeface="+mj-cs"/>
              </a:rPr>
              <a:t>«АНГАРСКИЙ ПРОМЫШЛЕННО-ЭКОНОМИЧЕСКИЙ ТЕХНИКУМ»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22550" y="1379835"/>
            <a:ext cx="6946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ОТЧЁТ </a:t>
            </a:r>
            <a:endParaRPr lang="en-US" sz="2400" dirty="0" smtClean="0"/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 практической подготовки к учебной практике профессионального модуля</a:t>
            </a:r>
          </a:p>
          <a:p>
            <a:pPr algn="ctr"/>
            <a:r>
              <a:rPr lang="ru-RU" sz="2400" dirty="0" smtClean="0"/>
              <a:t> (ПМ.11) Разработка, администрирование и защита баз данных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6928" y="3394860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 специальности </a:t>
            </a:r>
            <a:r>
              <a:rPr lang="ru-RU" sz="2000" dirty="0" smtClean="0"/>
              <a:t>  09.02.07 </a:t>
            </a:r>
            <a:r>
              <a:rPr lang="ru-RU" sz="2000" dirty="0"/>
              <a:t>Информационные системы </a:t>
            </a:r>
            <a:r>
              <a:rPr lang="ru-RU" sz="2000" dirty="0" smtClean="0"/>
              <a:t>и программирование</a:t>
            </a:r>
            <a:endParaRPr lang="en-US" sz="2000" dirty="0" smtClean="0"/>
          </a:p>
          <a:p>
            <a:r>
              <a:rPr lang="ru-RU" sz="2000" dirty="0" smtClean="0"/>
              <a:t> </a:t>
            </a:r>
            <a:r>
              <a:rPr lang="ru-RU" sz="2000" dirty="0"/>
              <a:t>обучающегося </a:t>
            </a:r>
            <a:r>
              <a:rPr lang="ru-RU" sz="2000" dirty="0" smtClean="0"/>
              <a:t>        2 </a:t>
            </a:r>
            <a:r>
              <a:rPr lang="ru-RU" sz="2000" dirty="0"/>
              <a:t>курса группы </a:t>
            </a:r>
            <a:r>
              <a:rPr lang="ru-RU" sz="2000" dirty="0" smtClean="0"/>
              <a:t>ИСПП-5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53778" y="498560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Руководитель практики: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29843" y="4660900"/>
            <a:ext cx="57408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3466" y="4240768"/>
            <a:ext cx="4445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Евдокимов</a:t>
            </a:r>
            <a:r>
              <a:rPr lang="ru-RU" sz="2400" dirty="0"/>
              <a:t>а</a:t>
            </a:r>
            <a:r>
              <a:rPr lang="ru-RU" sz="2400" dirty="0" smtClean="0"/>
              <a:t> Антон</a:t>
            </a:r>
            <a:r>
              <a:rPr lang="ru-RU" sz="2400" dirty="0"/>
              <a:t>а</a:t>
            </a:r>
            <a:r>
              <a:rPr lang="ru-RU" sz="2400" dirty="0" smtClean="0"/>
              <a:t> Андреевича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034843" y="5330568"/>
            <a:ext cx="35691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8897" y="4939270"/>
            <a:ext cx="367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Купрюшина</a:t>
            </a:r>
            <a:r>
              <a:rPr lang="ru-RU" sz="2000" dirty="0" smtClean="0"/>
              <a:t> Ирина Геннадьевна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15703" y="5898634"/>
            <a:ext cx="1191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г. Ангарск </a:t>
            </a:r>
            <a:endParaRPr lang="ru-RU" dirty="0" smtClean="0"/>
          </a:p>
          <a:p>
            <a:pPr algn="ctr"/>
            <a:r>
              <a:rPr lang="ru-RU" dirty="0" smtClean="0"/>
              <a:t>2023 </a:t>
            </a:r>
            <a:r>
              <a:rPr lang="ru-RU" dirty="0"/>
              <a:t>г. </a:t>
            </a:r>
          </a:p>
        </p:txBody>
      </p:sp>
    </p:spTree>
    <p:extLst>
      <p:ext uri="{BB962C8B-B14F-4D97-AF65-F5344CB8AC3E}">
        <p14:creationId xmlns:p14="http://schemas.microsoft.com/office/powerpoint/2010/main" val="27457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088" y="304341"/>
            <a:ext cx="7694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серверной части базы данных</a:t>
            </a:r>
            <a:endParaRPr lang="ru-RU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1481930"/>
            <a:ext cx="5785892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1023936"/>
            <a:ext cx="4224378" cy="243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4153296"/>
            <a:ext cx="5887492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99" y="3581400"/>
            <a:ext cx="4932005" cy="284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53070" y="6077224"/>
            <a:ext cx="308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Создание запроса №3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10170" y="3350567"/>
            <a:ext cx="308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Создание запроса №1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28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849" y="1941877"/>
            <a:ext cx="5200650" cy="268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293" y="1572418"/>
            <a:ext cx="5495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8603" y="5242867"/>
            <a:ext cx="3054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Форма «Альпинисты»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55772" y="5283199"/>
            <a:ext cx="412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Форма «Нештатная ситуация»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28088" y="126540"/>
            <a:ext cx="7847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клиентской части базы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767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43" y="1045842"/>
            <a:ext cx="8320757" cy="506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36415" y="6103772"/>
            <a:ext cx="767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Отчет «Горы и покорившие их группы»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8088" y="126540"/>
            <a:ext cx="7847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клиентской части базы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506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39742"/>
            <a:ext cx="4559300" cy="496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84898" y="5994949"/>
            <a:ext cx="317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Форма «Авторизации»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794500" y="1158878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Данные для входа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1752675"/>
            <a:ext cx="459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«</a:t>
            </a:r>
            <a:r>
              <a:rPr lang="en-US" sz="2400" dirty="0"/>
              <a:t>Admin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«</a:t>
            </a:r>
            <a:r>
              <a:rPr lang="en-US" sz="2400" dirty="0"/>
              <a:t>123</a:t>
            </a:r>
            <a:r>
              <a:rPr lang="ru-RU" sz="2400" dirty="0"/>
              <a:t>»</a:t>
            </a:r>
            <a:r>
              <a:rPr lang="en-US" sz="2400" dirty="0"/>
              <a:t> - </a:t>
            </a:r>
            <a:r>
              <a:rPr lang="ru-RU" sz="2400" dirty="0"/>
              <a:t>логин и пароль для администратора</a:t>
            </a:r>
          </a:p>
          <a:p>
            <a:endParaRPr lang="ru-RU" sz="2400" dirty="0" smtClean="0"/>
          </a:p>
          <a:p>
            <a:r>
              <a:rPr lang="ru-RU" sz="2400" dirty="0" smtClean="0"/>
              <a:t>«</a:t>
            </a:r>
            <a:r>
              <a:rPr lang="en-US" sz="2400" dirty="0" err="1"/>
              <a:t>Ryk</a:t>
            </a:r>
            <a:r>
              <a:rPr lang="ru-RU" sz="2400" dirty="0"/>
              <a:t>»</a:t>
            </a:r>
            <a:r>
              <a:rPr lang="en-US" sz="2400" dirty="0"/>
              <a:t> </a:t>
            </a:r>
            <a:r>
              <a:rPr lang="ru-RU" sz="2400" dirty="0"/>
              <a:t>«</a:t>
            </a:r>
            <a:r>
              <a:rPr lang="en-US" sz="2400" dirty="0"/>
              <a:t>321</a:t>
            </a:r>
            <a:r>
              <a:rPr lang="ru-RU" sz="2400" dirty="0"/>
              <a:t>»</a:t>
            </a:r>
            <a:r>
              <a:rPr lang="en-US" sz="2400" dirty="0"/>
              <a:t> - </a:t>
            </a:r>
            <a:r>
              <a:rPr lang="ru-RU" sz="2400" dirty="0"/>
              <a:t>логин и пароль для руководителя</a:t>
            </a:r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Для авторизации в профиль альпиниста необходимо использовать кнопку «Войти как альпинист»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28088" y="126540"/>
            <a:ext cx="7847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клиентской части базы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080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"/>
          <a:stretch/>
        </p:blipFill>
        <p:spPr bwMode="auto">
          <a:xfrm>
            <a:off x="560387" y="1130299"/>
            <a:ext cx="11020425" cy="481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48191" y="6060418"/>
            <a:ext cx="4244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Форма «Администратора»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8088" y="126540"/>
            <a:ext cx="7847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клиентской части базы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028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088" y="126540"/>
            <a:ext cx="7847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клиентской части базы данных</a:t>
            </a:r>
            <a:endParaRPr lang="ru-RU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45" y="711315"/>
            <a:ext cx="10832641" cy="54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58456" y="6133600"/>
            <a:ext cx="378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Форма «Руководителя»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64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4" y="1181503"/>
            <a:ext cx="11172825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7678" y="6083299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Форма «Альпиниста»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8088" y="126540"/>
            <a:ext cx="7847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клиентской части базы данных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5164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05610" y="304339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/>
              <a:t>Заключение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917631"/>
            <a:ext cx="10972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В </a:t>
            </a:r>
            <a:r>
              <a:rPr lang="ru-RU" sz="2400" dirty="0"/>
              <a:t>результате учебной практики был проведен анализ предметной области, спроектирована и разработана информационная система «Альпинистский клуб», серверная часть которой была реализована в MS </a:t>
            </a:r>
            <a:r>
              <a:rPr lang="en-US" sz="2400" dirty="0"/>
              <a:t>SQL</a:t>
            </a:r>
            <a:r>
              <a:rPr lang="ru-RU" sz="2400" dirty="0"/>
              <a:t>, а клиентская часть в </a:t>
            </a:r>
            <a:r>
              <a:rPr lang="en-US" sz="2400" dirty="0"/>
              <a:t>MS ACCESS</a:t>
            </a:r>
            <a:r>
              <a:rPr lang="ru-RU" sz="2400" dirty="0"/>
              <a:t>. Клиентская часть, реализованная в </a:t>
            </a:r>
            <a:r>
              <a:rPr lang="en-US" sz="2400" dirty="0"/>
              <a:t>MS ACCESS</a:t>
            </a:r>
            <a:r>
              <a:rPr lang="ru-RU" sz="2400" dirty="0"/>
              <a:t>, отражает все хранящиеся в базе данных таблицы и запросы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	Цели </a:t>
            </a:r>
            <a:r>
              <a:rPr lang="ru-RU" sz="2400" dirty="0"/>
              <a:t>учебной практики были достигнуты путем проведения анализа предметной области, проектирования и </a:t>
            </a:r>
            <a:r>
              <a:rPr lang="ru-RU" sz="2400" dirty="0" err="1"/>
              <a:t>прототипирования</a:t>
            </a:r>
            <a:r>
              <a:rPr lang="ru-RU" sz="2400" dirty="0"/>
              <a:t> информационной системы и связывания ее с СУБД </a:t>
            </a:r>
            <a:r>
              <a:rPr lang="en-US" sz="2400" dirty="0"/>
              <a:t>MS ACCESS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	Это </a:t>
            </a:r>
            <a:r>
              <a:rPr lang="ru-RU" sz="2400" dirty="0"/>
              <a:t>позволяет сделать вывод, что поставленные цели и задачи выполнены в полном объеме.</a:t>
            </a:r>
          </a:p>
          <a:p>
            <a:r>
              <a:rPr lang="ru-RU" sz="2400" dirty="0" smtClean="0"/>
              <a:t>	В </a:t>
            </a:r>
            <a:r>
              <a:rPr lang="ru-RU" sz="2400" dirty="0"/>
              <a:t>дальнейшем данная информационная система может быть модернизирована путем расширения персонала и самого альпинистского клуба, добавлением разрядов, сложности гор и маршрутов, что позволит больше пользователей присоединяться к альпинизму.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74172A-FFFE-4BAE-BBDC-25153C15DCD3}"/>
              </a:ext>
            </a:extLst>
          </p:cNvPr>
          <p:cNvSpPr txBox="1"/>
          <p:nvPr/>
        </p:nvSpPr>
        <p:spPr>
          <a:xfrm>
            <a:off x="1958090" y="191006"/>
            <a:ext cx="790657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1400" b="1" dirty="0">
                <a:latin typeface="+mj-lt"/>
                <a:ea typeface="+mj-ea"/>
                <a:cs typeface="+mj-cs"/>
              </a:rPr>
              <a:t>МИНИСТЕРСТВО ОБРАЗОВАНИЯ ИРКУТСКОЙ ОБЛАСТИ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1400" b="1" dirty="0">
                <a:latin typeface="+mj-lt"/>
                <a:ea typeface="+mj-ea"/>
                <a:cs typeface="+mj-cs"/>
              </a:rPr>
              <a:t>Государственное бюджетное профессиональное образовательное учреждение Иркутской области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ru-RU" sz="1400" b="1" dirty="0">
                <a:latin typeface="+mj-lt"/>
                <a:ea typeface="+mj-ea"/>
                <a:cs typeface="+mj-cs"/>
              </a:rPr>
              <a:t>«АНГАРСКИЙ ПРОМЫШЛЕННО-ЭКОНОМИЧЕСКИЙ ТЕХНИКУМ»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22550" y="1379835"/>
            <a:ext cx="6946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ОТЧЁТ </a:t>
            </a:r>
            <a:endParaRPr lang="en-US" sz="2400" dirty="0" smtClean="0"/>
          </a:p>
          <a:p>
            <a:pPr algn="ctr"/>
            <a:r>
              <a:rPr lang="ru-RU" sz="2400" dirty="0"/>
              <a:t>п</a:t>
            </a:r>
            <a:r>
              <a:rPr lang="ru-RU" sz="2400" dirty="0" smtClean="0"/>
              <a:t>о практической подготовки к учебной практике профессионального модуля</a:t>
            </a:r>
          </a:p>
          <a:p>
            <a:pPr algn="ctr"/>
            <a:r>
              <a:rPr lang="ru-RU" sz="2400" dirty="0" smtClean="0"/>
              <a:t> (ПМ.11) Разработка, администрирование и защита баз данных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6928" y="3394860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 специальности </a:t>
            </a:r>
            <a:r>
              <a:rPr lang="ru-RU" sz="2000" dirty="0" smtClean="0"/>
              <a:t>  09.02.07 </a:t>
            </a:r>
            <a:r>
              <a:rPr lang="ru-RU" sz="2000" dirty="0"/>
              <a:t>Информационные системы </a:t>
            </a:r>
            <a:r>
              <a:rPr lang="ru-RU" sz="2000" dirty="0" smtClean="0"/>
              <a:t>и программирование</a:t>
            </a:r>
            <a:endParaRPr lang="en-US" sz="2000" dirty="0" smtClean="0"/>
          </a:p>
          <a:p>
            <a:r>
              <a:rPr lang="ru-RU" sz="2000" dirty="0" smtClean="0"/>
              <a:t> </a:t>
            </a:r>
            <a:r>
              <a:rPr lang="ru-RU" sz="2000" dirty="0"/>
              <a:t>обучающегося </a:t>
            </a:r>
            <a:r>
              <a:rPr lang="ru-RU" sz="2000" dirty="0" smtClean="0"/>
              <a:t>        2 </a:t>
            </a:r>
            <a:r>
              <a:rPr lang="ru-RU" sz="2000" dirty="0"/>
              <a:t>курса группы </a:t>
            </a:r>
            <a:r>
              <a:rPr lang="ru-RU" sz="2000" dirty="0" smtClean="0"/>
              <a:t>ИСПП-5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53778" y="498560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Руководитель практики: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129843" y="4660900"/>
            <a:ext cx="57408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3466" y="4240768"/>
            <a:ext cx="4445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Евдокимов</a:t>
            </a:r>
            <a:r>
              <a:rPr lang="ru-RU" sz="2400" dirty="0"/>
              <a:t>а</a:t>
            </a:r>
            <a:r>
              <a:rPr lang="ru-RU" sz="2400" dirty="0" smtClean="0"/>
              <a:t> Антон</a:t>
            </a:r>
            <a:r>
              <a:rPr lang="ru-RU" sz="2400" dirty="0"/>
              <a:t>а</a:t>
            </a:r>
            <a:r>
              <a:rPr lang="ru-RU" sz="2400" dirty="0" smtClean="0"/>
              <a:t> Андреевича</a:t>
            </a:r>
            <a:endParaRPr lang="ru-RU" sz="24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034843" y="5330568"/>
            <a:ext cx="35691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78897" y="4939270"/>
            <a:ext cx="367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Купрюшина</a:t>
            </a:r>
            <a:r>
              <a:rPr lang="ru-RU" sz="2000" dirty="0" smtClean="0"/>
              <a:t> Ирина Геннадьевна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15703" y="5898634"/>
            <a:ext cx="1191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г. Ангарск </a:t>
            </a:r>
            <a:endParaRPr lang="ru-RU" dirty="0" smtClean="0"/>
          </a:p>
          <a:p>
            <a:pPr algn="ctr"/>
            <a:r>
              <a:rPr lang="ru-RU" dirty="0" smtClean="0"/>
              <a:t>2023 </a:t>
            </a:r>
            <a:r>
              <a:rPr lang="ru-RU" dirty="0"/>
              <a:t>г. </a:t>
            </a:r>
          </a:p>
        </p:txBody>
      </p:sp>
    </p:spTree>
    <p:extLst>
      <p:ext uri="{BB962C8B-B14F-4D97-AF65-F5344CB8AC3E}">
        <p14:creationId xmlns:p14="http://schemas.microsoft.com/office/powerpoint/2010/main" val="34001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26140" y="320931"/>
            <a:ext cx="610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Цели и задачи учебной практики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98500" y="2361337"/>
            <a:ext cx="81407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Основные задачи учебной практики</a:t>
            </a:r>
            <a:r>
              <a:rPr lang="ru-RU" sz="3200" dirty="0" smtClean="0"/>
              <a:t>:</a:t>
            </a:r>
          </a:p>
          <a:p>
            <a:endParaRPr lang="ru-RU" sz="3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з</a:t>
            </a:r>
            <a:r>
              <a:rPr lang="ru-RU" sz="3200" dirty="0" smtClean="0"/>
              <a:t>акрепление </a:t>
            </a:r>
            <a:r>
              <a:rPr lang="ru-RU" sz="3200" dirty="0"/>
              <a:t>и углубление знаний и </a:t>
            </a:r>
            <a:r>
              <a:rPr lang="ru-RU" sz="3200" dirty="0" smtClean="0"/>
              <a:t>умений</a:t>
            </a:r>
            <a:r>
              <a:rPr lang="en-US" sz="3200" dirty="0" smtClean="0"/>
              <a:t>;</a:t>
            </a:r>
            <a:r>
              <a:rPr lang="ru-RU" sz="3200" dirty="0" smtClean="0"/>
              <a:t> </a:t>
            </a:r>
            <a:endParaRPr lang="ru-RU" sz="3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ф</a:t>
            </a:r>
            <a:r>
              <a:rPr lang="ru-RU" sz="3200" dirty="0" smtClean="0"/>
              <a:t>ормирование </a:t>
            </a:r>
            <a:r>
              <a:rPr lang="ru-RU" sz="3200" dirty="0"/>
              <a:t>необходимых навыков профессиональной </a:t>
            </a:r>
            <a:r>
              <a:rPr lang="ru-RU" sz="3200" dirty="0" smtClean="0"/>
              <a:t>компетенции</a:t>
            </a:r>
            <a:r>
              <a:rPr lang="en-US" sz="3200" dirty="0" smtClean="0"/>
              <a:t>;</a:t>
            </a:r>
            <a:endParaRPr lang="ru-RU" sz="32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3200" dirty="0"/>
              <a:t>р</a:t>
            </a:r>
            <a:r>
              <a:rPr lang="ru-RU" sz="3200" dirty="0" smtClean="0"/>
              <a:t>азвить </a:t>
            </a:r>
            <a:r>
              <a:rPr lang="ru-RU" sz="3200" dirty="0"/>
              <a:t>готовность выполнять поставленные профессиональные </a:t>
            </a:r>
            <a:r>
              <a:rPr lang="ru-RU" sz="3200" dirty="0" smtClean="0"/>
              <a:t>задачи</a:t>
            </a:r>
            <a:r>
              <a:rPr lang="en-US" sz="3200" dirty="0"/>
              <a:t>.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00" y="1226114"/>
            <a:ext cx="1004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Цель: овладение </a:t>
            </a:r>
            <a:r>
              <a:rPr lang="ru-RU" sz="2800" dirty="0" smtClean="0"/>
              <a:t>видом </a:t>
            </a:r>
            <a:r>
              <a:rPr lang="ru-RU" sz="2800" dirty="0"/>
              <a:t>профессиональной </a:t>
            </a:r>
            <a:r>
              <a:rPr lang="ru-RU" sz="2800" dirty="0" smtClean="0"/>
              <a:t>деятельности в области разработки, администрирования </a:t>
            </a:r>
            <a:r>
              <a:rPr lang="ru-RU" sz="2800" dirty="0"/>
              <a:t>и </a:t>
            </a:r>
            <a:r>
              <a:rPr lang="ru-RU" sz="2800" dirty="0" smtClean="0"/>
              <a:t>защиты </a:t>
            </a:r>
            <a:r>
              <a:rPr lang="ru-RU" sz="2800" dirty="0"/>
              <a:t>баз </a:t>
            </a:r>
            <a:r>
              <a:rPr lang="ru-RU" sz="2800" dirty="0" smtClean="0"/>
              <a:t>данных.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30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27841" y="320931"/>
            <a:ext cx="358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Постановка задачи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5000" y="1308100"/>
            <a:ext cx="1092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Фирмой «Последний глоток» был выдан заказ на создание  информационной системы, предназначенная для администратора альпинистского </a:t>
            </a:r>
            <a:r>
              <a:rPr lang="ru-RU" sz="3200" dirty="0" smtClean="0"/>
              <a:t>клуба.</a:t>
            </a:r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ru-RU" sz="3200" dirty="0"/>
              <a:t>Альпинистский клуб организует восхождения в разных точках мира. Система должна обеспечить сохранение информации о хронике восхождений.</a:t>
            </a:r>
          </a:p>
        </p:txBody>
      </p:sp>
    </p:spTree>
    <p:extLst>
      <p:ext uri="{BB962C8B-B14F-4D97-AF65-F5344CB8AC3E}">
        <p14:creationId xmlns:p14="http://schemas.microsoft.com/office/powerpoint/2010/main" val="18126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18559" y="300077"/>
            <a:ext cx="5051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Программное</a:t>
            </a:r>
            <a:r>
              <a:rPr lang="ru-RU" sz="3200" dirty="0"/>
              <a:t> </a:t>
            </a:r>
            <a:r>
              <a:rPr lang="ru-RU" sz="3200" b="1" dirty="0"/>
              <a:t>обеспечение</a:t>
            </a:r>
          </a:p>
        </p:txBody>
      </p:sp>
      <p:pic>
        <p:nvPicPr>
          <p:cNvPr id="9220" name="Picture 4" descr="https://www.olof.ru/upload/iblock/6ad/visio_professional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12251"/>
            <a:ext cx="3134284" cy="334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amo.githubusercontent.com/173b66e502754df52326e42eba0b2c70b0b86ed3971f5af5af5f4774854c5b39/68747470733a2f2f692e70696e696d672e636f6d2f6f726967696e616c732f33322f61302f33612f3332613033616565306337363431396563356264653935306136323838336263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18" y="1345558"/>
            <a:ext cx="4723741" cy="282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techcommunity.microsoft.com/t5/image/serverpage/image-id/337938i3DF93987858FE9E6?v=v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95" y="899626"/>
            <a:ext cx="5651028" cy="376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719" y="4581011"/>
            <a:ext cx="2686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Microsoft Visio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69770" y="4581011"/>
            <a:ext cx="3081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SQL Server Management Studio</a:t>
            </a:r>
            <a:endParaRPr lang="ru-R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35428" y="4581010"/>
            <a:ext cx="299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Microsoft </a:t>
            </a:r>
            <a:r>
              <a:rPr lang="en-US" sz="3200" dirty="0" smtClean="0"/>
              <a:t>Access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936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 rotWithShape="1">
          <a:blip r:embed="rId2"/>
          <a:srcRect r="2179" b="1764"/>
          <a:stretch/>
        </p:blipFill>
        <p:spPr bwMode="auto">
          <a:xfrm>
            <a:off x="1520823" y="906517"/>
            <a:ext cx="8953500" cy="5092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63588" y="6017781"/>
            <a:ext cx="686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Диаграмма вариантов использования приложения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28088" y="144000"/>
            <a:ext cx="7688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Моделирование программного продукта </a:t>
            </a:r>
          </a:p>
        </p:txBody>
      </p:sp>
    </p:spTree>
    <p:extLst>
      <p:ext uri="{BB962C8B-B14F-4D97-AF65-F5344CB8AC3E}">
        <p14:creationId xmlns:p14="http://schemas.microsoft.com/office/powerpoint/2010/main" val="2767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088" y="144000"/>
            <a:ext cx="7688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Моделирование программного продукта 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01481" y="749415"/>
            <a:ext cx="7537005" cy="54547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084018" y="6204126"/>
            <a:ext cx="377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Логическая модель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81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088" y="304341"/>
            <a:ext cx="7694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серверной части базы данных</a:t>
            </a:r>
            <a:endParaRPr lang="ru-RU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63" y="1206500"/>
            <a:ext cx="4588422" cy="277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01" y="4711700"/>
            <a:ext cx="938974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2470" y="6051726"/>
            <a:ext cx="242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Создание таблиц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76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088" y="304341"/>
            <a:ext cx="7694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серверной части базы данных</a:t>
            </a:r>
            <a:endParaRPr lang="ru-RU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755" y="1617663"/>
            <a:ext cx="6136837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48346" y="5194300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Созданные таблицы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28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8088" y="304341"/>
            <a:ext cx="7694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Разработка серверной части базы данных</a:t>
            </a:r>
            <a:endParaRPr lang="ru-RU" sz="32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889116"/>
            <a:ext cx="8014970" cy="53055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227067" y="6180248"/>
            <a:ext cx="382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Физическая модель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912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375</Words>
  <Application>Microsoft Office PowerPoint</Application>
  <PresentationFormat>Произвольный</PresentationFormat>
  <Paragraphs>80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Евдокимов_АА</cp:lastModifiedBy>
  <cp:revision>21</cp:revision>
  <dcterms:created xsi:type="dcterms:W3CDTF">2020-10-04T11:48:53Z</dcterms:created>
  <dcterms:modified xsi:type="dcterms:W3CDTF">2023-06-06T02:57:18Z</dcterms:modified>
</cp:coreProperties>
</file>