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bin_cryptosystem" TargetMode="External"/><Relationship Id="rId2" Type="http://schemas.openxmlformats.org/officeDocument/2006/relationships/hyperlink" Target="https://en.wikipedia.org/wiki/RSA_(cryptosystem)#Proof_using_Fermat's_little_theor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B8D5AC8-26BC-4867-8EBB-8363F0AD3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3683" y="2132906"/>
            <a:ext cx="6224633" cy="707886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A-RAS : Augmented RSA</a:t>
            </a:r>
            <a:endParaRPr lang="zh-TW" altLang="en-US" sz="4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292523-E0D5-44C7-B3F7-EC0200984590}"/>
              </a:ext>
            </a:extLst>
          </p:cNvPr>
          <p:cNvSpPr txBox="1"/>
          <p:nvPr/>
        </p:nvSpPr>
        <p:spPr>
          <a:xfrm>
            <a:off x="2404532" y="4486989"/>
            <a:ext cx="7382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National Tsing Hua University</a:t>
            </a:r>
          </a:p>
          <a:p>
            <a:pPr algn="ctr"/>
            <a:r>
              <a:rPr lang="en-US" altLang="zh-TW" sz="2000" dirty="0"/>
              <a:t>106062615	Alvin</a:t>
            </a:r>
          </a:p>
          <a:p>
            <a:pPr algn="ctr"/>
            <a:r>
              <a:rPr lang="en-US" altLang="zh-TW" sz="2000" dirty="0"/>
              <a:t>Date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2019/03/05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B2D333-05E5-46C7-B299-A20D1525FC35}"/>
              </a:ext>
            </a:extLst>
          </p:cNvPr>
          <p:cNvSpPr txBox="1"/>
          <p:nvPr/>
        </p:nvSpPr>
        <p:spPr>
          <a:xfrm>
            <a:off x="2245264" y="3248392"/>
            <a:ext cx="8825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j-lt"/>
              </a:rPr>
              <a:t>Abdallah </a:t>
            </a:r>
            <a:r>
              <a:rPr lang="en-US" altLang="zh-TW" sz="2400" dirty="0" err="1">
                <a:latin typeface="+mj-lt"/>
              </a:rPr>
              <a:t>Karakra</a:t>
            </a:r>
            <a:r>
              <a:rPr lang="en-US" altLang="zh-TW" sz="2400" dirty="0">
                <a:latin typeface="+mj-lt"/>
              </a:rPr>
              <a:t> and Ahmad </a:t>
            </a:r>
            <a:r>
              <a:rPr lang="en-US" altLang="zh-TW" sz="2400" dirty="0" err="1">
                <a:latin typeface="+mj-lt"/>
              </a:rPr>
              <a:t>Alsadeh</a:t>
            </a:r>
            <a:r>
              <a:rPr lang="en-US" altLang="zh-TW" sz="2400" dirty="0">
                <a:latin typeface="+mj-lt"/>
              </a:rPr>
              <a:t>, SAI Computing Conference,1016 - 1023, 2016</a:t>
            </a:r>
            <a:endParaRPr lang="zh-TW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27E07-6DFF-4A4B-ADC0-1E557901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74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Table of Contents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EFE52-9B99-4B70-83FB-FFFE7196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A-RSA Cryptosystem</a:t>
            </a:r>
          </a:p>
          <a:p>
            <a:r>
              <a:rPr lang="en-US" altLang="zh-TW" sz="2400" dirty="0" smtClean="0"/>
              <a:t>Modified A-RSA</a:t>
            </a:r>
            <a:endParaRPr lang="en-US" altLang="zh-TW" sz="2400" dirty="0"/>
          </a:p>
          <a:p>
            <a:r>
              <a:rPr lang="en-US" altLang="zh-TW" sz="2400" dirty="0" smtClean="0"/>
              <a:t>Reference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927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A-RSA Cryptosystem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71105"/>
            <a:ext cx="8915400" cy="4340117"/>
          </a:xfrm>
        </p:spPr>
        <p:txBody>
          <a:bodyPr>
            <a:normAutofit/>
          </a:bodyPr>
          <a:lstStyle/>
          <a:p>
            <a:r>
              <a:rPr lang="en-US" altLang="zh-TW" sz="2400" b="1" dirty="0" smtClean="0"/>
              <a:t>Step 1: Key generation at receiver side</a:t>
            </a:r>
          </a:p>
          <a:p>
            <a:pPr lvl="1"/>
            <a:r>
              <a:rPr lang="en-US" altLang="zh-TW" sz="2200" dirty="0" smtClean="0"/>
              <a:t>1: Compute RSA key pairs.</a:t>
            </a:r>
          </a:p>
          <a:p>
            <a:pPr lvl="1"/>
            <a:r>
              <a:rPr lang="en-US" altLang="zh-TW" sz="2200" dirty="0" smtClean="0"/>
              <a:t>2: </a:t>
            </a:r>
            <a:r>
              <a:rPr lang="en-US" altLang="zh-TW" sz="2200" dirty="0"/>
              <a:t>Compute </a:t>
            </a:r>
            <a:r>
              <a:rPr lang="en-US" altLang="zh-TW" sz="2200" dirty="0" smtClean="0"/>
              <a:t>Rabin </a:t>
            </a:r>
            <a:r>
              <a:rPr lang="en-US" altLang="zh-TW" sz="2200" dirty="0"/>
              <a:t>key </a:t>
            </a:r>
            <a:r>
              <a:rPr lang="en-US" altLang="zh-TW" sz="2200" dirty="0" smtClean="0"/>
              <a:t>pairs.</a:t>
            </a:r>
          </a:p>
          <a:p>
            <a:r>
              <a:rPr lang="en-US" altLang="zh-TW" sz="2400" b="1" dirty="0" smtClean="0"/>
              <a:t>Step 2: Encryption preparation at sender side</a:t>
            </a:r>
          </a:p>
          <a:p>
            <a:pPr lvl="1"/>
            <a:r>
              <a:rPr lang="en-US" altLang="zh-TW" sz="2200" dirty="0" smtClean="0"/>
              <a:t>1: Generate a set of component </a:t>
            </a:r>
            <a:r>
              <a:rPr lang="en-US" altLang="zh-TW" sz="2200" b="1" i="1" dirty="0" smtClean="0"/>
              <a:t>r</a:t>
            </a:r>
            <a:r>
              <a:rPr lang="en-US" altLang="zh-TW" sz="2200" dirty="0" smtClean="0"/>
              <a:t>.</a:t>
            </a:r>
          </a:p>
          <a:p>
            <a:pPr lvl="1"/>
            <a:r>
              <a:rPr lang="en-US" altLang="zh-TW" sz="2200" dirty="0" smtClean="0"/>
              <a:t>2: Compress message by Huffman code. The outputs are binary file </a:t>
            </a:r>
            <a:r>
              <a:rPr lang="en-US" altLang="zh-TW" sz="2200" b="1" i="1" dirty="0" smtClean="0"/>
              <a:t>B </a:t>
            </a:r>
            <a:r>
              <a:rPr lang="en-US" altLang="zh-TW" sz="2200" dirty="0" smtClean="0"/>
              <a:t>and header file </a:t>
            </a:r>
            <a:r>
              <a:rPr lang="en-US" altLang="zh-TW" sz="2200" b="1" i="1" dirty="0" smtClean="0"/>
              <a:t>H</a:t>
            </a:r>
            <a:r>
              <a:rPr lang="en-US" altLang="zh-TW" sz="2200" dirty="0"/>
              <a:t>.</a:t>
            </a:r>
            <a:endParaRPr lang="en-US" altLang="zh-TW" sz="2200" dirty="0" smtClean="0"/>
          </a:p>
          <a:p>
            <a:pPr lvl="1"/>
            <a:endParaRPr lang="en-US" altLang="zh-TW" sz="2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0697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A-RSA </a:t>
            </a:r>
            <a:r>
              <a:rPr lang="en-US" altLang="zh-TW" sz="4000" dirty="0" smtClean="0"/>
              <a:t>Cryptosystem (Cont’d)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71105"/>
            <a:ext cx="8915400" cy="5095702"/>
          </a:xfrm>
        </p:spPr>
        <p:txBody>
          <a:bodyPr>
            <a:normAutofit/>
          </a:bodyPr>
          <a:lstStyle/>
          <a:p>
            <a:r>
              <a:rPr lang="en-US" altLang="zh-TW" sz="2400" b="1" dirty="0" smtClean="0"/>
              <a:t>Step 3: Encryption at sender side</a:t>
            </a:r>
          </a:p>
          <a:p>
            <a:pPr lvl="1"/>
            <a:r>
              <a:rPr lang="en-US" altLang="zh-TW" sz="2200" dirty="0" smtClean="0"/>
              <a:t>1: Encrypt </a:t>
            </a:r>
            <a:r>
              <a:rPr lang="en-US" altLang="zh-TW" sz="2200" b="1" i="1" dirty="0" smtClean="0"/>
              <a:t>H</a:t>
            </a:r>
            <a:r>
              <a:rPr lang="en-US" altLang="zh-TW" sz="2200" dirty="0" smtClean="0"/>
              <a:t> by RSA. The output is </a:t>
            </a:r>
            <a:r>
              <a:rPr lang="en-US" altLang="zh-TW" sz="2200" b="1" i="1" dirty="0" smtClean="0"/>
              <a:t>C</a:t>
            </a:r>
            <a:r>
              <a:rPr lang="en-US" altLang="zh-TW" sz="2200" dirty="0" smtClean="0"/>
              <a:t>.</a:t>
            </a:r>
          </a:p>
          <a:p>
            <a:pPr lvl="1"/>
            <a:r>
              <a:rPr lang="en-US" altLang="zh-TW" sz="2200" dirty="0" smtClean="0"/>
              <a:t>2: Blind </a:t>
            </a:r>
            <a:r>
              <a:rPr lang="en-US" altLang="zh-TW" sz="2200" b="1" i="1" dirty="0" smtClean="0"/>
              <a:t>C</a:t>
            </a:r>
            <a:r>
              <a:rPr lang="en-US" altLang="zh-TW" sz="2200" dirty="0" smtClean="0"/>
              <a:t> by </a:t>
            </a:r>
            <a:r>
              <a:rPr lang="en-US" altLang="zh-TW" sz="2200" b="1" i="1" dirty="0" smtClean="0"/>
              <a:t>r</a:t>
            </a:r>
            <a:r>
              <a:rPr lang="en-US" altLang="zh-TW" sz="2200" dirty="0" smtClean="0"/>
              <a:t>. </a:t>
            </a:r>
            <a:r>
              <a:rPr lang="en-US" altLang="zh-TW" sz="2200" b="1" i="1" dirty="0" smtClean="0"/>
              <a:t>C’</a:t>
            </a:r>
            <a:r>
              <a:rPr lang="en-US" altLang="zh-TW" sz="2200" dirty="0" smtClean="0"/>
              <a:t> = </a:t>
            </a:r>
            <a:r>
              <a:rPr lang="en-US" altLang="zh-TW" sz="2200" b="1" i="1" dirty="0" smtClean="0"/>
              <a:t>C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xor</a:t>
            </a:r>
            <a:r>
              <a:rPr lang="en-US" altLang="zh-TW" sz="2200" dirty="0" smtClean="0"/>
              <a:t> </a:t>
            </a:r>
            <a:r>
              <a:rPr lang="en-US" altLang="zh-TW" sz="2200" b="1" i="1" dirty="0" smtClean="0"/>
              <a:t>r</a:t>
            </a:r>
          </a:p>
          <a:p>
            <a:pPr lvl="1"/>
            <a:r>
              <a:rPr lang="en-US" altLang="zh-TW" sz="2200" dirty="0" smtClean="0"/>
              <a:t>3: Blind </a:t>
            </a:r>
            <a:r>
              <a:rPr lang="en-US" altLang="zh-TW" sz="2200" b="1" i="1" dirty="0" smtClean="0"/>
              <a:t>B</a:t>
            </a:r>
            <a:r>
              <a:rPr lang="en-US" altLang="zh-TW" sz="2200" dirty="0" smtClean="0"/>
              <a:t> by </a:t>
            </a:r>
            <a:r>
              <a:rPr lang="en-US" altLang="zh-TW" sz="2200" b="1" i="1" dirty="0" smtClean="0"/>
              <a:t>r</a:t>
            </a:r>
            <a:r>
              <a:rPr lang="en-US" altLang="zh-TW" sz="2200" dirty="0" smtClean="0"/>
              <a:t>. </a:t>
            </a:r>
            <a:r>
              <a:rPr lang="en-US" altLang="zh-TW" sz="2200" b="1" i="1" dirty="0" smtClean="0"/>
              <a:t>B’</a:t>
            </a:r>
            <a:r>
              <a:rPr lang="en-US" altLang="zh-TW" sz="2200" dirty="0" smtClean="0"/>
              <a:t> = </a:t>
            </a:r>
            <a:r>
              <a:rPr lang="en-US" altLang="zh-TW" sz="2200" b="1" i="1" dirty="0" smtClean="0"/>
              <a:t>B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xor</a:t>
            </a:r>
            <a:r>
              <a:rPr lang="en-US" altLang="zh-TW" sz="2200" dirty="0" smtClean="0"/>
              <a:t> </a:t>
            </a:r>
            <a:r>
              <a:rPr lang="en-US" altLang="zh-TW" sz="2200" b="1" i="1" dirty="0" smtClean="0"/>
              <a:t>r</a:t>
            </a:r>
          </a:p>
          <a:p>
            <a:pPr lvl="1"/>
            <a:r>
              <a:rPr lang="en-US" altLang="zh-TW" sz="2200" dirty="0" smtClean="0"/>
              <a:t>4: Encrypt </a:t>
            </a:r>
            <a:r>
              <a:rPr lang="en-US" altLang="zh-TW" sz="2200" b="1" i="1" dirty="0" smtClean="0"/>
              <a:t>r</a:t>
            </a:r>
            <a:r>
              <a:rPr lang="en-US" altLang="zh-TW" sz="2200" dirty="0" smtClean="0"/>
              <a:t> by </a:t>
            </a:r>
            <a:r>
              <a:rPr lang="en-US" altLang="zh-TW" sz="2200" dirty="0"/>
              <a:t>R</a:t>
            </a:r>
            <a:r>
              <a:rPr lang="en-US" altLang="zh-TW" sz="2200" dirty="0" smtClean="0"/>
              <a:t>abin. The output is </a:t>
            </a:r>
            <a:r>
              <a:rPr lang="en-US" altLang="zh-TW" sz="2200" b="1" i="1" dirty="0" smtClean="0"/>
              <a:t>r’</a:t>
            </a:r>
            <a:r>
              <a:rPr lang="en-US" altLang="zh-TW" sz="2200" dirty="0" smtClean="0"/>
              <a:t>.</a:t>
            </a:r>
          </a:p>
          <a:p>
            <a:r>
              <a:rPr lang="en-US" altLang="zh-TW" sz="2400" b="1" dirty="0" smtClean="0"/>
              <a:t>Step 4: Decryption at receiver side</a:t>
            </a:r>
          </a:p>
          <a:p>
            <a:pPr lvl="1"/>
            <a:r>
              <a:rPr lang="en-US" altLang="zh-TW" sz="2200" dirty="0" smtClean="0"/>
              <a:t>1: Reverse Step 3 to get </a:t>
            </a:r>
            <a:r>
              <a:rPr lang="en-US" altLang="zh-TW" sz="2200" b="1" i="1" dirty="0" smtClean="0"/>
              <a:t>H</a:t>
            </a:r>
            <a:r>
              <a:rPr lang="en-US" altLang="zh-TW" sz="2200" dirty="0" smtClean="0"/>
              <a:t> and </a:t>
            </a:r>
            <a:r>
              <a:rPr lang="en-US" altLang="zh-TW" sz="2200" b="1" i="1" dirty="0" smtClean="0"/>
              <a:t>B</a:t>
            </a:r>
            <a:r>
              <a:rPr lang="en-US" altLang="zh-TW" sz="2200" dirty="0" smtClean="0"/>
              <a:t>.</a:t>
            </a:r>
          </a:p>
          <a:p>
            <a:pPr lvl="1"/>
            <a:r>
              <a:rPr lang="en-US" altLang="zh-TW" sz="2200" dirty="0" smtClean="0"/>
              <a:t>2: Reconstruct the message with </a:t>
            </a:r>
            <a:r>
              <a:rPr lang="en-US" altLang="zh-TW" sz="2200" b="1" i="1" dirty="0" smtClean="0"/>
              <a:t>H</a:t>
            </a:r>
            <a:r>
              <a:rPr lang="en-US" altLang="zh-TW" sz="2200" dirty="0" smtClean="0"/>
              <a:t> and </a:t>
            </a:r>
            <a:r>
              <a:rPr lang="en-US" altLang="zh-TW" sz="2200" b="1" i="1" dirty="0" smtClean="0"/>
              <a:t>B</a:t>
            </a:r>
            <a:r>
              <a:rPr lang="en-US" altLang="zh-TW" sz="2200" dirty="0" smtClean="0"/>
              <a:t>.</a:t>
            </a:r>
          </a:p>
          <a:p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738841" y="5652655"/>
            <a:ext cx="7452563" cy="101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Wingdings 3" charset="2"/>
              <a:buNone/>
            </a:pPr>
            <a:r>
              <a:rPr lang="en-US" altLang="zh-TW" dirty="0" smtClean="0"/>
              <a:t>M – ( Huffman ) -&gt; H – ( RSA ) -&gt; C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xor</a:t>
            </a:r>
            <a:r>
              <a:rPr lang="en-US" altLang="zh-TW" dirty="0" smtClean="0"/>
              <a:t> r ) -&gt; C’ --------------</a:t>
            </a:r>
            <a:r>
              <a:rPr lang="en-US" altLang="zh-TW" dirty="0" smtClean="0">
                <a:sym typeface="Wingdings" panose="05000000000000000000" pitchFamily="2" charset="2"/>
              </a:rPr>
              <a:t>&gt;  C’</a:t>
            </a:r>
            <a:endParaRPr lang="en-US" altLang="zh-TW" dirty="0" smtClean="0"/>
          </a:p>
          <a:p>
            <a:pPr marL="0" indent="0">
              <a:lnSpc>
                <a:spcPts val="1500"/>
              </a:lnSpc>
              <a:buFont typeface="Wingdings 3" charset="2"/>
              <a:buNone/>
            </a:pPr>
            <a:r>
              <a:rPr lang="en-US" altLang="zh-TW" dirty="0" smtClean="0"/>
              <a:t>				    B -------------&gt;  B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xor</a:t>
            </a:r>
            <a:r>
              <a:rPr lang="en-US" altLang="zh-TW" dirty="0" smtClean="0"/>
              <a:t> r ) -&gt;  B’ --------------</a:t>
            </a:r>
            <a:r>
              <a:rPr lang="en-US" altLang="zh-TW" dirty="0" smtClean="0">
                <a:sym typeface="Wingdings" panose="05000000000000000000" pitchFamily="2" charset="2"/>
              </a:rPr>
              <a:t>&gt;   B’</a:t>
            </a:r>
            <a:endParaRPr lang="en-US" altLang="zh-TW" dirty="0" smtClean="0"/>
          </a:p>
          <a:p>
            <a:pPr marL="0" indent="0">
              <a:lnSpc>
                <a:spcPts val="1500"/>
              </a:lnSpc>
              <a:buFont typeface="Wingdings 3" charset="2"/>
              <a:buNone/>
            </a:pPr>
            <a:r>
              <a:rPr lang="en-US" altLang="zh-TW" dirty="0" smtClean="0"/>
              <a:t>								         -------</a:t>
            </a:r>
            <a:r>
              <a:rPr lang="en-US" altLang="zh-TW" dirty="0" smtClean="0">
                <a:sym typeface="Wingdings" panose="05000000000000000000" pitchFamily="2" charset="2"/>
              </a:rPr>
              <a:t>&gt;   r - (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Rabin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-&gt;   r’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210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Modified A-RSA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79665"/>
            <a:ext cx="8915400" cy="443155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TW" sz="2400" dirty="0" smtClean="0"/>
              <a:t>Step 1: </a:t>
            </a:r>
          </a:p>
          <a:p>
            <a:pPr marL="742950" lvl="2" indent="-342900"/>
            <a:r>
              <a:rPr lang="en-US" altLang="zh-TW" sz="2400" dirty="0" smtClean="0"/>
              <a:t>Compress message </a:t>
            </a:r>
            <a:r>
              <a:rPr lang="en-US" altLang="zh-TW" sz="2400" b="1" i="1" dirty="0" smtClean="0"/>
              <a:t>M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by Huffman code. The </a:t>
            </a:r>
            <a:r>
              <a:rPr lang="en-US" altLang="zh-TW" sz="2400" dirty="0" smtClean="0"/>
              <a:t>output  is </a:t>
            </a:r>
            <a:r>
              <a:rPr lang="en-US" altLang="zh-TW" sz="2400" b="1" i="1" dirty="0" smtClean="0"/>
              <a:t>M’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 smtClean="0"/>
              <a:t>Step 2:</a:t>
            </a:r>
          </a:p>
          <a:p>
            <a:pPr lvl="1"/>
            <a:r>
              <a:rPr lang="en-US" altLang="zh-TW" sz="2400" dirty="0" smtClean="0"/>
              <a:t>Encrypt </a:t>
            </a:r>
            <a:r>
              <a:rPr lang="en-US" altLang="zh-TW" sz="2400" b="1" i="1" dirty="0" smtClean="0"/>
              <a:t>M’</a:t>
            </a:r>
            <a:r>
              <a:rPr lang="en-US" altLang="zh-TW" sz="2400" dirty="0" smtClean="0"/>
              <a:t> by AES. The outputs are </a:t>
            </a:r>
            <a:r>
              <a:rPr lang="en-US" altLang="zh-TW" sz="2400" b="1" i="1" dirty="0" smtClean="0"/>
              <a:t>C</a:t>
            </a:r>
            <a:r>
              <a:rPr lang="en-US" altLang="zh-TW" sz="2400" dirty="0" smtClean="0"/>
              <a:t> and key </a:t>
            </a:r>
            <a:r>
              <a:rPr lang="en-US" altLang="zh-TW" sz="2400" b="1" i="1" dirty="0" smtClean="0"/>
              <a:t>K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600" dirty="0" smtClean="0"/>
              <a:t>Step 3:</a:t>
            </a:r>
          </a:p>
          <a:p>
            <a:pPr lvl="1"/>
            <a:r>
              <a:rPr lang="en-US" altLang="zh-TW" sz="2400" b="1" i="1" dirty="0" smtClean="0"/>
              <a:t>K’</a:t>
            </a:r>
            <a:r>
              <a:rPr lang="en-US" altLang="zh-TW" sz="2400" dirty="0" smtClean="0"/>
              <a:t> = </a:t>
            </a:r>
            <a:r>
              <a:rPr lang="en-US" altLang="zh-TW" sz="2400" b="1" i="1" dirty="0" smtClean="0"/>
              <a:t>K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xor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/>
              <a:t>r</a:t>
            </a:r>
          </a:p>
          <a:p>
            <a:r>
              <a:rPr lang="en-US" altLang="zh-TW" sz="2600" dirty="0" smtClean="0"/>
              <a:t>Step 4:</a:t>
            </a:r>
          </a:p>
          <a:p>
            <a:pPr lvl="1"/>
            <a:r>
              <a:rPr lang="en-US" altLang="zh-TW" sz="2400" dirty="0" smtClean="0"/>
              <a:t>Encrypt </a:t>
            </a:r>
            <a:r>
              <a:rPr lang="en-US" altLang="zh-TW" sz="2400" b="1" i="1" dirty="0" smtClean="0"/>
              <a:t>r</a:t>
            </a:r>
            <a:r>
              <a:rPr lang="en-US" altLang="zh-TW" sz="2400" dirty="0" smtClean="0"/>
              <a:t> by RSA.</a:t>
            </a: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320630" y="5911222"/>
            <a:ext cx="7452563" cy="101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Wingdings 3" charset="2"/>
              <a:buNone/>
            </a:pPr>
            <a:r>
              <a:rPr lang="en-US" altLang="zh-TW" dirty="0" smtClean="0"/>
              <a:t>M – ( Huffman ) -&gt; M’– ( AES ) -&gt; C --------------------------------------</a:t>
            </a:r>
            <a:r>
              <a:rPr lang="en-US" altLang="zh-TW" dirty="0" smtClean="0">
                <a:sym typeface="Wingdings" panose="05000000000000000000" pitchFamily="2" charset="2"/>
              </a:rPr>
              <a:t>&gt;  C</a:t>
            </a:r>
            <a:endParaRPr lang="en-US" altLang="zh-TW" dirty="0" smtClean="0"/>
          </a:p>
          <a:p>
            <a:pPr marL="0" indent="0">
              <a:lnSpc>
                <a:spcPts val="1500"/>
              </a:lnSpc>
              <a:buFont typeface="Wingdings 3" charset="2"/>
              <a:buNone/>
            </a:pPr>
            <a:r>
              <a:rPr lang="en-US" altLang="zh-TW" dirty="0" smtClean="0"/>
              <a:t>							      K --- ( </a:t>
            </a:r>
            <a:r>
              <a:rPr lang="en-US" altLang="zh-TW" dirty="0" err="1" smtClean="0"/>
              <a:t>xor</a:t>
            </a:r>
            <a:r>
              <a:rPr lang="en-US" altLang="zh-TW" dirty="0" smtClean="0"/>
              <a:t> r ) --- &gt; K’ --------------&gt;  K’</a:t>
            </a:r>
          </a:p>
          <a:p>
            <a:pPr marL="0" indent="0">
              <a:lnSpc>
                <a:spcPts val="1500"/>
              </a:lnSpc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							      r   -- ( RSA ) -&gt;  r’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487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D5D82-CA7B-42EA-A671-F3E96534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2D36EC-3180-4B0A-9AD9-D1519DAA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Abdallah </a:t>
            </a:r>
            <a:r>
              <a:rPr lang="en-US" altLang="zh-TW" dirty="0" err="1"/>
              <a:t>Karakra</a:t>
            </a:r>
            <a:r>
              <a:rPr lang="en-US" altLang="zh-TW" dirty="0"/>
              <a:t> and Ahmad </a:t>
            </a:r>
            <a:r>
              <a:rPr lang="en-US" altLang="zh-TW" dirty="0" err="1"/>
              <a:t>Alsadeh</a:t>
            </a:r>
            <a:r>
              <a:rPr lang="en-US" altLang="zh-TW" dirty="0"/>
              <a:t>, SAI Computing Conference,1016 - 1023, 2016</a:t>
            </a:r>
          </a:p>
          <a:p>
            <a:r>
              <a:rPr lang="en-US" altLang="zh-TW" dirty="0"/>
              <a:t>R. L. </a:t>
            </a:r>
            <a:r>
              <a:rPr lang="en-US" altLang="zh-TW" dirty="0" err="1"/>
              <a:t>Rivest</a:t>
            </a:r>
            <a:r>
              <a:rPr lang="en-US" altLang="zh-TW" dirty="0"/>
              <a:t>, A. Shamir, and L. </a:t>
            </a:r>
            <a:r>
              <a:rPr lang="en-US" altLang="zh-TW" dirty="0" err="1"/>
              <a:t>Adleman</a:t>
            </a:r>
            <a:r>
              <a:rPr lang="en-US" altLang="zh-TW" dirty="0"/>
              <a:t>, ‘A Method for Obtaining Digital Signatures and Public-Key Cryptosystems’, Communications of the ACM, Vol. 21, No. 2, 120-126, 1978</a:t>
            </a:r>
            <a:endParaRPr lang="zh-TW" altLang="en-US" dirty="0"/>
          </a:p>
          <a:p>
            <a:r>
              <a:rPr lang="en-US" altLang="zh-TW" dirty="0">
                <a:hlinkClick r:id="rId2"/>
              </a:rPr>
              <a:t>[web1]https://en.wikipedia.org/wiki/RSA_(cryptosystem)#Proof_using_Fermat's_little_theorem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[web2] https://en.wikipedia.org/wiki/Rabin_cryptosystem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3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529</TotalTime>
  <Words>340</Words>
  <Application>Microsoft Office PowerPoint</Application>
  <PresentationFormat>寬螢幕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Century Gothic</vt:lpstr>
      <vt:lpstr>Wingdings</vt:lpstr>
      <vt:lpstr>Wingdings 3</vt:lpstr>
      <vt:lpstr>絲縷</vt:lpstr>
      <vt:lpstr>A-RAS : Augmented RSA</vt:lpstr>
      <vt:lpstr>Table of Contents</vt:lpstr>
      <vt:lpstr>A-RSA Cryptosystem</vt:lpstr>
      <vt:lpstr>A-RSA Cryptosystem (Cont’d)</vt:lpstr>
      <vt:lpstr>Modified A-RSA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Obtaining Digital Signatures and Public-Key Cryptosystems</dc:title>
  <dc:creator>USER</dc:creator>
  <cp:lastModifiedBy>AnOwl</cp:lastModifiedBy>
  <cp:revision>36</cp:revision>
  <dcterms:created xsi:type="dcterms:W3CDTF">2018-10-02T01:32:39Z</dcterms:created>
  <dcterms:modified xsi:type="dcterms:W3CDTF">2019-03-05T07:29:21Z</dcterms:modified>
</cp:coreProperties>
</file>