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1"/>
  </p:sldMasterIdLst>
  <p:notesMasterIdLst>
    <p:notesMasterId r:id="rId3"/>
  </p:notesMasterIdLst>
  <p:sldIdLst>
    <p:sldId id="256" r:id="rId2"/>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919"/>
    <a:srgbClr val="FFFFFF"/>
    <a:srgbClr val="000000"/>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1"/>
    <p:restoredTop sz="96327"/>
  </p:normalViewPr>
  <p:slideViewPr>
    <p:cSldViewPr>
      <p:cViewPr>
        <p:scale>
          <a:sx n="32" d="100"/>
          <a:sy n="32" d="100"/>
        </p:scale>
        <p:origin x="2128" y="-248"/>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‹nr.›</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Afbeelding 20">
            <a:extLst>
              <a:ext uri="{FF2B5EF4-FFF2-40B4-BE49-F238E27FC236}">
                <a16:creationId xmlns:a16="http://schemas.microsoft.com/office/drawing/2014/main" id="{3BCC08F2-242E-06A6-B428-4E8EA98217F0}"/>
              </a:ext>
            </a:extLst>
          </p:cNvPr>
          <p:cNvPicPr>
            <a:picLocks noChangeAspect="1"/>
          </p:cNvPicPr>
          <p:nvPr/>
        </p:nvPicPr>
        <p:blipFill>
          <a:blip r:embed="rId2"/>
          <a:stretch>
            <a:fillRect/>
          </a:stretch>
        </p:blipFill>
        <p:spPr>
          <a:xfrm>
            <a:off x="6020810" y="10604119"/>
            <a:ext cx="1873750" cy="1494430"/>
          </a:xfrm>
          <a:prstGeom prst="rect">
            <a:avLst/>
          </a:prstGeom>
        </p:spPr>
      </p:pic>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3200"/>
              </a:lnSpc>
            </a:pPr>
            <a:r>
              <a:rPr lang="en-US" sz="2800" b="1" dirty="0">
                <a:solidFill>
                  <a:srgbClr val="FFFFFF"/>
                </a:solidFill>
                <a:latin typeface="Calibri" charset="0"/>
              </a:rPr>
              <a:t>Big Data Management</a:t>
            </a:r>
          </a:p>
          <a:p>
            <a:pPr defTabSz="2949575">
              <a:lnSpc>
                <a:spcPts val="6800"/>
              </a:lnSpc>
            </a:pPr>
            <a:r>
              <a:rPr lang="en-US" sz="6200" b="1" dirty="0">
                <a:solidFill>
                  <a:srgbClr val="FFFFFF"/>
                </a:solidFill>
                <a:latin typeface="Calibri" charset="0"/>
              </a:rPr>
              <a:t>Discovering combinations of vectors with low aggregate variance</a:t>
            </a:r>
          </a:p>
          <a:p>
            <a:pPr defTabSz="2949575">
              <a:lnSpc>
                <a:spcPts val="6800"/>
              </a:lnSpc>
            </a:pPr>
            <a:r>
              <a:rPr lang="en-US" sz="1800" b="1" dirty="0">
                <a:solidFill>
                  <a:srgbClr val="FFFFFF"/>
                </a:solidFill>
                <a:latin typeface="Calibri" charset="0"/>
              </a:rPr>
              <a:t>Group 23 - Thomas de Lange (2648586) &amp; Dalton Harmsen (1293885) &amp; Roëlle Bänffer (1523198) &amp; </a:t>
            </a:r>
            <a:r>
              <a:rPr lang="en-US" sz="1800" b="1" dirty="0" err="1">
                <a:solidFill>
                  <a:srgbClr val="FFFFFF"/>
                </a:solidFill>
                <a:latin typeface="Calibri" charset="0"/>
              </a:rPr>
              <a:t>Lieke</a:t>
            </a:r>
            <a:r>
              <a:rPr lang="en-US" sz="1800" b="1" dirty="0">
                <a:solidFill>
                  <a:srgbClr val="FFFFFF"/>
                </a:solidFill>
                <a:latin typeface="Calibri" charset="0"/>
              </a:rPr>
              <a:t> van den </a:t>
            </a:r>
            <a:r>
              <a:rPr lang="en-US" sz="1800" b="1" dirty="0" err="1">
                <a:solidFill>
                  <a:srgbClr val="FFFFFF"/>
                </a:solidFill>
                <a:latin typeface="Calibri" charset="0"/>
              </a:rPr>
              <a:t>Biggelaar</a:t>
            </a:r>
            <a:r>
              <a:rPr lang="en-US" sz="1800" b="1" dirty="0">
                <a:solidFill>
                  <a:srgbClr val="FFFFFF"/>
                </a:solidFill>
                <a:latin typeface="Calibri" charset="0"/>
              </a:rPr>
              <a:t> (1479652) &amp; Rik </a:t>
            </a:r>
            <a:r>
              <a:rPr lang="en-US" sz="1800" b="1" dirty="0" err="1">
                <a:solidFill>
                  <a:srgbClr val="FFFFFF"/>
                </a:solidFill>
                <a:latin typeface="Calibri" charset="0"/>
              </a:rPr>
              <a:t>Litjens</a:t>
            </a:r>
            <a:r>
              <a:rPr lang="en-US" sz="1800" b="1" dirty="0">
                <a:solidFill>
                  <a:srgbClr val="FFFFFF"/>
                </a:solidFill>
                <a:latin typeface="Calibri" charset="0"/>
              </a:rPr>
              <a:t> (1317059) &amp; Marco </a:t>
            </a:r>
            <a:r>
              <a:rPr lang="en-US" sz="1800" b="1" dirty="0" err="1">
                <a:solidFill>
                  <a:srgbClr val="FFFFFF"/>
                </a:solidFill>
                <a:latin typeface="Calibri" charset="0"/>
              </a:rPr>
              <a:t>Pleket</a:t>
            </a:r>
            <a:r>
              <a:rPr lang="en-US" sz="1800" b="1" dirty="0">
                <a:solidFill>
                  <a:srgbClr val="FFFFFF"/>
                </a:solidFill>
                <a:latin typeface="Calibri" charset="0"/>
              </a:rPr>
              <a:t> (1295713)</a:t>
            </a:r>
          </a:p>
        </p:txBody>
      </p:sp>
      <p:sp>
        <p:nvSpPr>
          <p:cNvPr id="4101" name="Text Box 8"/>
          <p:cNvSpPr txBox="1">
            <a:spLocks noChangeArrowheads="1"/>
          </p:cNvSpPr>
          <p:nvPr/>
        </p:nvSpPr>
        <p:spPr bwMode="auto">
          <a:xfrm>
            <a:off x="828304" y="29591455"/>
            <a:ext cx="17859375" cy="615950"/>
          </a:xfrm>
          <a:prstGeom prst="rect">
            <a:avLst/>
          </a:prstGeom>
          <a:noFill/>
          <a:ln w="9525">
            <a:noFill/>
            <a:miter lim="800000"/>
            <a:headEnd/>
            <a:tailEnd/>
          </a:ln>
        </p:spPr>
        <p:txBody>
          <a:bodyPr lIns="0" tIns="0" rIns="0" bIns="0"/>
          <a:lstStyle/>
          <a:p>
            <a:pPr defTabSz="2949575">
              <a:defRPr/>
            </a:pPr>
            <a:r>
              <a:rPr lang="en-US" sz="2800" b="1" dirty="0">
                <a:solidFill>
                  <a:srgbClr val="000000"/>
                </a:solidFill>
                <a:latin typeface="Calibri" charset="0"/>
              </a:rPr>
              <a:t>Data Science &amp; Artificial Intelligence</a:t>
            </a:r>
          </a:p>
        </p:txBody>
      </p:sp>
      <p:sp>
        <p:nvSpPr>
          <p:cNvPr id="4102" name="Text Box 9"/>
          <p:cNvSpPr txBox="1">
            <a:spLocks noChangeArrowheads="1"/>
          </p:cNvSpPr>
          <p:nvPr/>
        </p:nvSpPr>
        <p:spPr bwMode="auto">
          <a:xfrm>
            <a:off x="316197" y="8014538"/>
            <a:ext cx="8389438" cy="667115"/>
          </a:xfrm>
          <a:prstGeom prst="rect">
            <a:avLst/>
          </a:prstGeom>
          <a:noFill/>
          <a:ln w="9525">
            <a:noFill/>
            <a:miter lim="800000"/>
            <a:headEnd/>
            <a:tailEnd/>
          </a:ln>
        </p:spPr>
        <p:txBody>
          <a:bodyPr lIns="0" tIns="0" rIns="0" bIns="0"/>
          <a:lstStyle/>
          <a:p>
            <a:pPr defTabSz="2949575">
              <a:lnSpc>
                <a:spcPts val="4400"/>
              </a:lnSpc>
              <a:defRPr/>
            </a:pPr>
            <a:r>
              <a:rPr lang="en-US" sz="4000" b="1" dirty="0">
                <a:solidFill>
                  <a:srgbClr val="0066CC"/>
                </a:solidFill>
                <a:latin typeface="Calibri" charset="0"/>
              </a:rPr>
              <a:t>Creating a data frame/dataset and RDD</a:t>
            </a: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3" name="Text Box 9">
            <a:extLst>
              <a:ext uri="{FF2B5EF4-FFF2-40B4-BE49-F238E27FC236}">
                <a16:creationId xmlns:a16="http://schemas.microsoft.com/office/drawing/2014/main" id="{8FE16DBF-951B-8758-0968-BDD7B02B0580}"/>
              </a:ext>
            </a:extLst>
          </p:cNvPr>
          <p:cNvSpPr txBox="1">
            <a:spLocks noChangeArrowheads="1"/>
          </p:cNvSpPr>
          <p:nvPr/>
        </p:nvSpPr>
        <p:spPr bwMode="auto">
          <a:xfrm>
            <a:off x="8894542" y="8075835"/>
            <a:ext cx="12502281" cy="5605736"/>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RDD Variant</a:t>
            </a:r>
          </a:p>
          <a:p>
            <a:pPr defTabSz="2949575">
              <a:lnSpc>
                <a:spcPts val="4400"/>
              </a:lnSpc>
              <a:defRPr/>
            </a:pPr>
            <a:r>
              <a:rPr lang="en-US" sz="2400" b="1" dirty="0">
                <a:solidFill>
                  <a:srgbClr val="000000"/>
                </a:solidFill>
                <a:latin typeface="Calibri" charset="0"/>
              </a:rPr>
              <a:t>Architecture</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defTabSz="2949575">
              <a:lnSpc>
                <a:spcPts val="3200"/>
              </a:lnSpc>
              <a:defRPr/>
            </a:pPr>
            <a:r>
              <a:rPr lang="en-GB" sz="1800" dirty="0">
                <a:effectLst/>
                <a:latin typeface="Arial" panose="020B0604020202020204" pitchFamily="34" charset="0"/>
                <a:ea typeface="Calibri" panose="020F0502020204030204" pitchFamily="34" charset="0"/>
              </a:rPr>
              <a:t>The architecture uses two paths; one creates a broadcast variable that stores the vectors for each key, and the other finds the triples of the keys. </a:t>
            </a:r>
            <a:r>
              <a:rPr lang="en-GB" sz="1800" dirty="0">
                <a:latin typeface="Arial" panose="020B0604020202020204" pitchFamily="34" charset="0"/>
                <a:ea typeface="Calibri" panose="020F0502020204030204" pitchFamily="34" charset="0"/>
              </a:rPr>
              <a:t>Combining the paths, it is possible to compute the aggregated variance of the triples. Finally, only the triples that are at most tau remain and are counted. Optimization is performed by switching from python to java. Together with swapping the cartesian() methods with </a:t>
            </a:r>
            <a:r>
              <a:rPr lang="en-GB" sz="1800" dirty="0" err="1">
                <a:latin typeface="Arial" panose="020B0604020202020204" pitchFamily="34" charset="0"/>
                <a:ea typeface="Calibri" panose="020F0502020204030204" pitchFamily="34" charset="0"/>
              </a:rPr>
              <a:t>flatmap</a:t>
            </a:r>
            <a:r>
              <a:rPr lang="en-GB" sz="1800" dirty="0">
                <a:latin typeface="Arial" panose="020B0604020202020204" pitchFamily="34" charset="0"/>
                <a:ea typeface="Calibri" panose="020F0502020204030204" pitchFamily="34" charset="0"/>
              </a:rPr>
              <a:t>() and broadcasting, which improved by 60%.  Then we also added repartitions(20) and performed a cache() throughout. This improved by another 5s per tau. Resulting in an execution time of 20s per tau on 250x10000. The results are tau 410 = count 10, tau 20 = count 2. This is the same as the results from Q2, but much quicker computed.</a:t>
            </a:r>
          </a:p>
          <a:p>
            <a:pPr defTabSz="2949575">
              <a:lnSpc>
                <a:spcPts val="3200"/>
              </a:lnSpc>
              <a:defRPr/>
            </a:pPr>
            <a:endParaRPr lang="en-GB" sz="2400" dirty="0">
              <a:latin typeface="Arial" panose="020B0604020202020204" pitchFamily="34" charset="0"/>
              <a:ea typeface="Calibri" panose="020F0502020204030204" pitchFamily="34" charset="0"/>
            </a:endParaRPr>
          </a:p>
        </p:txBody>
      </p:sp>
      <p:sp>
        <p:nvSpPr>
          <p:cNvPr id="4" name="Text Box 9">
            <a:extLst>
              <a:ext uri="{FF2B5EF4-FFF2-40B4-BE49-F238E27FC236}">
                <a16:creationId xmlns:a16="http://schemas.microsoft.com/office/drawing/2014/main" id="{2775C26B-B052-07EA-B026-312EE62C738C}"/>
              </a:ext>
            </a:extLst>
          </p:cNvPr>
          <p:cNvSpPr txBox="1">
            <a:spLocks noChangeArrowheads="1"/>
          </p:cNvSpPr>
          <p:nvPr/>
        </p:nvSpPr>
        <p:spPr bwMode="auto">
          <a:xfrm>
            <a:off x="318472" y="12400194"/>
            <a:ext cx="8389437" cy="4412800"/>
          </a:xfrm>
          <a:prstGeom prst="rect">
            <a:avLst/>
          </a:prstGeom>
          <a:noFill/>
          <a:ln w="9525">
            <a:noFill/>
            <a:miter lim="800000"/>
            <a:headEnd/>
            <a:tailEnd/>
          </a:ln>
        </p:spPr>
        <p:txBody>
          <a:bodyPr lIns="0" tIns="0" rIns="0" bIns="0"/>
          <a:lstStyle/>
          <a:p>
            <a:pPr defTabSz="2949575">
              <a:lnSpc>
                <a:spcPts val="4400"/>
              </a:lnSpc>
              <a:defRPr/>
            </a:pPr>
            <a:r>
              <a:rPr lang="en-US" sz="4400" b="1" dirty="0" err="1">
                <a:solidFill>
                  <a:srgbClr val="0066CC"/>
                </a:solidFill>
                <a:latin typeface="Calibri" charset="0"/>
              </a:rPr>
              <a:t>SparkSQL</a:t>
            </a:r>
            <a:r>
              <a:rPr lang="en-US" sz="4400" b="1" dirty="0">
                <a:solidFill>
                  <a:srgbClr val="0066CC"/>
                </a:solidFill>
                <a:latin typeface="Calibri" charset="0"/>
              </a:rPr>
              <a:t> Variant</a:t>
            </a:r>
          </a:p>
          <a:p>
            <a:pPr marL="342900" indent="-342900" defTabSz="2949575">
              <a:lnSpc>
                <a:spcPts val="3200"/>
              </a:lnSpc>
              <a:buFont typeface="Arial" panose="020B0604020202020204" pitchFamily="34" charset="0"/>
              <a:buChar char="•"/>
              <a:defRPr/>
            </a:pPr>
            <a:r>
              <a:rPr lang="en-GB" sz="1800" dirty="0">
                <a:effectLst/>
                <a:latin typeface="Arial" panose="020B0604020202020204" pitchFamily="34" charset="0"/>
                <a:ea typeface="Calibri" panose="020F0502020204030204" pitchFamily="34" charset="0"/>
              </a:rPr>
              <a:t>UDF</a:t>
            </a:r>
            <a:r>
              <a:rPr lang="en-GB" sz="1800" dirty="0">
                <a:latin typeface="Arial" panose="020B0604020202020204" pitchFamily="34" charset="0"/>
                <a:ea typeface="Calibri" panose="020F0502020204030204" pitchFamily="34" charset="0"/>
              </a:rPr>
              <a:t>: Only one pass over the data needed</a:t>
            </a:r>
          </a:p>
          <a:p>
            <a:pPr marL="342900" indent="-342900" defTabSz="2949575">
              <a:lnSpc>
                <a:spcPts val="3200"/>
              </a:lnSpc>
              <a:buFont typeface="Arial" panose="020B0604020202020204" pitchFamily="34" charset="0"/>
              <a:buChar char="•"/>
              <a:defRPr/>
            </a:pPr>
            <a:r>
              <a:rPr lang="en-GB" sz="1800" dirty="0">
                <a:latin typeface="Arial" panose="020B0604020202020204" pitchFamily="34" charset="0"/>
                <a:ea typeface="Calibri" panose="020F0502020204030204" pitchFamily="34" charset="0"/>
              </a:rPr>
              <a:t>Join conditions, only unique pairs</a:t>
            </a:r>
          </a:p>
          <a:p>
            <a:pPr marL="342900" indent="-342900" defTabSz="2949575">
              <a:lnSpc>
                <a:spcPts val="3200"/>
              </a:lnSpc>
              <a:buFont typeface="Arial" panose="020B0604020202020204" pitchFamily="34" charset="0"/>
              <a:buChar char="•"/>
              <a:defRPr/>
            </a:pPr>
            <a:r>
              <a:rPr lang="en-GB" sz="1800" dirty="0">
                <a:effectLst/>
                <a:latin typeface="Arial" panose="020B0604020202020204" pitchFamily="34" charset="0"/>
                <a:ea typeface="Calibri" panose="020F0502020204030204" pitchFamily="34" charset="0"/>
              </a:rPr>
              <a:t>Repartitions, divide the workload</a:t>
            </a:r>
          </a:p>
          <a:p>
            <a:pPr marL="342900" indent="-342900" defTabSz="2949575">
              <a:lnSpc>
                <a:spcPts val="3200"/>
              </a:lnSpc>
              <a:buFont typeface="Arial" panose="020B0604020202020204" pitchFamily="34" charset="0"/>
              <a:buChar char="•"/>
              <a:defRPr/>
            </a:pPr>
            <a:r>
              <a:rPr lang="en-GB" sz="1800" dirty="0">
                <a:latin typeface="Arial" panose="020B0604020202020204" pitchFamily="34" charset="0"/>
                <a:ea typeface="Calibri" panose="020F0502020204030204" pitchFamily="34" charset="0"/>
              </a:rPr>
              <a:t>Explain method: shows smaller broadcast joins</a:t>
            </a:r>
            <a:endParaRPr lang="en-GB" sz="1800" dirty="0">
              <a:effectLst/>
              <a:latin typeface="Arial" panose="020B0604020202020204" pitchFamily="34" charset="0"/>
              <a:ea typeface="Calibri" panose="020F0502020204030204" pitchFamily="34" charset="0"/>
            </a:endParaRPr>
          </a:p>
          <a:p>
            <a:pPr marL="342900" indent="-342900" defTabSz="2949575">
              <a:lnSpc>
                <a:spcPts val="3200"/>
              </a:lnSpc>
              <a:buFont typeface="Arial" panose="020B0604020202020204" pitchFamily="34" charset="0"/>
              <a:buChar char="•"/>
              <a:defRPr/>
            </a:pPr>
            <a:r>
              <a:rPr lang="en-GB" sz="1800" dirty="0">
                <a:latin typeface="Arial" panose="020B0604020202020204" pitchFamily="34" charset="0"/>
                <a:ea typeface="Calibri" panose="020F0502020204030204" pitchFamily="34" charset="0"/>
              </a:rPr>
              <a:t>Caching for multiple tau values</a:t>
            </a:r>
          </a:p>
          <a:p>
            <a:pPr marL="342900" indent="-342900" defTabSz="2949575">
              <a:lnSpc>
                <a:spcPts val="3200"/>
              </a:lnSpc>
              <a:buFont typeface="Arial" panose="020B0604020202020204" pitchFamily="34" charset="0"/>
              <a:buChar char="•"/>
              <a:defRPr/>
            </a:pPr>
            <a:r>
              <a:rPr lang="en-GB" sz="1800" dirty="0">
                <a:latin typeface="Arial" panose="020B0604020202020204" pitchFamily="34" charset="0"/>
                <a:ea typeface="Calibri" panose="020F0502020204030204" pitchFamily="34" charset="0"/>
              </a:rPr>
              <a:t>‘</a:t>
            </a:r>
            <a:r>
              <a:rPr lang="en-GB" sz="1800" dirty="0" err="1">
                <a:latin typeface="Arial" panose="020B0604020202020204" pitchFamily="34" charset="0"/>
                <a:ea typeface="Calibri" panose="020F0502020204030204" pitchFamily="34" charset="0"/>
              </a:rPr>
              <a:t>Posexplode</a:t>
            </a:r>
            <a:r>
              <a:rPr lang="en-GB" sz="1800" dirty="0">
                <a:latin typeface="Arial" panose="020B0604020202020204" pitchFamily="34" charset="0"/>
                <a:ea typeface="Calibri" panose="020F0502020204030204" pitchFamily="34" charset="0"/>
              </a:rPr>
              <a:t>’, dividing the values over the columns</a:t>
            </a:r>
          </a:p>
          <a:p>
            <a:pPr marL="342900" indent="-342900" defTabSz="2949575">
              <a:lnSpc>
                <a:spcPts val="3200"/>
              </a:lnSpc>
              <a:buFont typeface="Arial" panose="020B0604020202020204" pitchFamily="34" charset="0"/>
              <a:buChar char="•"/>
              <a:defRPr/>
            </a:pPr>
            <a:r>
              <a:rPr lang="en-GB" sz="1800" dirty="0">
                <a:latin typeface="Arial" panose="020B0604020202020204" pitchFamily="34" charset="0"/>
                <a:ea typeface="Calibri" panose="020F0502020204030204" pitchFamily="34" charset="0"/>
              </a:rPr>
              <a:t>Results show worse performance for explode</a:t>
            </a:r>
          </a:p>
          <a:p>
            <a:pPr marL="342900" indent="-342900" defTabSz="2949575">
              <a:lnSpc>
                <a:spcPts val="3200"/>
              </a:lnSpc>
              <a:buFont typeface="Arial" panose="020B0604020202020204" pitchFamily="34" charset="0"/>
              <a:buChar char="•"/>
              <a:defRPr/>
            </a:pPr>
            <a:r>
              <a:rPr lang="en-GB" sz="1800" dirty="0">
                <a:latin typeface="Arial" panose="020B0604020202020204" pitchFamily="34" charset="0"/>
                <a:ea typeface="Calibri" panose="020F0502020204030204" pitchFamily="34" charset="0"/>
              </a:rPr>
              <a:t>Converting the codebase to java</a:t>
            </a:r>
          </a:p>
          <a:p>
            <a:pPr marL="342900" indent="-342900" defTabSz="2949575">
              <a:lnSpc>
                <a:spcPts val="3200"/>
              </a:lnSpc>
              <a:buFont typeface="Arial" panose="020B0604020202020204" pitchFamily="34" charset="0"/>
              <a:buChar char="•"/>
              <a:defRPr/>
            </a:pPr>
            <a:r>
              <a:rPr lang="en-GB" sz="1800" dirty="0">
                <a:latin typeface="Arial" panose="020B0604020202020204" pitchFamily="34" charset="0"/>
                <a:ea typeface="Calibri" panose="020F0502020204030204" pitchFamily="34" charset="0"/>
              </a:rPr>
              <a:t>Execution time: 543 seconds</a:t>
            </a:r>
          </a:p>
          <a:p>
            <a:pPr defTabSz="2949575">
              <a:lnSpc>
                <a:spcPts val="3200"/>
              </a:lnSpc>
              <a:defRPr/>
            </a:pPr>
            <a:r>
              <a:rPr lang="en-GB" sz="1800" dirty="0">
                <a:effectLst/>
                <a:latin typeface="Arial" panose="020B0604020202020204" pitchFamily="34" charset="0"/>
                <a:ea typeface="Calibri" panose="020F0502020204030204" pitchFamily="34" charset="0"/>
              </a:rPr>
              <a:t> </a:t>
            </a:r>
            <a:endParaRPr lang="en-US" sz="18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graphicFrame>
        <p:nvGraphicFramePr>
          <p:cNvPr id="6" name="Table 5">
            <a:extLst>
              <a:ext uri="{FF2B5EF4-FFF2-40B4-BE49-F238E27FC236}">
                <a16:creationId xmlns:a16="http://schemas.microsoft.com/office/drawing/2014/main" id="{4C3DFC78-DDED-AE66-29C8-9C04CFD7C985}"/>
              </a:ext>
            </a:extLst>
          </p:cNvPr>
          <p:cNvGraphicFramePr>
            <a:graphicFrameLocks noGrp="1"/>
          </p:cNvGraphicFramePr>
          <p:nvPr>
            <p:extLst>
              <p:ext uri="{D42A27DB-BD31-4B8C-83A1-F6EECF244321}">
                <p14:modId xmlns:p14="http://schemas.microsoft.com/office/powerpoint/2010/main" val="970290453"/>
              </p:ext>
            </p:extLst>
          </p:nvPr>
        </p:nvGraphicFramePr>
        <p:xfrm>
          <a:off x="268428" y="8837788"/>
          <a:ext cx="4308810" cy="1547312"/>
        </p:xfrm>
        <a:graphic>
          <a:graphicData uri="http://schemas.openxmlformats.org/drawingml/2006/table">
            <a:tbl>
              <a:tblPr firstRow="1"/>
              <a:tblGrid>
                <a:gridCol w="2154405">
                  <a:extLst>
                    <a:ext uri="{9D8B030D-6E8A-4147-A177-3AD203B41FA5}">
                      <a16:colId xmlns:a16="http://schemas.microsoft.com/office/drawing/2014/main" val="213262629"/>
                    </a:ext>
                  </a:extLst>
                </a:gridCol>
                <a:gridCol w="2154405">
                  <a:extLst>
                    <a:ext uri="{9D8B030D-6E8A-4147-A177-3AD203B41FA5}">
                      <a16:colId xmlns:a16="http://schemas.microsoft.com/office/drawing/2014/main" val="3162436800"/>
                    </a:ext>
                  </a:extLst>
                </a:gridCol>
              </a:tblGrid>
              <a:tr h="0">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C_1</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561522828"/>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55;12;5,52…</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962005086"/>
                  </a:ext>
                </a:extLst>
              </a:tr>
              <a:tr h="391882">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12;97;44;25…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2352059267"/>
                  </a:ext>
                </a:extLst>
              </a:tr>
              <a:tr h="391882">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68;45;93;35…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807097596"/>
                  </a:ext>
                </a:extLst>
              </a:tr>
            </a:tbl>
          </a:graphicData>
        </a:graphic>
      </p:graphicFrame>
      <p:sp>
        <p:nvSpPr>
          <p:cNvPr id="7" name="Arrow: Right 6">
            <a:extLst>
              <a:ext uri="{FF2B5EF4-FFF2-40B4-BE49-F238E27FC236}">
                <a16:creationId xmlns:a16="http://schemas.microsoft.com/office/drawing/2014/main" id="{8F8BB7DA-B5B1-F65E-6D4E-7438239188AD}"/>
              </a:ext>
            </a:extLst>
          </p:cNvPr>
          <p:cNvSpPr/>
          <p:nvPr/>
        </p:nvSpPr>
        <p:spPr bwMode="auto">
          <a:xfrm>
            <a:off x="4693282" y="9611444"/>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graphicFrame>
        <p:nvGraphicFramePr>
          <p:cNvPr id="8" name="Table 7">
            <a:extLst>
              <a:ext uri="{FF2B5EF4-FFF2-40B4-BE49-F238E27FC236}">
                <a16:creationId xmlns:a16="http://schemas.microsoft.com/office/drawing/2014/main" id="{EBD8365C-5709-E685-767E-730FC5AEB456}"/>
              </a:ext>
            </a:extLst>
          </p:cNvPr>
          <p:cNvGraphicFramePr>
            <a:graphicFrameLocks noGrp="1"/>
          </p:cNvGraphicFramePr>
          <p:nvPr>
            <p:extLst>
              <p:ext uri="{D42A27DB-BD31-4B8C-83A1-F6EECF244321}">
                <p14:modId xmlns:p14="http://schemas.microsoft.com/office/powerpoint/2010/main" val="1572663847"/>
              </p:ext>
            </p:extLst>
          </p:nvPr>
        </p:nvGraphicFramePr>
        <p:xfrm>
          <a:off x="5347010" y="8814815"/>
          <a:ext cx="3245278" cy="1625449"/>
        </p:xfrm>
        <a:graphic>
          <a:graphicData uri="http://schemas.openxmlformats.org/drawingml/2006/table">
            <a:tbl>
              <a:tblPr firstRow="1"/>
              <a:tblGrid>
                <a:gridCol w="1589094">
                  <a:extLst>
                    <a:ext uri="{9D8B030D-6E8A-4147-A177-3AD203B41FA5}">
                      <a16:colId xmlns:a16="http://schemas.microsoft.com/office/drawing/2014/main" val="2068758711"/>
                    </a:ext>
                  </a:extLst>
                </a:gridCol>
                <a:gridCol w="1656184">
                  <a:extLst>
                    <a:ext uri="{9D8B030D-6E8A-4147-A177-3AD203B41FA5}">
                      <a16:colId xmlns:a16="http://schemas.microsoft.com/office/drawing/2014/main" val="2389992016"/>
                    </a:ext>
                  </a:extLst>
                </a:gridCol>
              </a:tblGrid>
              <a:tr h="388255">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err="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vec</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3327544688"/>
                  </a:ext>
                </a:extLst>
              </a:tr>
              <a:tr h="460684">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[55,12,5…</a:t>
                      </a:r>
                      <a:endParaRPr lang="en-NL"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02989835"/>
                  </a:ext>
                </a:extLst>
              </a:tr>
              <a:tr h="388255">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422408684"/>
                  </a:ext>
                </a:extLst>
              </a:tr>
              <a:tr h="388255">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[68,45,98,…</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074373188"/>
                  </a:ext>
                </a:extLst>
              </a:tr>
            </a:tbl>
          </a:graphicData>
        </a:graphic>
      </p:graphicFrame>
      <p:sp>
        <p:nvSpPr>
          <p:cNvPr id="16" name="Text Box 9">
            <a:extLst>
              <a:ext uri="{FF2B5EF4-FFF2-40B4-BE49-F238E27FC236}">
                <a16:creationId xmlns:a16="http://schemas.microsoft.com/office/drawing/2014/main" id="{79DCABFF-3436-E437-A80C-BFFE718A5234}"/>
              </a:ext>
            </a:extLst>
          </p:cNvPr>
          <p:cNvSpPr txBox="1">
            <a:spLocks noChangeArrowheads="1"/>
          </p:cNvSpPr>
          <p:nvPr/>
        </p:nvSpPr>
        <p:spPr bwMode="auto">
          <a:xfrm>
            <a:off x="8707909" y="13837706"/>
            <a:ext cx="11953917" cy="10788301"/>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Count-min sketch</a:t>
            </a:r>
            <a:endParaRPr lang="en-GB" sz="1800" dirty="0">
              <a:solidFill>
                <a:srgbClr val="101073"/>
              </a:solidFill>
              <a:latin typeface="Arial" panose="020B0604020202020204" pitchFamily="34" charset="0"/>
              <a:ea typeface="Calibri" panose="020F0502020204030204" pitchFamily="34" charset="0"/>
            </a:endParaRPr>
          </a:p>
          <a:p>
            <a:pPr defTabSz="2949575">
              <a:lnSpc>
                <a:spcPts val="3200"/>
              </a:lnSpc>
              <a:defRPr/>
            </a:pPr>
            <a:r>
              <a:rPr lang="en-US" sz="1800" dirty="0">
                <a:effectLst/>
                <a:latin typeface="Arial" panose="020B0604020202020204" pitchFamily="34" charset="0"/>
                <a:ea typeface="Calibri" panose="020F0502020204030204" pitchFamily="34" charset="0"/>
              </a:rPr>
              <a:t>A Count-min sketch is a list that we update for each vector.</a:t>
            </a:r>
            <a:r>
              <a:rPr lang="en-GB" sz="1800" dirty="0">
                <a:effectLst/>
                <a:latin typeface="Arial" panose="020B0604020202020204" pitchFamily="34" charset="0"/>
                <a:ea typeface="Calibri" panose="020F0502020204030204" pitchFamily="34" charset="0"/>
              </a:rPr>
              <a:t> For each vector, we store all values in the CM sketch and hash them based on their position within the vector</a:t>
            </a:r>
            <a:r>
              <a:rPr lang="en-US" sz="1800" dirty="0">
                <a:effectLst/>
                <a:latin typeface="Arial" panose="020B0604020202020204" pitchFamily="34" charset="0"/>
                <a:ea typeface="Calibri" panose="020F0502020204030204" pitchFamily="34" charset="0"/>
              </a:rPr>
              <a:t>. Because the actual values are compressed into this w by d matrix, estimating the results is less computationally expensive and requires less storage. </a:t>
            </a:r>
            <a:r>
              <a:rPr lang="en-GB" sz="1800" dirty="0">
                <a:effectLst/>
                <a:latin typeface="Arial" panose="020B0604020202020204" pitchFamily="34" charset="0"/>
                <a:ea typeface="Calibri" panose="020F0502020204030204" pitchFamily="34" charset="0"/>
              </a:rPr>
              <a:t>A </a:t>
            </a:r>
            <a:r>
              <a:rPr lang="en-GB" sz="1800" dirty="0" err="1">
                <a:effectLst/>
                <a:latin typeface="Arial" panose="020B0604020202020204" pitchFamily="34" charset="0"/>
                <a:ea typeface="Calibri" panose="020F0502020204030204" pitchFamily="34" charset="0"/>
              </a:rPr>
              <a:t>Hashmap</a:t>
            </a:r>
            <a:r>
              <a:rPr lang="en-GB" sz="1800" dirty="0">
                <a:effectLst/>
                <a:latin typeface="Arial" panose="020B0604020202020204" pitchFamily="34" charset="0"/>
                <a:ea typeface="Calibri" panose="020F0502020204030204" pitchFamily="34" charset="0"/>
              </a:rPr>
              <a:t> is created to map the ID of a vector to the corresponding count-min sketch. The broadcast function is used to send this variable to all workers from the driver which reduces communication costs between nodes.  The execution time is 82.62 seconds for epsilon </a:t>
            </a:r>
            <a:r>
              <a:rPr lang="en-GB" sz="1800" dirty="0">
                <a:latin typeface="Arial" panose="020B0604020202020204" pitchFamily="34" charset="0"/>
                <a:ea typeface="Calibri" panose="020F0502020204030204" pitchFamily="34" charset="0"/>
              </a:rPr>
              <a:t>= 0.01, delta = 0.1 and tau = 200000.</a:t>
            </a:r>
            <a:endParaRPr lang="en-GB" sz="1800" dirty="0">
              <a:effectLst/>
              <a:latin typeface="Arial" panose="020B0604020202020204" pitchFamily="34" charset="0"/>
              <a:ea typeface="Calibri" panose="020F0502020204030204" pitchFamily="34" charset="0"/>
            </a:endParaRPr>
          </a:p>
        </p:txBody>
      </p:sp>
      <p:sp>
        <p:nvSpPr>
          <p:cNvPr id="17" name="Text Box 9">
            <a:extLst>
              <a:ext uri="{FF2B5EF4-FFF2-40B4-BE49-F238E27FC236}">
                <a16:creationId xmlns:a16="http://schemas.microsoft.com/office/drawing/2014/main" id="{82A40F8D-61B4-79DC-1464-3EB376A02EB6}"/>
              </a:ext>
            </a:extLst>
          </p:cNvPr>
          <p:cNvSpPr txBox="1">
            <a:spLocks noChangeArrowheads="1"/>
          </p:cNvSpPr>
          <p:nvPr/>
        </p:nvSpPr>
        <p:spPr bwMode="auto">
          <a:xfrm>
            <a:off x="9634456" y="25704431"/>
            <a:ext cx="11571470" cy="5719035"/>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Ethical and other aspects</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To compute variances for a large dataset, there are various options:</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Relational databases can quickly compute results using query optimization but do not utilize distributed computing.</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Multi-threaded programs on powerful servers are fast but may have communication issues between threads.</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Company-owned clusters provide control and privacy, but require initial investment, while cloud resources offer scalability at higher cost. </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Approximation techniques are suitable when error bounds are acceptable, while Spark can precisely calculate results.</a:t>
            </a:r>
            <a:endParaRPr lang="en-US" sz="18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pic>
        <p:nvPicPr>
          <p:cNvPr id="5" name="Afbeelding 4" descr="Afbeelding met diagram&#10;&#10;Automatisch gegenereerde beschrijving">
            <a:extLst>
              <a:ext uri="{FF2B5EF4-FFF2-40B4-BE49-F238E27FC236}">
                <a16:creationId xmlns:a16="http://schemas.microsoft.com/office/drawing/2014/main" id="{8F86F7F3-400F-A073-A481-EA9F1C878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9349" y="9170511"/>
            <a:ext cx="11583747" cy="1186476"/>
          </a:xfrm>
          <a:prstGeom prst="rect">
            <a:avLst/>
          </a:prstGeom>
        </p:spPr>
      </p:pic>
      <p:pic>
        <p:nvPicPr>
          <p:cNvPr id="10" name="Afbeelding 9" descr="Afbeelding met grafiek&#10;&#10;Automatisch gegenereerde beschrijving">
            <a:extLst>
              <a:ext uri="{FF2B5EF4-FFF2-40B4-BE49-F238E27FC236}">
                <a16:creationId xmlns:a16="http://schemas.microsoft.com/office/drawing/2014/main" id="{3BA42E56-1F9D-8F64-9CE6-45A49AAE78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87" y="16796889"/>
            <a:ext cx="8389437" cy="5433962"/>
          </a:xfrm>
          <a:prstGeom prst="rect">
            <a:avLst/>
          </a:prstGeom>
        </p:spPr>
      </p:pic>
      <p:sp>
        <p:nvSpPr>
          <p:cNvPr id="12" name="Tekstvak 11">
            <a:extLst>
              <a:ext uri="{FF2B5EF4-FFF2-40B4-BE49-F238E27FC236}">
                <a16:creationId xmlns:a16="http://schemas.microsoft.com/office/drawing/2014/main" id="{79440D3F-B87F-9268-D76B-86552AF2EB1E}"/>
              </a:ext>
            </a:extLst>
          </p:cNvPr>
          <p:cNvSpPr txBox="1"/>
          <p:nvPr/>
        </p:nvSpPr>
        <p:spPr>
          <a:xfrm>
            <a:off x="240286" y="22644467"/>
            <a:ext cx="8858376" cy="6624891"/>
          </a:xfrm>
          <a:prstGeom prst="rect">
            <a:avLst/>
          </a:prstGeom>
          <a:noFill/>
        </p:spPr>
        <p:txBody>
          <a:bodyPr wrap="square" rtlCol="0">
            <a:spAutoFit/>
          </a:bodyPr>
          <a:lstStyle/>
          <a:p>
            <a:pPr marL="0" marR="0" lvl="0" indent="0" algn="l" defTabSz="2949575" rtl="0" eaLnBrk="1" fontAlgn="base" latinLnBrk="0" hangingPunct="1">
              <a:lnSpc>
                <a:spcPts val="3200"/>
              </a:lnSpc>
              <a:spcBef>
                <a:spcPct val="0"/>
              </a:spcBef>
              <a:spcAft>
                <a:spcPct val="0"/>
              </a:spcAft>
              <a:buClrTx/>
              <a:buSzTx/>
              <a:buFontTx/>
              <a:buNone/>
              <a:tabLst/>
              <a:defRPr/>
            </a:pPr>
            <a:r>
              <a:rPr lang="en-US" sz="1800" dirty="0">
                <a:effectLst/>
                <a:latin typeface="Courier New" panose="02070309020205020404" pitchFamily="49" charset="0"/>
                <a:cs typeface="Courier New" panose="02070309020205020404" pitchFamily="49" charset="0"/>
              </a:rPr>
              <a:t>Function </a:t>
            </a:r>
            <a:r>
              <a:rPr lang="en-US" sz="1800" dirty="0" err="1">
                <a:effectLst/>
                <a:latin typeface="Courier New" panose="02070309020205020404" pitchFamily="49" charset="0"/>
                <a:cs typeface="Courier New" panose="02070309020205020404" pitchFamily="49" charset="0"/>
              </a:rPr>
              <a:t>tripleVariance</a:t>
            </a:r>
            <a:r>
              <a:rPr lang="en-US" sz="1800" dirty="0">
                <a:effectLst/>
                <a:latin typeface="Courier New" panose="02070309020205020404" pitchFamily="49" charset="0"/>
                <a:cs typeface="Courier New" panose="02070309020205020404" pitchFamily="49" charset="0"/>
              </a:rPr>
              <a:t>(a1,a2,a3){</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for </a:t>
            </a:r>
            <a:r>
              <a:rPr lang="en-US" sz="1800" dirty="0" err="1">
                <a:effectLst/>
                <a:latin typeface="Courier New" panose="02070309020205020404" pitchFamily="49" charset="0"/>
                <a:cs typeface="Courier New" panose="02070309020205020404" pitchFamily="49" charset="0"/>
              </a:rPr>
              <a:t>i</a:t>
            </a:r>
            <a:r>
              <a:rPr lang="en-US" sz="1800" dirty="0">
                <a:effectLst/>
                <a:latin typeface="Courier New" panose="02070309020205020404" pitchFamily="49" charset="0"/>
                <a:cs typeface="Courier New" panose="02070309020205020404" pitchFamily="49" charset="0"/>
              </a:rPr>
              <a:t> from 0 to vectorDimensions-1{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currentSum</a:t>
            </a:r>
            <a:r>
              <a:rPr lang="en-US" sz="1800" dirty="0">
                <a:effectLst/>
                <a:latin typeface="Courier New" panose="02070309020205020404" pitchFamily="49" charset="0"/>
                <a:cs typeface="Courier New" panose="02070309020205020404" pitchFamily="49" charset="0"/>
              </a:rPr>
              <a:t> = a1[</a:t>
            </a:r>
            <a:r>
              <a:rPr lang="en-US" sz="1800" dirty="0" err="1">
                <a:effectLst/>
                <a:latin typeface="Courier New" panose="02070309020205020404" pitchFamily="49" charset="0"/>
                <a:cs typeface="Courier New" panose="02070309020205020404" pitchFamily="49" charset="0"/>
              </a:rPr>
              <a:t>i</a:t>
            </a:r>
            <a:r>
              <a:rPr lang="en-US" sz="1800" dirty="0">
                <a:effectLst/>
                <a:latin typeface="Courier New" panose="02070309020205020404" pitchFamily="49" charset="0"/>
                <a:cs typeface="Courier New" panose="02070309020205020404" pitchFamily="49" charset="0"/>
              </a:rPr>
              <a:t>] + a2[</a:t>
            </a:r>
            <a:r>
              <a:rPr lang="en-US" sz="1800" dirty="0" err="1">
                <a:effectLst/>
                <a:latin typeface="Courier New" panose="02070309020205020404" pitchFamily="49" charset="0"/>
                <a:cs typeface="Courier New" panose="02070309020205020404" pitchFamily="49" charset="0"/>
              </a:rPr>
              <a:t>i</a:t>
            </a:r>
            <a:r>
              <a:rPr lang="en-US" sz="1800" dirty="0">
                <a:effectLst/>
                <a:latin typeface="Courier New" panose="02070309020205020404" pitchFamily="49" charset="0"/>
                <a:cs typeface="Courier New" panose="02070309020205020404" pitchFamily="49" charset="0"/>
              </a:rPr>
              <a:t>] + a3[</a:t>
            </a:r>
            <a:r>
              <a:rPr lang="en-US" sz="1800" dirty="0" err="1">
                <a:effectLst/>
                <a:latin typeface="Courier New" panose="02070309020205020404" pitchFamily="49" charset="0"/>
                <a:cs typeface="Courier New" panose="02070309020205020404" pitchFamily="49" charset="0"/>
              </a:rPr>
              <a:t>i</a:t>
            </a:r>
            <a:r>
              <a:rPr lang="en-US" sz="1800" dirty="0">
                <a:effectLst/>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mu += </a:t>
            </a:r>
            <a:r>
              <a:rPr lang="en-US" sz="1800" dirty="0" err="1">
                <a:effectLst/>
                <a:latin typeface="Courier New" panose="02070309020205020404" pitchFamily="49" charset="0"/>
                <a:cs typeface="Courier New" panose="02070309020205020404" pitchFamily="49" charset="0"/>
              </a:rPr>
              <a:t>currentSum</a:t>
            </a:r>
            <a:r>
              <a:rPr lang="en-US" sz="1800" dirty="0">
                <a:effectLst/>
                <a:latin typeface="Courier New" panose="02070309020205020404" pitchFamily="49" charset="0"/>
                <a:cs typeface="Courier New" panose="02070309020205020404" pitchFamily="49" charset="0"/>
              </a:rPr>
              <a:t> / </a:t>
            </a:r>
            <a:r>
              <a:rPr lang="en-US" sz="1800" dirty="0" err="1">
                <a:effectLst/>
                <a:latin typeface="Courier New" panose="02070309020205020404" pitchFamily="49" charset="0"/>
                <a:cs typeface="Courier New" panose="02070309020205020404" pitchFamily="49" charset="0"/>
              </a:rPr>
              <a:t>vectorDimensions</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totalSumSquared</a:t>
            </a:r>
            <a:r>
              <a:rPr lang="en-US" sz="1800" dirty="0">
                <a:effectLst/>
                <a:latin typeface="Courier New" panose="02070309020205020404" pitchFamily="49" charset="0"/>
                <a:cs typeface="Courier New" panose="02070309020205020404" pitchFamily="49" charset="0"/>
              </a:rPr>
              <a:t> += </a:t>
            </a:r>
            <a:r>
              <a:rPr lang="en-US" sz="1800" dirty="0" err="1">
                <a:effectLst/>
                <a:latin typeface="Courier New" panose="02070309020205020404" pitchFamily="49" charset="0"/>
                <a:cs typeface="Courier New" panose="02070309020205020404" pitchFamily="49" charset="0"/>
              </a:rPr>
              <a:t>currentSum</a:t>
            </a:r>
            <a:r>
              <a:rPr lang="en-US" sz="1800" dirty="0">
                <a:effectLst/>
                <a:latin typeface="Courier New" panose="02070309020205020404" pitchFamily="49" charset="0"/>
                <a:cs typeface="Courier New" panose="02070309020205020404" pitchFamily="49" charset="0"/>
              </a:rPr>
              <a:t> * </a:t>
            </a:r>
            <a:r>
              <a:rPr lang="en-US" sz="1800" dirty="0" err="1">
                <a:effectLst/>
                <a:latin typeface="Courier New" panose="02070309020205020404" pitchFamily="49" charset="0"/>
                <a:cs typeface="Courier New" panose="02070309020205020404" pitchFamily="49" charset="0"/>
              </a:rPr>
              <a:t>currentSum</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return (1/</a:t>
            </a:r>
            <a:r>
              <a:rPr lang="en-US" sz="1800" dirty="0" err="1">
                <a:effectLst/>
                <a:latin typeface="Courier New" panose="02070309020205020404" pitchFamily="49" charset="0"/>
                <a:cs typeface="Courier New" panose="02070309020205020404" pitchFamily="49" charset="0"/>
              </a:rPr>
              <a:t>vectorDimensions</a:t>
            </a:r>
            <a:r>
              <a:rPr lang="en-US" sz="1800" dirty="0">
                <a:effectLst/>
                <a:latin typeface="Courier New" panose="02070309020205020404" pitchFamily="49" charset="0"/>
                <a:cs typeface="Courier New" panose="02070309020205020404" pitchFamily="49" charset="0"/>
              </a:rPr>
              <a:t> * </a:t>
            </a:r>
            <a:r>
              <a:rPr lang="en-US" sz="1800" dirty="0" err="1">
                <a:effectLst/>
                <a:latin typeface="Courier New" panose="02070309020205020404" pitchFamily="49" charset="0"/>
                <a:cs typeface="Courier New" panose="02070309020205020404" pitchFamily="49" charset="0"/>
              </a:rPr>
              <a:t>totalSumSquared</a:t>
            </a:r>
            <a:r>
              <a:rPr lang="en-US" sz="1800" dirty="0">
                <a:effectLst/>
                <a:latin typeface="Courier New" panose="02070309020205020404" pitchFamily="49" charset="0"/>
                <a:cs typeface="Courier New" panose="02070309020205020404" pitchFamily="49" charset="0"/>
              </a:rPr>
              <a:t>) 	- mu^2</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a:effectLst/>
                <a:latin typeface="Courier New" panose="02070309020205020404" pitchFamily="49" charset="0"/>
                <a:cs typeface="Courier New" panose="02070309020205020404" pitchFamily="49" charset="0"/>
              </a:rPr>
              <a:t>SELECT * FROM</a:t>
            </a:r>
            <a:br>
              <a:rPr lang="en-US" sz="1800" dirty="0">
                <a:latin typeface="Courier New" panose="02070309020205020404" pitchFamily="49" charset="0"/>
                <a:cs typeface="Courier New" panose="02070309020205020404" pitchFamily="49" charset="0"/>
              </a:rPr>
            </a:br>
            <a:r>
              <a:rPr lang="en-US" sz="1800" dirty="0">
                <a:effectLst/>
                <a:latin typeface="Courier New" panose="02070309020205020404" pitchFamily="49" charset="0"/>
                <a:cs typeface="Courier New" panose="02070309020205020404" pitchFamily="49" charset="0"/>
              </a:rPr>
              <a:t>(SELECT v1INNER.key, v2.key, v3.key,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1800" dirty="0" err="1">
                <a:effectLst/>
                <a:latin typeface="Courier New" panose="02070309020205020404" pitchFamily="49" charset="0"/>
                <a:cs typeface="Courier New" panose="02070309020205020404" pitchFamily="49" charset="0"/>
              </a:rPr>
              <a:t>tripleVariance</a:t>
            </a:r>
            <a:r>
              <a:rPr lang="en-US" sz="1800" dirty="0">
                <a:effectLst/>
                <a:latin typeface="Courier New" panose="02070309020205020404" pitchFamily="49" charset="0"/>
                <a:cs typeface="Courier New" panose="02070309020205020404" pitchFamily="49" charset="0"/>
              </a:rPr>
              <a:t>(v1INNER.vec, v2.vec,v3.vec) AS variance</a:t>
            </a:r>
            <a:br>
              <a:rPr lang="en-US" sz="1800" dirty="0">
                <a:latin typeface="Courier New" panose="02070309020205020404" pitchFamily="49" charset="0"/>
                <a:cs typeface="Courier New" panose="02070309020205020404" pitchFamily="49" charset="0"/>
              </a:rPr>
            </a:br>
            <a:r>
              <a:rPr lang="en-US" sz="1800" dirty="0">
                <a:effectLst/>
                <a:latin typeface="Courier New" panose="02070309020205020404" pitchFamily="49" charset="0"/>
                <a:cs typeface="Courier New" panose="02070309020205020404" pitchFamily="49" charset="0"/>
              </a:rPr>
              <a:t>FROM TEMP AS v1</a:t>
            </a:r>
            <a:br>
              <a:rPr lang="en-US" sz="1800" dirty="0">
                <a:latin typeface="Courier New" panose="02070309020205020404" pitchFamily="49" charset="0"/>
                <a:cs typeface="Courier New" panose="02070309020205020404" pitchFamily="49" charset="0"/>
              </a:rPr>
            </a:br>
            <a:r>
              <a:rPr lang="en-US" sz="1800" dirty="0">
                <a:effectLst/>
                <a:latin typeface="Courier New" panose="02070309020205020404" pitchFamily="49" charset="0"/>
                <a:cs typeface="Courier New" panose="02070309020205020404" pitchFamily="49" charset="0"/>
              </a:rPr>
              <a:t>INNER JOIN TEMP AS v2 ON v1INNER.key &lt; v2.key</a:t>
            </a:r>
            <a:br>
              <a:rPr lang="en-US" sz="1800" dirty="0">
                <a:latin typeface="Courier New" panose="02070309020205020404" pitchFamily="49" charset="0"/>
                <a:cs typeface="Courier New" panose="02070309020205020404" pitchFamily="49" charset="0"/>
              </a:rPr>
            </a:br>
            <a:r>
              <a:rPr lang="en-US" sz="1800" dirty="0">
                <a:effectLst/>
                <a:latin typeface="Courier New" panose="02070309020205020404" pitchFamily="49" charset="0"/>
                <a:cs typeface="Courier New" panose="02070309020205020404" pitchFamily="49" charset="0"/>
              </a:rPr>
              <a:t>INNER JOIN TEMP AS v3 ON v2.key &lt; v3.key)</a:t>
            </a:r>
            <a:br>
              <a:rPr lang="en-US" sz="1800" dirty="0">
                <a:latin typeface="Courier New" panose="02070309020205020404" pitchFamily="49" charset="0"/>
                <a:cs typeface="Courier New" panose="02070309020205020404" pitchFamily="49" charset="0"/>
              </a:rPr>
            </a:br>
            <a:r>
              <a:rPr lang="en-US" sz="1800" dirty="0">
                <a:effectLst/>
                <a:latin typeface="Courier New" panose="02070309020205020404" pitchFamily="49" charset="0"/>
                <a:cs typeface="Courier New" panose="02070309020205020404" pitchFamily="49" charset="0"/>
              </a:rPr>
              <a:t>WHERE variance &lt; </a:t>
            </a:r>
            <a:r>
              <a:rPr lang="en-US" sz="1800" dirty="0" err="1">
                <a:effectLst/>
                <a:latin typeface="Courier New" panose="02070309020205020404" pitchFamily="49" charset="0"/>
                <a:cs typeface="Courier New" panose="02070309020205020404" pitchFamily="49" charset="0"/>
              </a:rPr>
              <a:t>tauParameter</a:t>
            </a:r>
            <a:endParaRPr lang="en-GB" sz="1800" dirty="0">
              <a:latin typeface="Courier New" panose="02070309020205020404" pitchFamily="49" charset="0"/>
              <a:cs typeface="Courier New" panose="02070309020205020404" pitchFamily="49" charset="0"/>
            </a:endParaRPr>
          </a:p>
        </p:txBody>
      </p:sp>
      <p:pic>
        <p:nvPicPr>
          <p:cNvPr id="9" name="Picture 8" descr="Diagram&#10;&#10;Description automatically generated">
            <a:extLst>
              <a:ext uri="{FF2B5EF4-FFF2-40B4-BE49-F238E27FC236}">
                <a16:creationId xmlns:a16="http://schemas.microsoft.com/office/drawing/2014/main" id="{62D3B51E-22A9-D98A-E8FE-AC5A3428B1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5818" y="21199019"/>
            <a:ext cx="12470810" cy="2326524"/>
          </a:xfrm>
          <a:prstGeom prst="rect">
            <a:avLst/>
          </a:prstGeom>
        </p:spPr>
      </p:pic>
      <p:sp>
        <p:nvSpPr>
          <p:cNvPr id="15" name="Arrow: Right 6">
            <a:extLst>
              <a:ext uri="{FF2B5EF4-FFF2-40B4-BE49-F238E27FC236}">
                <a16:creationId xmlns:a16="http://schemas.microsoft.com/office/drawing/2014/main" id="{82CBE242-2B34-2053-5A72-187B49D3382A}"/>
              </a:ext>
            </a:extLst>
          </p:cNvPr>
          <p:cNvSpPr/>
          <p:nvPr/>
        </p:nvSpPr>
        <p:spPr bwMode="auto">
          <a:xfrm rot="16200000">
            <a:off x="1887988" y="10574644"/>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sp>
        <p:nvSpPr>
          <p:cNvPr id="18" name="Text Box 9">
            <a:extLst>
              <a:ext uri="{FF2B5EF4-FFF2-40B4-BE49-F238E27FC236}">
                <a16:creationId xmlns:a16="http://schemas.microsoft.com/office/drawing/2014/main" id="{960A46B9-A8C0-FF4F-20E6-377711734AC2}"/>
              </a:ext>
            </a:extLst>
          </p:cNvPr>
          <p:cNvSpPr txBox="1">
            <a:spLocks noChangeArrowheads="1"/>
          </p:cNvSpPr>
          <p:nvPr/>
        </p:nvSpPr>
        <p:spPr bwMode="auto">
          <a:xfrm>
            <a:off x="628299" y="11078232"/>
            <a:ext cx="3211868" cy="711172"/>
          </a:xfrm>
          <a:prstGeom prst="rect">
            <a:avLst/>
          </a:prstGeom>
          <a:noFill/>
          <a:ln w="9525">
            <a:noFill/>
            <a:miter lim="800000"/>
            <a:headEnd/>
            <a:tailEnd/>
          </a:ln>
        </p:spPr>
        <p:txBody>
          <a:bodyPr lIns="0" tIns="0" rIns="0" bIns="0"/>
          <a:lstStyle/>
          <a:p>
            <a:pPr defTabSz="2949575">
              <a:lnSpc>
                <a:spcPts val="4400"/>
              </a:lnSpc>
              <a:defRPr/>
            </a:pPr>
            <a:r>
              <a:rPr lang="en-US" sz="4000" b="1" dirty="0">
                <a:solidFill>
                  <a:srgbClr val="C81919"/>
                </a:solidFill>
                <a:latin typeface="Calibri" charset="0"/>
              </a:rPr>
              <a:t>vectors</a:t>
            </a:r>
            <a:r>
              <a:rPr lang="en-US" sz="4000" b="1" dirty="0">
                <a:solidFill>
                  <a:srgbClr val="C81919"/>
                </a:solidFill>
                <a:latin typeface="Courier New" panose="02070309020205020404" pitchFamily="49" charset="0"/>
                <a:cs typeface="Courier New" panose="02070309020205020404" pitchFamily="49" charset="0"/>
              </a:rPr>
              <a:t>.csv</a:t>
            </a:r>
            <a:endParaRPr lang="en-US" sz="4000" b="1" dirty="0">
              <a:solidFill>
                <a:srgbClr val="C81919"/>
              </a:solidFill>
              <a:latin typeface="Calibri" charset="0"/>
            </a:endParaRP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p:txBody>
      </p:sp>
      <p:sp>
        <p:nvSpPr>
          <p:cNvPr id="19" name="Arrow: Right 6">
            <a:extLst>
              <a:ext uri="{FF2B5EF4-FFF2-40B4-BE49-F238E27FC236}">
                <a16:creationId xmlns:a16="http://schemas.microsoft.com/office/drawing/2014/main" id="{F027449E-913E-C680-ECED-219878902503}"/>
              </a:ext>
            </a:extLst>
          </p:cNvPr>
          <p:cNvSpPr/>
          <p:nvPr/>
        </p:nvSpPr>
        <p:spPr bwMode="auto">
          <a:xfrm rot="5400000">
            <a:off x="6753625" y="10546532"/>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pic>
        <p:nvPicPr>
          <p:cNvPr id="25" name="Afbeelding 24">
            <a:extLst>
              <a:ext uri="{FF2B5EF4-FFF2-40B4-BE49-F238E27FC236}">
                <a16:creationId xmlns:a16="http://schemas.microsoft.com/office/drawing/2014/main" id="{D413239E-EC1E-65D4-721C-4BB9B6101683}"/>
              </a:ext>
            </a:extLst>
          </p:cNvPr>
          <p:cNvPicPr>
            <a:picLocks noChangeAspect="1"/>
          </p:cNvPicPr>
          <p:nvPr/>
        </p:nvPicPr>
        <p:blipFill>
          <a:blip r:embed="rId6"/>
          <a:stretch>
            <a:fillRect/>
          </a:stretch>
        </p:blipFill>
        <p:spPr>
          <a:xfrm>
            <a:off x="10094935" y="16979319"/>
            <a:ext cx="9179864" cy="4430083"/>
          </a:xfrm>
          <a:prstGeom prst="rect">
            <a:avLst/>
          </a:prstGeom>
        </p:spPr>
      </p:pic>
      <p:pic>
        <p:nvPicPr>
          <p:cNvPr id="31" name="Afbeelding 30">
            <a:extLst>
              <a:ext uri="{FF2B5EF4-FFF2-40B4-BE49-F238E27FC236}">
                <a16:creationId xmlns:a16="http://schemas.microsoft.com/office/drawing/2014/main" id="{F91EA355-8DD9-D31C-1BF0-8D093B907566}"/>
              </a:ext>
            </a:extLst>
          </p:cNvPr>
          <p:cNvPicPr>
            <a:picLocks noChangeAspect="1"/>
          </p:cNvPicPr>
          <p:nvPr/>
        </p:nvPicPr>
        <p:blipFill>
          <a:blip r:embed="rId7"/>
          <a:stretch>
            <a:fillRect/>
          </a:stretch>
        </p:blipFill>
        <p:spPr>
          <a:xfrm>
            <a:off x="486252" y="648123"/>
            <a:ext cx="10783212" cy="4721196"/>
          </a:xfrm>
          <a:prstGeom prst="rect">
            <a:avLst/>
          </a:prstGeom>
        </p:spPr>
      </p:pic>
      <p:pic>
        <p:nvPicPr>
          <p:cNvPr id="11" name="Picture 10">
            <a:extLst>
              <a:ext uri="{FF2B5EF4-FFF2-40B4-BE49-F238E27FC236}">
                <a16:creationId xmlns:a16="http://schemas.microsoft.com/office/drawing/2014/main" id="{DCBB4981-9B37-A60A-9DD0-B25AA3D21A61}"/>
              </a:ext>
            </a:extLst>
          </p:cNvPr>
          <p:cNvPicPr>
            <a:picLocks noChangeAspect="1"/>
          </p:cNvPicPr>
          <p:nvPr/>
        </p:nvPicPr>
        <p:blipFill>
          <a:blip r:embed="rId8"/>
          <a:stretch>
            <a:fillRect/>
          </a:stretch>
        </p:blipFill>
        <p:spPr>
          <a:xfrm>
            <a:off x="8253024" y="23760452"/>
            <a:ext cx="12863686" cy="1761903"/>
          </a:xfrm>
          <a:prstGeom prst="rect">
            <a:avLst/>
          </a:prstGeom>
        </p:spPr>
      </p:pic>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A1 scarlet in-line</Template>
  <TotalTime>3074</TotalTime>
  <Words>662</Words>
  <Application>Microsoft Macintosh PowerPoint</Application>
  <PresentationFormat>Aangepast</PresentationFormat>
  <Paragraphs>68</Paragraphs>
  <Slides>1</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vt:i4>
      </vt:variant>
    </vt:vector>
  </HeadingPairs>
  <TitlesOfParts>
    <vt:vector size="5" baseType="lpstr">
      <vt:lpstr>Arial</vt:lpstr>
      <vt:lpstr>Calibri</vt:lpstr>
      <vt:lpstr>Courier New</vt:lpstr>
      <vt:lpstr>Poster A1 scarlet in-line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Lange, Thomas de</dc:creator>
  <cp:lastModifiedBy>Lange, Thomas de</cp:lastModifiedBy>
  <cp:revision>52</cp:revision>
  <dcterms:created xsi:type="dcterms:W3CDTF">2023-01-10T12:26:13Z</dcterms:created>
  <dcterms:modified xsi:type="dcterms:W3CDTF">2023-03-26T21:32:38Z</dcterms:modified>
</cp:coreProperties>
</file>