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81919"/>
    <a:srgbClr val="00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p:scale>
          <a:sx n="40" d="100"/>
          <a:sy n="40" d="100"/>
        </p:scale>
        <p:origin x="1435" y="-3859"/>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Discovery of combinations of vectors with low aggregate variance</a:t>
            </a:r>
          </a:p>
          <a:p>
            <a:pPr defTabSz="2949575">
              <a:lnSpc>
                <a:spcPts val="6800"/>
              </a:lnSpc>
            </a:pPr>
            <a:r>
              <a:rPr lang="en-US" sz="1800" b="1" dirty="0">
                <a:solidFill>
                  <a:srgbClr val="FFFFFF"/>
                </a:solidFill>
                <a:latin typeface="Calibri" charset="0"/>
              </a:rPr>
              <a:t>Group 23 - Thomas de Lange (2648586) &amp; Dalton Harmsen (1293885) &amp; Roëlle Bänffer (1523198) &amp; </a:t>
            </a:r>
            <a:r>
              <a:rPr lang="en-US" sz="1800" b="1" dirty="0" err="1">
                <a:solidFill>
                  <a:srgbClr val="FFFFFF"/>
                </a:solidFill>
                <a:latin typeface="Calibri" charset="0"/>
              </a:rPr>
              <a:t>Lieke</a:t>
            </a:r>
            <a:r>
              <a:rPr lang="en-US" sz="1800" b="1" dirty="0">
                <a:solidFill>
                  <a:srgbClr val="FFFFFF"/>
                </a:solidFill>
                <a:latin typeface="Calibri" charset="0"/>
              </a:rPr>
              <a:t> van den </a:t>
            </a:r>
            <a:r>
              <a:rPr lang="en-US" sz="1800" b="1" dirty="0" err="1">
                <a:solidFill>
                  <a:srgbClr val="FFFFFF"/>
                </a:solidFill>
                <a:latin typeface="Calibri" charset="0"/>
              </a:rPr>
              <a:t>Biggelaar</a:t>
            </a:r>
            <a:r>
              <a:rPr lang="en-US" sz="1800" b="1" dirty="0">
                <a:solidFill>
                  <a:srgbClr val="FFFFFF"/>
                </a:solidFill>
                <a:latin typeface="Calibri" charset="0"/>
              </a:rPr>
              <a:t> (1479652) &amp; Rik </a:t>
            </a:r>
            <a:r>
              <a:rPr lang="en-US" sz="1800" b="1" dirty="0" err="1">
                <a:solidFill>
                  <a:srgbClr val="FFFFFF"/>
                </a:solidFill>
                <a:latin typeface="Calibri" charset="0"/>
              </a:rPr>
              <a:t>Litjens</a:t>
            </a:r>
            <a:r>
              <a:rPr lang="en-US" sz="1800" b="1" dirty="0">
                <a:solidFill>
                  <a:srgbClr val="FFFFFF"/>
                </a:solidFill>
                <a:latin typeface="Calibri" charset="0"/>
              </a:rPr>
              <a:t> (1317059) &amp; Marco </a:t>
            </a:r>
            <a:r>
              <a:rPr lang="en-US" sz="1800" b="1" dirty="0" err="1">
                <a:solidFill>
                  <a:srgbClr val="FFFFFF"/>
                </a:solidFill>
                <a:latin typeface="Calibri" charset="0"/>
              </a:rPr>
              <a:t>Pleket</a:t>
            </a:r>
            <a:r>
              <a:rPr lang="en-US" sz="1800" b="1" dirty="0">
                <a:solidFill>
                  <a:srgbClr val="FFFFFF"/>
                </a:solidFill>
                <a:latin typeface="Calibri" charset="0"/>
              </a:rPr>
              <a:t> (1295713)</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49" y="7704908"/>
            <a:ext cx="9431683" cy="4721196"/>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0066CC"/>
                </a:solidFill>
                <a:latin typeface="Calibri" charset="0"/>
              </a:rPr>
              <a:t>Creating a data frame/dataset and RDD</a:t>
            </a:r>
          </a:p>
          <a:p>
            <a:pPr defTabSz="2949575">
              <a:lnSpc>
                <a:spcPts val="3200"/>
              </a:lnSpc>
              <a:defRPr/>
            </a:pPr>
            <a:r>
              <a:rPr lang="en-GB" sz="2400" dirty="0">
                <a:effectLst/>
                <a:latin typeface="Arial" panose="020B0604020202020204" pitchFamily="34" charset="0"/>
                <a:ea typeface="Calibri" panose="020F0502020204030204" pitchFamily="34" charset="0"/>
              </a:rPr>
              <a:t>The data frame is created by reading the. The c0 column is used as a key for the vector. The original c1 column values are split and the posexplode() function is used to create a row for each position of the vector.  For the RDD, we split the key and values. The RDD is a tuple with the key followed by the values of the vector.</a:t>
            </a:r>
          </a:p>
          <a:p>
            <a:pPr defTabSz="2949575">
              <a:lnSpc>
                <a:spcPts val="3200"/>
              </a:lnSpc>
              <a:defRPr/>
            </a:pPr>
            <a:endParaRPr lang="en-GB" sz="1800" dirty="0">
              <a:latin typeface="Arial" panose="020B0604020202020204" pitchFamily="34" charset="0"/>
              <a:ea typeface="Calibri" panose="020F0502020204030204" pitchFamily="34" charset="0"/>
            </a:endParaRPr>
          </a:p>
          <a:p>
            <a:pPr defTabSz="2949575">
              <a:lnSpc>
                <a:spcPts val="3200"/>
              </a:lnSpc>
              <a:defRPr/>
            </a:pPr>
            <a:endParaRPr lang="en-GB" sz="1800" dirty="0">
              <a:effectLst/>
              <a:latin typeface="Arial" panose="020B0604020202020204" pitchFamily="34" charset="0"/>
              <a:ea typeface="Calibri" panose="020F0502020204030204" pitchFamily="34"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704908"/>
            <a:ext cx="11237538" cy="6552728"/>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Without </a:t>
            </a:r>
            <a:r>
              <a:rPr lang="en-US" sz="3200" b="1" dirty="0" err="1">
                <a:solidFill>
                  <a:srgbClr val="0066CC"/>
                </a:solidFill>
                <a:latin typeface="Calibri" charset="0"/>
              </a:rPr>
              <a:t>SparkSQL</a:t>
            </a:r>
            <a:endParaRPr lang="en-US" sz="3200" b="1" dirty="0">
              <a:solidFill>
                <a:srgbClr val="0066CC"/>
              </a:solidFill>
              <a:latin typeface="Calibri" charset="0"/>
            </a:endParaRPr>
          </a:p>
          <a:p>
            <a:pPr defTabSz="2949575">
              <a:lnSpc>
                <a:spcPts val="4400"/>
              </a:lnSpc>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architecture uses two paths; one creates a broadcast variable that stores the vectors for each key, and the other finds the triples of the keys. </a:t>
            </a:r>
            <a:r>
              <a:rPr lang="en-GB" sz="2400" dirty="0">
                <a:latin typeface="Arial" panose="020B0604020202020204" pitchFamily="34" charset="0"/>
                <a:ea typeface="Calibri" panose="020F0502020204030204" pitchFamily="34" charset="0"/>
              </a:rPr>
              <a:t>Combining the paths, it is possible to compute the aggregated variance of the triples. Finally, only the triples that are at most tau remain and are counted. Optimization is performed by switching from python to java. Together with swapping the cartesian() methods with </a:t>
            </a:r>
            <a:r>
              <a:rPr lang="en-GB" sz="2400" dirty="0" err="1">
                <a:latin typeface="Arial" panose="020B0604020202020204" pitchFamily="34" charset="0"/>
                <a:ea typeface="Calibri" panose="020F0502020204030204" pitchFamily="34" charset="0"/>
              </a:rPr>
              <a:t>flatmap</a:t>
            </a:r>
            <a:r>
              <a:rPr lang="en-GB" sz="2400" dirty="0">
                <a:latin typeface="Arial" panose="020B0604020202020204" pitchFamily="34" charset="0"/>
                <a:ea typeface="Calibri" panose="020F0502020204030204" pitchFamily="34" charset="0"/>
              </a:rPr>
              <a:t>() and broadcasting, which improved by 60%.  Then we also added repartitions(20) and performed a cache() throughout. This improved by another 5s per tau. Resulting in an execution time of 20s per tau on 250x10000. The results are tau 410 = count 10, tau 20 = count 2. This is the same as the results from Q2, but much quicker computed.</a:t>
            </a: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268429" y="11991031"/>
            <a:ext cx="9501170" cy="12874060"/>
          </a:xfrm>
          <a:prstGeom prst="rect">
            <a:avLst/>
          </a:prstGeom>
          <a:noFill/>
          <a:ln w="9525">
            <a:noFill/>
            <a:miter lim="800000"/>
            <a:headEnd/>
            <a:tailEnd/>
          </a:ln>
        </p:spPr>
        <p:txBody>
          <a:bodyPr lIns="0" tIns="0" rIns="0" bIns="0"/>
          <a:lstStyle/>
          <a:p>
            <a:pPr defTabSz="2949575">
              <a:lnSpc>
                <a:spcPts val="4400"/>
              </a:lnSpc>
              <a:defRPr/>
            </a:pPr>
            <a:r>
              <a:rPr lang="en-US" sz="3200" b="1" dirty="0" err="1">
                <a:solidFill>
                  <a:srgbClr val="0066CC"/>
                </a:solidFill>
                <a:latin typeface="Calibri" charset="0"/>
              </a:rPr>
              <a:t>SparkSQL</a:t>
            </a:r>
            <a:endParaRPr lang="en-US" sz="4400" b="1" dirty="0">
              <a:solidFill>
                <a:srgbClr val="0066CC"/>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first version consists of a different data frame where the data would be split into a data frame with key, position, and value (using the built-in </a:t>
            </a:r>
            <a:r>
              <a:rPr lang="en-GB" sz="2400" i="1" dirty="0">
                <a:effectLst/>
                <a:latin typeface="Arial" panose="020B0604020202020204" pitchFamily="34" charset="0"/>
                <a:ea typeface="Calibri" panose="020F0502020204030204" pitchFamily="34" charset="0"/>
              </a:rPr>
              <a:t>posexplode</a:t>
            </a:r>
            <a:r>
              <a:rPr lang="en-GB" sz="2400" dirty="0">
                <a:effectLst/>
                <a:latin typeface="Arial" panose="020B0604020202020204" pitchFamily="34" charset="0"/>
                <a:ea typeface="Calibri" panose="020F0502020204030204" pitchFamily="34" charset="0"/>
              </a:rPr>
              <a:t> function). The full computation of aggregated variance is calculated in the SQL query where the value would be added based on the position for each different key. </a:t>
            </a:r>
            <a:r>
              <a:rPr lang="en-US" sz="2400" dirty="0">
                <a:effectLst/>
                <a:latin typeface="Arial" panose="020B0604020202020204" pitchFamily="34" charset="0"/>
                <a:ea typeface="Calibri" panose="020F0502020204030204" pitchFamily="34" charset="0"/>
              </a:rPr>
              <a:t>The version with the position in the data frame is more efficient than the </a:t>
            </a:r>
            <a:r>
              <a:rPr lang="en-US" sz="2400" dirty="0">
                <a:latin typeface="Arial" panose="020B0604020202020204" pitchFamily="34" charset="0"/>
                <a:ea typeface="Calibri" panose="020F0502020204030204" pitchFamily="34" charset="0"/>
              </a:rPr>
              <a:t>UDF </a:t>
            </a:r>
            <a:r>
              <a:rPr lang="en-US" sz="2400" dirty="0">
                <a:effectLst/>
                <a:latin typeface="Arial" panose="020B0604020202020204" pitchFamily="34" charset="0"/>
                <a:ea typeface="Calibri" panose="020F0502020204030204" pitchFamily="34" charset="0"/>
              </a:rPr>
              <a:t>since Spark can not optimize the UDF. Our previous algorithms were written in Python which was slower than Java. We decide to switch to the second version and to use Java to speed up the algorithm.</a:t>
            </a:r>
            <a:r>
              <a:rPr lang="en-GB" sz="2400" dirty="0">
                <a:effectLst/>
                <a:latin typeface="Arial" panose="020B0604020202020204" pitchFamily="34" charset="0"/>
                <a:ea typeface="Calibri" panose="020F0502020204030204" pitchFamily="34" charset="0"/>
              </a:rPr>
              <a:t> Differen</a:t>
            </a:r>
            <a:r>
              <a:rPr lang="en-GB" sz="2400" dirty="0">
                <a:latin typeface="Arial" panose="020B0604020202020204" pitchFamily="34" charset="0"/>
                <a:ea typeface="Calibri" panose="020F0502020204030204" pitchFamily="34" charset="0"/>
              </a:rPr>
              <a:t>t optimization techniques have been applied to the Python version like indexing, repartition and storing in temporary view.</a:t>
            </a:r>
            <a:endParaRPr lang="en-NL" sz="24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4047222859"/>
              </p:ext>
            </p:extLst>
          </p:nvPr>
        </p:nvGraphicFramePr>
        <p:xfrm>
          <a:off x="247948" y="10421308"/>
          <a:ext cx="4308810" cy="1547312"/>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0">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72802" y="11194964"/>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2611599307"/>
              </p:ext>
            </p:extLst>
          </p:nvPr>
        </p:nvGraphicFramePr>
        <p:xfrm>
          <a:off x="5326530" y="10398335"/>
          <a:ext cx="4116126"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870848">
                  <a:extLst>
                    <a:ext uri="{9D8B030D-6E8A-4147-A177-3AD203B41FA5}">
                      <a16:colId xmlns:a16="http://schemas.microsoft.com/office/drawing/2014/main" val="3749106936"/>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pos</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value</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259397"/>
            <a:ext cx="10947148" cy="10788301"/>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US" sz="2400" dirty="0">
                <a:effectLst/>
                <a:latin typeface="Arial" panose="020B0604020202020204" pitchFamily="34" charset="0"/>
                <a:ea typeface="Calibri" panose="020F0502020204030204" pitchFamily="34" charset="0"/>
              </a:rPr>
              <a:t>A Count-min sketch is a list that we update for each vector. For each vector, we store the key, position, and value. Each vector list is hashed to create the sketch. Because the actual values are compressed into this w by d matrix, estimating the results is less computationally expensive. A </a:t>
            </a:r>
            <a:r>
              <a:rPr lang="en-US" sz="2400" dirty="0" err="1">
                <a:effectLst/>
                <a:latin typeface="Arial" panose="020B0604020202020204" pitchFamily="34" charset="0"/>
                <a:ea typeface="Calibri" panose="020F0502020204030204" pitchFamily="34" charset="0"/>
              </a:rPr>
              <a:t>Hashmap</a:t>
            </a:r>
            <a:r>
              <a:rPr lang="en-US" sz="2400" dirty="0">
                <a:effectLst/>
                <a:latin typeface="Arial" panose="020B0604020202020204" pitchFamily="34" charset="0"/>
                <a:ea typeface="Calibri" panose="020F0502020204030204" pitchFamily="34" charset="0"/>
              </a:rPr>
              <a:t> is used to match the index of a count-min sketch to the key to the vector. The broadcast function is used to keep a variable cached on each machine which reduces communication costs between nodes. We get the aggregated variance by applying a cartesian and getting the value based on the position for the sketch. A filter function is used to get the triples that are below a certain threshold. </a:t>
            </a:r>
            <a:endParaRPr lang="en-GB" sz="2400" dirty="0">
              <a:effectLst/>
              <a:latin typeface="Arial" panose="020B0604020202020204" pitchFamily="34" charset="0"/>
              <a:ea typeface="Calibri" panose="020F0502020204030204" pitchFamily="34" charset="0"/>
            </a:endParaRPr>
          </a:p>
          <a:p>
            <a:pPr defTabSz="2949575">
              <a:lnSpc>
                <a:spcPts val="3200"/>
              </a:lnSpc>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Pseudo code Count-min sketch:</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variables width and depth based on epsilon and delta</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Create empty dictionary which is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hashed data in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 values of hashed data together in CMS based on position</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Calculate variance for aggregated triple variance</a:t>
            </a:r>
            <a:r>
              <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Get triples keys which are below threshold tau</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Return triples of vector ids &lt;X,Y,Z&gt;</a:t>
            </a:r>
          </a:p>
          <a:p>
            <a:pPr marL="285750" indent="-285750" defTabSz="2949575">
              <a:lnSpc>
                <a:spcPts val="3200"/>
              </a:lnSpc>
              <a:buFontTx/>
              <a:buChar char="-"/>
              <a:defRPr/>
            </a:pPr>
            <a:endParaRPr lang="en-GB" sz="1800" kern="1200" dirty="0">
              <a:solidFill>
                <a:srgbClr val="000000"/>
              </a:solidFill>
              <a:latin typeface="Arial" panose="020B0604020202020204" pitchFamily="34" charset="0"/>
              <a:ea typeface="ＭＳ Ｐゴシック" panose="020B0600070205080204" pitchFamily="34" charset="-128"/>
              <a:cs typeface="+mn-cs"/>
            </a:endParaRPr>
          </a:p>
          <a:p>
            <a:pPr marL="285750" indent="-285750" defTabSz="2949575">
              <a:lnSpc>
                <a:spcPts val="3200"/>
              </a:lnSpc>
              <a:buFontTx/>
              <a:buChar char="-"/>
              <a:defRPr/>
            </a:pPr>
            <a:endParaRPr lang="en-GB" sz="1800" dirty="0">
              <a:solidFill>
                <a:srgbClr val="000000"/>
              </a:solidFill>
              <a:effectLst/>
              <a:latin typeface="Arial" panose="020B0604020202020204" pitchFamily="34" charset="0"/>
              <a:ea typeface="ＭＳ Ｐゴシック" panose="020B0600070205080204" pitchFamily="34" charset="-128"/>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11398819" y="24062585"/>
            <a:ext cx="9449641" cy="6144819"/>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To compute variances for a large dataset, there are various options:</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Relational databases can quickly compute results using query optimization but do not utilize distributed computing.</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Multi-threaded programs on powerful servers are fast but may have communication issues between threads.</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Company-owned clusters provide control and privacy, but require initial investment, while cloud resources offer scalability at higher cost. </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Approximation techniques are suitable when error bounds are acceptable, while Spark can precisely calculate results.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5" name="Afbeelding 4" descr="Afbeelding met diagram&#10;&#10;Automatisch gegenereerde beschrijving">
            <a:extLst>
              <a:ext uri="{FF2B5EF4-FFF2-40B4-BE49-F238E27FC236}">
                <a16:creationId xmlns:a16="http://schemas.microsoft.com/office/drawing/2014/main" id="{8F86F7F3-400F-A073-A481-EA9F1C878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2951" y="8785027"/>
            <a:ext cx="11583747" cy="1186476"/>
          </a:xfrm>
          <a:prstGeom prst="rect">
            <a:avLst/>
          </a:prstGeom>
        </p:spPr>
      </p:pic>
      <p:pic>
        <p:nvPicPr>
          <p:cNvPr id="10" name="Afbeelding 9" descr="Afbeelding met grafiek&#10;&#10;Automatisch gegenereerde beschrijving">
            <a:extLst>
              <a:ext uri="{FF2B5EF4-FFF2-40B4-BE49-F238E27FC236}">
                <a16:creationId xmlns:a16="http://schemas.microsoft.com/office/drawing/2014/main" id="{3BA42E56-1F9D-8F64-9CE6-45A49AAE7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105" y="17037830"/>
            <a:ext cx="7409817" cy="4939878"/>
          </a:xfrm>
          <a:prstGeom prst="rect">
            <a:avLst/>
          </a:prstGeom>
        </p:spPr>
      </p:pic>
      <p:sp>
        <p:nvSpPr>
          <p:cNvPr id="12" name="Tekstvak 11">
            <a:extLst>
              <a:ext uri="{FF2B5EF4-FFF2-40B4-BE49-F238E27FC236}">
                <a16:creationId xmlns:a16="http://schemas.microsoft.com/office/drawing/2014/main" id="{79440D3F-B87F-9268-D76B-86552AF2EB1E}"/>
              </a:ext>
            </a:extLst>
          </p:cNvPr>
          <p:cNvSpPr txBox="1"/>
          <p:nvPr/>
        </p:nvSpPr>
        <p:spPr>
          <a:xfrm>
            <a:off x="31182" y="25301118"/>
            <a:ext cx="10829230" cy="5088573"/>
          </a:xfrm>
          <a:prstGeom prst="rect">
            <a:avLst/>
          </a:prstGeom>
          <a:noFill/>
        </p:spPr>
        <p:txBody>
          <a:bodyPr wrap="square" rtlCol="0">
            <a:spAutoFit/>
          </a:bodyPr>
          <a:lstStyle/>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SELECT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VAR_POP(col) FROM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SELECT CONCAT(v1.key, ',', v2.key, ',',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AS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v1.pos, v1.col + v2.col + v3.col as col</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FROM vectors as v1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v2 ON (v1.key &lt; v2.key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AND v1.pos = v2.pos)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v3 ON (v2.key &lt;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AND v2.pos = v3.pos))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GROUP BY </a:t>
            </a:r>
            <a:r>
              <a:rPr lang="en-US" sz="2400" dirty="0" err="1">
                <a:solidFill>
                  <a:srgbClr val="000000"/>
                </a:solidFill>
                <a:latin typeface="Courier New" panose="02070309020205020404" pitchFamily="49" charset="0"/>
                <a:cs typeface="Courier New" panose="02070309020205020404" pitchFamily="49" charset="0"/>
              </a:rPr>
              <a:t>triple_id</a:t>
            </a:r>
            <a:endParaRPr lang="en-US" sz="2400" dirty="0">
              <a:solidFill>
                <a:srgbClr val="000000"/>
              </a:solidFill>
              <a:latin typeface="Courier New" panose="02070309020205020404" pitchFamily="49" charset="0"/>
              <a:cs typeface="Courier New" panose="02070309020205020404" pitchFamily="49"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HAVING VAR_POP(col) &lt; {TAU_PARAMETER};)</a:t>
            </a:r>
          </a:p>
          <a:p>
            <a:endParaRPr lang="en-GB" dirty="0"/>
          </a:p>
        </p:txBody>
      </p:sp>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2926</TotalTime>
  <Words>871</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Bänffer, Roëlle</cp:lastModifiedBy>
  <cp:revision>28</cp:revision>
  <dcterms:created xsi:type="dcterms:W3CDTF">2023-01-10T12:26:13Z</dcterms:created>
  <dcterms:modified xsi:type="dcterms:W3CDTF">2023-03-24T14:31:43Z</dcterms:modified>
</cp:coreProperties>
</file>