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919"/>
    <a:srgbClr val="FFFFFF"/>
    <a:srgbClr val="0000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50" d="100"/>
          <a:sy n="50" d="100"/>
        </p:scale>
        <p:origin x="1806" y="-3798"/>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Afbeelding 20">
            <a:extLst>
              <a:ext uri="{FF2B5EF4-FFF2-40B4-BE49-F238E27FC236}">
                <a16:creationId xmlns:a16="http://schemas.microsoft.com/office/drawing/2014/main" id="{3BCC08F2-242E-06A6-B428-4E8EA98217F0}"/>
              </a:ext>
            </a:extLst>
          </p:cNvPr>
          <p:cNvPicPr>
            <a:picLocks noChangeAspect="1"/>
          </p:cNvPicPr>
          <p:nvPr/>
        </p:nvPicPr>
        <p:blipFill>
          <a:blip r:embed="rId2"/>
          <a:stretch>
            <a:fillRect/>
          </a:stretch>
        </p:blipFill>
        <p:spPr>
          <a:xfrm>
            <a:off x="5992668" y="10218658"/>
            <a:ext cx="1873750" cy="1494430"/>
          </a:xfrm>
          <a:prstGeom prst="rect">
            <a:avLst/>
          </a:prstGeom>
        </p:spPr>
      </p:pic>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Discovering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328815" y="7759577"/>
            <a:ext cx="9431683" cy="1396142"/>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8894542" y="7704715"/>
            <a:ext cx="12502281" cy="5976856"/>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Without </a:t>
            </a:r>
            <a:r>
              <a:rPr lang="en-US" sz="44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a:p>
            <a:pPr defTabSz="2949575">
              <a:lnSpc>
                <a:spcPts val="3200"/>
              </a:lnSpc>
              <a:defRPr/>
            </a:pPr>
            <a:endParaRPr lang="en-GB" sz="2400" dirty="0">
              <a:latin typeface="Arial" panose="020B0604020202020204" pitchFamily="34" charset="0"/>
              <a:ea typeface="Calibri" panose="020F0502020204030204" pitchFamily="34" charset="0"/>
            </a:endParaRP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89302" y="11418073"/>
            <a:ext cx="8389437" cy="4412800"/>
          </a:xfrm>
          <a:prstGeom prst="rect">
            <a:avLst/>
          </a:prstGeom>
          <a:noFill/>
          <a:ln w="9525">
            <a:noFill/>
            <a:miter lim="800000"/>
            <a:headEnd/>
            <a:tailEnd/>
          </a:ln>
        </p:spPr>
        <p:txBody>
          <a:bodyPr lIns="0" tIns="0" rIns="0" bIns="0"/>
          <a:lstStyle/>
          <a:p>
            <a:pPr defTabSz="2949575">
              <a:lnSpc>
                <a:spcPts val="4400"/>
              </a:lnSpc>
              <a:defRPr/>
            </a:pPr>
            <a:r>
              <a:rPr lang="en-US" sz="4400" b="1" dirty="0" err="1">
                <a:solidFill>
                  <a:srgbClr val="0066CC"/>
                </a:solidFill>
                <a:latin typeface="Calibri" charset="0"/>
              </a:rPr>
              <a:t>SparkSQL</a:t>
            </a:r>
            <a:endParaRPr lang="en-US" sz="4400" b="1" dirty="0">
              <a:solidFill>
                <a:srgbClr val="0066CC"/>
              </a:solidFill>
              <a:latin typeface="Calibri" charset="0"/>
            </a:endParaRP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UDF</a:t>
            </a:r>
            <a:r>
              <a:rPr lang="en-GB" sz="2400" dirty="0">
                <a:latin typeface="Arial" panose="020B0604020202020204" pitchFamily="34" charset="0"/>
                <a:ea typeface="Calibri" panose="020F0502020204030204" pitchFamily="34" charset="0"/>
              </a:rPr>
              <a:t>: Only one pass over the data needed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Join conditions, only unique pairs</a:t>
            </a:r>
          </a:p>
          <a:p>
            <a:pPr marL="342900" indent="-342900" defTabSz="2949575">
              <a:lnSpc>
                <a:spcPts val="3200"/>
              </a:lnSpc>
              <a:buFont typeface="Arial" panose="020B0604020202020204" pitchFamily="34" charset="0"/>
              <a:buChar char="•"/>
              <a:defRPr/>
            </a:pPr>
            <a:r>
              <a:rPr lang="en-GB" sz="2400" dirty="0">
                <a:effectLst/>
                <a:latin typeface="Arial" panose="020B0604020202020204" pitchFamily="34" charset="0"/>
                <a:ea typeface="Calibri" panose="020F0502020204030204" pitchFamily="34" charset="0"/>
              </a:rPr>
              <a:t>Repartitions, divide the workload</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Explain method: shows smaller broadcast joins</a:t>
            </a:r>
            <a:endParaRPr lang="en-GB" sz="2400" dirty="0">
              <a:effectLst/>
              <a:latin typeface="Arial" panose="020B0604020202020204" pitchFamily="34" charset="0"/>
              <a:ea typeface="Calibri" panose="020F0502020204030204" pitchFamily="34" charset="0"/>
            </a:endParaRP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Caching for multiple tau values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a:t>
            </a:r>
            <a:r>
              <a:rPr lang="en-GB" sz="2400" dirty="0" err="1">
                <a:latin typeface="Arial" panose="020B0604020202020204" pitchFamily="34" charset="0"/>
                <a:ea typeface="Calibri" panose="020F0502020204030204" pitchFamily="34" charset="0"/>
              </a:rPr>
              <a:t>Posexplode</a:t>
            </a:r>
            <a:r>
              <a:rPr lang="en-GB" sz="2400" dirty="0">
                <a:latin typeface="Arial" panose="020B0604020202020204" pitchFamily="34" charset="0"/>
                <a:ea typeface="Calibri" panose="020F0502020204030204" pitchFamily="34" charset="0"/>
              </a:rPr>
              <a:t>’, dividing the values over the columns</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Results show worse performance for explode</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Converting the codebase to java</a:t>
            </a:r>
          </a:p>
          <a:p>
            <a:pPr marL="342900" indent="-342900" defTabSz="2949575">
              <a:lnSpc>
                <a:spcPts val="3200"/>
              </a:lnSpc>
              <a:buFont typeface="Arial" panose="020B0604020202020204" pitchFamily="34" charset="0"/>
              <a:buChar char="•"/>
              <a:defRPr/>
            </a:pPr>
            <a:r>
              <a:rPr lang="en-GB" sz="2400" dirty="0">
                <a:latin typeface="Arial" panose="020B0604020202020204" pitchFamily="34" charset="0"/>
                <a:ea typeface="Calibri" panose="020F0502020204030204" pitchFamily="34" charset="0"/>
              </a:rPr>
              <a:t>Execution time: 543 seconds</a:t>
            </a:r>
          </a:p>
          <a:p>
            <a:pPr defTabSz="2949575">
              <a:lnSpc>
                <a:spcPts val="3200"/>
              </a:lnSpc>
              <a:defRPr/>
            </a:pPr>
            <a:r>
              <a:rPr lang="en-GB" sz="1800" dirty="0">
                <a:effectLst/>
                <a:latin typeface="Arial" panose="020B0604020202020204" pitchFamily="34" charset="0"/>
                <a:ea typeface="Calibri" panose="020F0502020204030204" pitchFamily="34" charset="0"/>
              </a:rPr>
              <a:t> </a:t>
            </a:r>
            <a:endParaRPr lang="en-US" sz="18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1182640663"/>
              </p:ext>
            </p:extLst>
          </p:nvPr>
        </p:nvGraphicFramePr>
        <p:xfrm>
          <a:off x="240286" y="8452327"/>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65140" y="9225983"/>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2639486989"/>
              </p:ext>
            </p:extLst>
          </p:nvPr>
        </p:nvGraphicFramePr>
        <p:xfrm>
          <a:off x="5318868" y="8429354"/>
          <a:ext cx="3245278"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err="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vec</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[55,12,5…</a:t>
                      </a:r>
                      <a:endParaRPr lang="en-NL" sz="24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[68,45,98,…</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8707909" y="13837706"/>
            <a:ext cx="11953917"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a:t>
            </a:r>
            <a:r>
              <a:rPr lang="en-GB" sz="2400" dirty="0">
                <a:effectLst/>
                <a:latin typeface="Arial" panose="020B0604020202020204" pitchFamily="34" charset="0"/>
                <a:ea typeface="Calibri" panose="020F0502020204030204" pitchFamily="34" charset="0"/>
              </a:rPr>
              <a:t> For each vector, we store all values in the CM sketch and hash them based on their position within the vector</a:t>
            </a:r>
            <a:r>
              <a:rPr lang="en-US" sz="2400" dirty="0">
                <a:effectLst/>
                <a:latin typeface="Arial" panose="020B0604020202020204" pitchFamily="34" charset="0"/>
                <a:ea typeface="Calibri" panose="020F0502020204030204" pitchFamily="34" charset="0"/>
              </a:rPr>
              <a:t>. Because the actual values are compressed into this w by d matrix, estimating the results is less computationally expensive and requires less storage. </a:t>
            </a:r>
            <a:r>
              <a:rPr lang="en-GB" sz="2400" dirty="0">
                <a:effectLst/>
                <a:latin typeface="Arial" panose="020B0604020202020204" pitchFamily="34" charset="0"/>
                <a:ea typeface="Calibri" panose="020F0502020204030204" pitchFamily="34" charset="0"/>
              </a:rPr>
              <a:t>A </a:t>
            </a:r>
            <a:r>
              <a:rPr lang="en-GB" sz="2400" dirty="0" err="1">
                <a:effectLst/>
                <a:latin typeface="Arial" panose="020B0604020202020204" pitchFamily="34" charset="0"/>
                <a:ea typeface="Calibri" panose="020F0502020204030204" pitchFamily="34" charset="0"/>
              </a:rPr>
              <a:t>Hashmap</a:t>
            </a:r>
            <a:r>
              <a:rPr lang="en-GB" sz="2400" dirty="0">
                <a:effectLst/>
                <a:latin typeface="Arial" panose="020B0604020202020204" pitchFamily="34" charset="0"/>
                <a:ea typeface="Calibri" panose="020F0502020204030204" pitchFamily="34" charset="0"/>
              </a:rPr>
              <a:t> is created to map the ID of a vector to the corresponding count-min sketch. The broadcast function is used to send this variable to all workers from the driver which reduces communication costs between nodes.  The execution time is 82.62 seconds for epsilon </a:t>
            </a:r>
            <a:r>
              <a:rPr lang="en-GB" sz="2400" dirty="0">
                <a:latin typeface="Arial" panose="020B0604020202020204" pitchFamily="34" charset="0"/>
                <a:ea typeface="Calibri" panose="020F0502020204030204" pitchFamily="34" charset="0"/>
              </a:rPr>
              <a:t>= 0.01, delta = 0.1 and tau = 200000.</a:t>
            </a:r>
            <a:endParaRPr lang="en-GB" sz="2400" dirty="0">
              <a:effectLst/>
              <a:latin typeface="Arial" panose="020B0604020202020204" pitchFamily="34" charset="0"/>
              <a:ea typeface="Calibri" panose="020F0502020204030204" pitchFamily="34" charset="0"/>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9634456" y="25704431"/>
            <a:ext cx="11571470" cy="5719035"/>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991" y="8852105"/>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20" y="15664679"/>
            <a:ext cx="8389437" cy="5433962"/>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243120" y="21381159"/>
            <a:ext cx="8858376" cy="7468711"/>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effectLst/>
                <a:latin typeface="Courier New" panose="02070309020205020404" pitchFamily="49" charset="0"/>
                <a:cs typeface="Courier New" panose="02070309020205020404" pitchFamily="49" charset="0"/>
              </a:rPr>
              <a:t>Function </a:t>
            </a:r>
            <a:r>
              <a:rPr lang="en-US" sz="2400" dirty="0" err="1">
                <a:effectLst/>
                <a:latin typeface="Courier New" panose="02070309020205020404" pitchFamily="49" charset="0"/>
                <a:cs typeface="Courier New" panose="02070309020205020404" pitchFamily="49" charset="0"/>
              </a:rPr>
              <a:t>tripleVariance</a:t>
            </a:r>
            <a:r>
              <a:rPr lang="en-US" sz="2400" dirty="0">
                <a:effectLst/>
                <a:latin typeface="Courier New" panose="02070309020205020404" pitchFamily="49" charset="0"/>
                <a:cs typeface="Courier New" panose="02070309020205020404" pitchFamily="49" charset="0"/>
              </a:rPr>
              <a:t>(a1,a2,a3){</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for </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from 0 to vectorDimensions-1{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a1[</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a2[</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 + a3[</a:t>
            </a:r>
            <a:r>
              <a:rPr lang="en-US" sz="2400" dirty="0" err="1">
                <a:effectLst/>
                <a:latin typeface="Courier New" panose="02070309020205020404" pitchFamily="49" charset="0"/>
                <a:cs typeface="Courier New" panose="02070309020205020404" pitchFamily="49" charset="0"/>
              </a:rPr>
              <a:t>i</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mu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vectorDimensions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currentSum</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return (1/</a:t>
            </a:r>
            <a:r>
              <a:rPr lang="en-US" sz="2400" dirty="0" err="1">
                <a:effectLst/>
                <a:latin typeface="Courier New" panose="02070309020205020404" pitchFamily="49" charset="0"/>
                <a:cs typeface="Courier New" panose="02070309020205020404" pitchFamily="49" charset="0"/>
              </a:rPr>
              <a:t>vectorDimensions</a:t>
            </a:r>
            <a:r>
              <a:rPr lang="en-US" sz="2400" dirty="0">
                <a:effectLst/>
                <a:latin typeface="Courier New" panose="02070309020205020404" pitchFamily="49" charset="0"/>
                <a:cs typeface="Courier New" panose="02070309020205020404" pitchFamily="49" charset="0"/>
              </a:rPr>
              <a:t> * </a:t>
            </a:r>
            <a:r>
              <a:rPr lang="en-US" sz="2400" dirty="0" err="1">
                <a:effectLst/>
                <a:latin typeface="Courier New" panose="02070309020205020404" pitchFamily="49" charset="0"/>
                <a:cs typeface="Courier New" panose="02070309020205020404" pitchFamily="49" charset="0"/>
              </a:rPr>
              <a:t>totalSumSquared</a:t>
            </a:r>
            <a:r>
              <a:rPr lang="en-US" sz="2400" dirty="0">
                <a:effectLst/>
                <a:latin typeface="Courier New" panose="02070309020205020404" pitchFamily="49" charset="0"/>
                <a:cs typeface="Courier New" panose="02070309020205020404" pitchFamily="49" charset="0"/>
              </a:rPr>
              <a:t>) 	- mu^2</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effectLst/>
                <a:latin typeface="Courier New" panose="02070309020205020404" pitchFamily="49" charset="0"/>
                <a:cs typeface="Courier New" panose="02070309020205020404" pitchFamily="49" charset="0"/>
              </a:rPr>
              <a:t>SELECT * FROM</a:t>
            </a:r>
            <a:br>
              <a:rPr lang="en-US" sz="2400" dirty="0">
                <a:latin typeface="Courier New" panose="02070309020205020404" pitchFamily="49" charset="0"/>
                <a:cs typeface="Courier New" panose="02070309020205020404" pitchFamily="49" charset="0"/>
              </a:rPr>
            </a:br>
            <a:r>
              <a:rPr lang="en-US" sz="2400" dirty="0">
                <a:effectLst/>
                <a:latin typeface="Courier New" panose="02070309020205020404" pitchFamily="49" charset="0"/>
                <a:cs typeface="Courier New" panose="02070309020205020404" pitchFamily="49" charset="0"/>
              </a:rPr>
              <a:t>(SELECT v1INNER.key, v2.key,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err="1">
                <a:effectLst/>
                <a:latin typeface="Courier New" panose="02070309020205020404" pitchFamily="49" charset="0"/>
                <a:cs typeface="Courier New" panose="02070309020205020404" pitchFamily="49" charset="0"/>
              </a:rPr>
              <a:t>tripleVariance</a:t>
            </a:r>
            <a:r>
              <a:rPr lang="en-US" sz="2400" dirty="0">
                <a:effectLst/>
                <a:latin typeface="Courier New" panose="02070309020205020404" pitchFamily="49" charset="0"/>
                <a:cs typeface="Courier New" panose="02070309020205020404" pitchFamily="49" charset="0"/>
              </a:rPr>
              <a:t>(v1INNER.vec, v2.vec,v3.vec) AS variance</a:t>
            </a:r>
            <a:br>
              <a:rPr lang="en-US" sz="2400" dirty="0">
                <a:latin typeface="Courier New" panose="02070309020205020404" pitchFamily="49" charset="0"/>
                <a:cs typeface="Courier New" panose="02070309020205020404" pitchFamily="49" charset="0"/>
              </a:rPr>
            </a:br>
            <a:r>
              <a:rPr lang="en-US" sz="2400" dirty="0">
                <a:effectLst/>
                <a:latin typeface="Courier New" panose="02070309020205020404" pitchFamily="49" charset="0"/>
                <a:cs typeface="Courier New" panose="02070309020205020404" pitchFamily="49" charset="0"/>
              </a:rPr>
              <a:t>FROM TEMP AS v1</a:t>
            </a:r>
            <a:br>
              <a:rPr lang="en-US" sz="2400" dirty="0">
                <a:latin typeface="Courier New" panose="02070309020205020404" pitchFamily="49" charset="0"/>
                <a:cs typeface="Courier New" panose="02070309020205020404" pitchFamily="49" charset="0"/>
              </a:rPr>
            </a:br>
            <a:r>
              <a:rPr lang="en-US" sz="2400" dirty="0">
                <a:effectLst/>
                <a:latin typeface="Courier New" panose="02070309020205020404" pitchFamily="49" charset="0"/>
                <a:cs typeface="Courier New" panose="02070309020205020404" pitchFamily="49" charset="0"/>
              </a:rPr>
              <a:t>INNER JOIN TEMP AS v2 ON v1INNER.key &lt; v2.key</a:t>
            </a:r>
            <a:br>
              <a:rPr lang="en-US" sz="2400" dirty="0">
                <a:latin typeface="Courier New" panose="02070309020205020404" pitchFamily="49" charset="0"/>
                <a:cs typeface="Courier New" panose="02070309020205020404" pitchFamily="49" charset="0"/>
              </a:rPr>
            </a:br>
            <a:r>
              <a:rPr lang="en-US" sz="2400" dirty="0">
                <a:effectLst/>
                <a:latin typeface="Courier New" panose="02070309020205020404" pitchFamily="49" charset="0"/>
                <a:cs typeface="Courier New" panose="02070309020205020404" pitchFamily="49" charset="0"/>
              </a:rPr>
              <a:t>INNER JOIN TEMP AS v3 ON v2.key &lt; v3.key)</a:t>
            </a:r>
            <a:br>
              <a:rPr lang="en-US" sz="2400" dirty="0">
                <a:latin typeface="Courier New" panose="02070309020205020404" pitchFamily="49" charset="0"/>
                <a:cs typeface="Courier New" panose="02070309020205020404" pitchFamily="49" charset="0"/>
              </a:rPr>
            </a:br>
            <a:r>
              <a:rPr lang="en-US" sz="2400" dirty="0">
                <a:effectLst/>
                <a:latin typeface="Courier New" panose="02070309020205020404" pitchFamily="49" charset="0"/>
                <a:cs typeface="Courier New" panose="02070309020205020404" pitchFamily="49" charset="0"/>
              </a:rPr>
              <a:t>WHERE variance &lt; </a:t>
            </a:r>
            <a:r>
              <a:rPr lang="en-US" sz="2400" dirty="0" err="1">
                <a:effectLst/>
                <a:latin typeface="Courier New" panose="02070309020205020404" pitchFamily="49" charset="0"/>
                <a:cs typeface="Courier New" panose="02070309020205020404" pitchFamily="49" charset="0"/>
              </a:rPr>
              <a:t>tauParameter</a:t>
            </a:r>
            <a:endParaRPr lang="en-GB" sz="2400" dirty="0">
              <a:latin typeface="Courier New" panose="02070309020205020404" pitchFamily="49" charset="0"/>
              <a:cs typeface="Courier New" panose="02070309020205020404" pitchFamily="49" charset="0"/>
            </a:endParaRPr>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5818" y="21199019"/>
            <a:ext cx="12470810" cy="2326524"/>
          </a:xfrm>
          <a:prstGeom prst="rect">
            <a:avLst/>
          </a:prstGeom>
        </p:spPr>
      </p:pic>
      <p:sp>
        <p:nvSpPr>
          <p:cNvPr id="15" name="Arrow: Right 6">
            <a:extLst>
              <a:ext uri="{FF2B5EF4-FFF2-40B4-BE49-F238E27FC236}">
                <a16:creationId xmlns:a16="http://schemas.microsoft.com/office/drawing/2014/main" id="{82CBE242-2B34-2053-5A72-187B49D3382A}"/>
              </a:ext>
            </a:extLst>
          </p:cNvPr>
          <p:cNvSpPr/>
          <p:nvPr/>
        </p:nvSpPr>
        <p:spPr bwMode="auto">
          <a:xfrm rot="16200000">
            <a:off x="1859846" y="10189183"/>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sp>
        <p:nvSpPr>
          <p:cNvPr id="18" name="Text Box 9">
            <a:extLst>
              <a:ext uri="{FF2B5EF4-FFF2-40B4-BE49-F238E27FC236}">
                <a16:creationId xmlns:a16="http://schemas.microsoft.com/office/drawing/2014/main" id="{960A46B9-A8C0-FF4F-20E6-377711734AC2}"/>
              </a:ext>
            </a:extLst>
          </p:cNvPr>
          <p:cNvSpPr txBox="1">
            <a:spLocks noChangeArrowheads="1"/>
          </p:cNvSpPr>
          <p:nvPr/>
        </p:nvSpPr>
        <p:spPr bwMode="auto">
          <a:xfrm>
            <a:off x="600157" y="10692771"/>
            <a:ext cx="3211868" cy="711172"/>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C81919"/>
                </a:solidFill>
                <a:latin typeface="Calibri" charset="0"/>
              </a:rPr>
              <a:t>vectors</a:t>
            </a:r>
            <a:r>
              <a:rPr lang="en-US" sz="4000" b="1" dirty="0">
                <a:solidFill>
                  <a:srgbClr val="C81919"/>
                </a:solidFill>
                <a:latin typeface="Courier New" panose="02070309020205020404" pitchFamily="49" charset="0"/>
                <a:cs typeface="Courier New" panose="02070309020205020404" pitchFamily="49" charset="0"/>
              </a:rPr>
              <a:t>.csv</a:t>
            </a:r>
            <a:endParaRPr lang="en-US" sz="4000" b="1" dirty="0">
              <a:solidFill>
                <a:srgbClr val="C81919"/>
              </a:solidFill>
              <a:latin typeface="Calibri"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p:txBody>
      </p:sp>
      <p:sp>
        <p:nvSpPr>
          <p:cNvPr id="19" name="Arrow: Right 6">
            <a:extLst>
              <a:ext uri="{FF2B5EF4-FFF2-40B4-BE49-F238E27FC236}">
                <a16:creationId xmlns:a16="http://schemas.microsoft.com/office/drawing/2014/main" id="{F027449E-913E-C680-ECED-219878902503}"/>
              </a:ext>
            </a:extLst>
          </p:cNvPr>
          <p:cNvSpPr/>
          <p:nvPr/>
        </p:nvSpPr>
        <p:spPr bwMode="auto">
          <a:xfrm rot="5400000">
            <a:off x="6725483" y="10161071"/>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pic>
        <p:nvPicPr>
          <p:cNvPr id="25" name="Afbeelding 24">
            <a:extLst>
              <a:ext uri="{FF2B5EF4-FFF2-40B4-BE49-F238E27FC236}">
                <a16:creationId xmlns:a16="http://schemas.microsoft.com/office/drawing/2014/main" id="{D413239E-EC1E-65D4-721C-4BB9B6101683}"/>
              </a:ext>
            </a:extLst>
          </p:cNvPr>
          <p:cNvPicPr>
            <a:picLocks noChangeAspect="1"/>
          </p:cNvPicPr>
          <p:nvPr/>
        </p:nvPicPr>
        <p:blipFill>
          <a:blip r:embed="rId6"/>
          <a:stretch>
            <a:fillRect/>
          </a:stretch>
        </p:blipFill>
        <p:spPr>
          <a:xfrm>
            <a:off x="12006764" y="17153544"/>
            <a:ext cx="9179864" cy="4430083"/>
          </a:xfrm>
          <a:prstGeom prst="rect">
            <a:avLst/>
          </a:prstGeom>
        </p:spPr>
      </p:pic>
      <p:pic>
        <p:nvPicPr>
          <p:cNvPr id="31" name="Afbeelding 30">
            <a:extLst>
              <a:ext uri="{FF2B5EF4-FFF2-40B4-BE49-F238E27FC236}">
                <a16:creationId xmlns:a16="http://schemas.microsoft.com/office/drawing/2014/main" id="{F91EA355-8DD9-D31C-1BF0-8D093B907566}"/>
              </a:ext>
            </a:extLst>
          </p:cNvPr>
          <p:cNvPicPr>
            <a:picLocks noChangeAspect="1"/>
          </p:cNvPicPr>
          <p:nvPr/>
        </p:nvPicPr>
        <p:blipFill>
          <a:blip r:embed="rId7"/>
          <a:stretch>
            <a:fillRect/>
          </a:stretch>
        </p:blipFill>
        <p:spPr>
          <a:xfrm>
            <a:off x="486252" y="648123"/>
            <a:ext cx="10783212" cy="4721196"/>
          </a:xfrm>
          <a:prstGeom prst="rect">
            <a:avLst/>
          </a:prstGeom>
        </p:spPr>
      </p:pic>
      <p:pic>
        <p:nvPicPr>
          <p:cNvPr id="11" name="Picture 10">
            <a:extLst>
              <a:ext uri="{FF2B5EF4-FFF2-40B4-BE49-F238E27FC236}">
                <a16:creationId xmlns:a16="http://schemas.microsoft.com/office/drawing/2014/main" id="{DCBB4981-9B37-A60A-9DD0-B25AA3D21A61}"/>
              </a:ext>
            </a:extLst>
          </p:cNvPr>
          <p:cNvPicPr>
            <a:picLocks noChangeAspect="1"/>
          </p:cNvPicPr>
          <p:nvPr/>
        </p:nvPicPr>
        <p:blipFill>
          <a:blip r:embed="rId8"/>
          <a:stretch>
            <a:fillRect/>
          </a:stretch>
        </p:blipFill>
        <p:spPr>
          <a:xfrm>
            <a:off x="8519380" y="23560047"/>
            <a:ext cx="12863686" cy="1761903"/>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3069</TotalTime>
  <Words>661</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Roelle</cp:lastModifiedBy>
  <cp:revision>51</cp:revision>
  <dcterms:created xsi:type="dcterms:W3CDTF">2023-01-10T12:26:13Z</dcterms:created>
  <dcterms:modified xsi:type="dcterms:W3CDTF">2023-03-26T21:06:16Z</dcterms:modified>
</cp:coreProperties>
</file>