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1"/>
  </p:sldMasterIdLst>
  <p:notesMasterIdLst>
    <p:notesMasterId r:id="rId3"/>
  </p:notesMasterIdLst>
  <p:sldIdLst>
    <p:sldId id="256" r:id="rId2"/>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81919"/>
    <a:srgbClr val="0066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5"/>
    <p:restoredTop sz="96327"/>
  </p:normalViewPr>
  <p:slideViewPr>
    <p:cSldViewPr>
      <p:cViewPr>
        <p:scale>
          <a:sx n="25" d="100"/>
          <a:sy n="25" d="100"/>
        </p:scale>
        <p:origin x="298" y="-1061"/>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3200"/>
              </a:lnSpc>
            </a:pPr>
            <a:r>
              <a:rPr lang="en-US" sz="2800" b="1" dirty="0">
                <a:solidFill>
                  <a:srgbClr val="FFFFFF"/>
                </a:solidFill>
                <a:latin typeface="Calibri" charset="0"/>
              </a:rPr>
              <a:t>Big Data Management</a:t>
            </a:r>
          </a:p>
          <a:p>
            <a:pPr defTabSz="2949575">
              <a:lnSpc>
                <a:spcPts val="6800"/>
              </a:lnSpc>
            </a:pPr>
            <a:r>
              <a:rPr lang="en-US" sz="6200" b="1" dirty="0">
                <a:solidFill>
                  <a:srgbClr val="FFFFFF"/>
                </a:solidFill>
                <a:latin typeface="Calibri" charset="0"/>
              </a:rPr>
              <a:t>Discovery of combinations of vectors with low aggregate variance</a:t>
            </a:r>
          </a:p>
          <a:p>
            <a:pPr defTabSz="2949575">
              <a:lnSpc>
                <a:spcPts val="6800"/>
              </a:lnSpc>
            </a:pPr>
            <a:r>
              <a:rPr lang="en-US" sz="2800" b="1" dirty="0">
                <a:solidFill>
                  <a:srgbClr val="FFFFFF"/>
                </a:solidFill>
                <a:latin typeface="Calibri" charset="0"/>
              </a:rPr>
              <a:t>Thomas de Lange (2648586) &amp; Dalton Harmsen (1293885) &amp; Roëlle Bänffer (1523198) &amp; &amp; &amp;</a:t>
            </a:r>
          </a:p>
        </p:txBody>
      </p:sp>
      <p:sp>
        <p:nvSpPr>
          <p:cNvPr id="4101" name="Text Box 8"/>
          <p:cNvSpPr txBox="1">
            <a:spLocks noChangeArrowheads="1"/>
          </p:cNvSpPr>
          <p:nvPr/>
        </p:nvSpPr>
        <p:spPr bwMode="auto">
          <a:xfrm>
            <a:off x="828304" y="29591455"/>
            <a:ext cx="17859375" cy="615950"/>
          </a:xfrm>
          <a:prstGeom prst="rect">
            <a:avLst/>
          </a:prstGeom>
          <a:noFill/>
          <a:ln w="9525">
            <a:noFill/>
            <a:miter lim="800000"/>
            <a:headEnd/>
            <a:tailEnd/>
          </a:ln>
        </p:spPr>
        <p:txBody>
          <a:bodyPr lIns="0" tIns="0" rIns="0" bIns="0"/>
          <a:lstStyle/>
          <a:p>
            <a:pPr defTabSz="2949575">
              <a:defRPr/>
            </a:pPr>
            <a:r>
              <a:rPr lang="en-US" sz="2800" b="1" dirty="0">
                <a:solidFill>
                  <a:srgbClr val="000000"/>
                </a:solidFill>
                <a:latin typeface="Calibri" charset="0"/>
              </a:rPr>
              <a:t>Data Science &amp; Artificial Intelligence</a:t>
            </a:r>
          </a:p>
        </p:txBody>
      </p:sp>
      <p:sp>
        <p:nvSpPr>
          <p:cNvPr id="4102" name="Text Box 9"/>
          <p:cNvSpPr txBox="1">
            <a:spLocks noChangeArrowheads="1"/>
          </p:cNvSpPr>
          <p:nvPr/>
        </p:nvSpPr>
        <p:spPr bwMode="auto">
          <a:xfrm>
            <a:off x="247950" y="7704908"/>
            <a:ext cx="8784976" cy="4721196"/>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0066CC"/>
                </a:solidFill>
                <a:latin typeface="Calibri" charset="0"/>
              </a:rPr>
              <a:t>Creating a data frame/dataset and RDD</a:t>
            </a:r>
          </a:p>
          <a:p>
            <a:pPr defTabSz="2949575">
              <a:lnSpc>
                <a:spcPts val="3200"/>
              </a:lnSpc>
              <a:defRPr/>
            </a:pPr>
            <a:r>
              <a:rPr lang="en-GB" sz="2400" dirty="0">
                <a:effectLst/>
                <a:latin typeface="Arial" panose="020B0604020202020204" pitchFamily="34" charset="0"/>
                <a:ea typeface="Calibri" panose="020F0502020204030204" pitchFamily="34" charset="0"/>
              </a:rPr>
              <a:t>The data frame/ dataset is created by Spark by first reading the csv which gives us the data frame. The c0 column is used as a key for the vector. The original c1 column values are split and the posexplode() function is used to create a row for each position of the vector.  For the RDD, we split the key and values. The RDD is a tuple with first the key followed by the values of the vector.</a:t>
            </a:r>
          </a:p>
          <a:p>
            <a:pPr defTabSz="2949575">
              <a:lnSpc>
                <a:spcPts val="3200"/>
              </a:lnSpc>
              <a:defRPr/>
            </a:pPr>
            <a:endParaRPr lang="en-GB" sz="1800" dirty="0">
              <a:latin typeface="Arial" panose="020B0604020202020204" pitchFamily="34" charset="0"/>
              <a:ea typeface="Calibri" panose="020F0502020204030204" pitchFamily="34" charset="0"/>
            </a:endParaRPr>
          </a:p>
          <a:p>
            <a:pPr defTabSz="2949575">
              <a:lnSpc>
                <a:spcPts val="3200"/>
              </a:lnSpc>
              <a:defRPr/>
            </a:pPr>
            <a:endParaRPr lang="en-GB" sz="1800" dirty="0">
              <a:effectLst/>
              <a:latin typeface="Arial" panose="020B0604020202020204" pitchFamily="34" charset="0"/>
              <a:ea typeface="Calibri" panose="020F0502020204030204" pitchFamily="34" charset="0"/>
            </a:endParaRP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3" name="Text Box 9">
            <a:extLst>
              <a:ext uri="{FF2B5EF4-FFF2-40B4-BE49-F238E27FC236}">
                <a16:creationId xmlns:a16="http://schemas.microsoft.com/office/drawing/2014/main" id="{8FE16DBF-951B-8758-0968-BDD7B02B0580}"/>
              </a:ext>
            </a:extLst>
          </p:cNvPr>
          <p:cNvSpPr txBox="1">
            <a:spLocks noChangeArrowheads="1"/>
          </p:cNvSpPr>
          <p:nvPr/>
        </p:nvSpPr>
        <p:spPr bwMode="auto">
          <a:xfrm>
            <a:off x="9901312" y="7704907"/>
            <a:ext cx="11237538" cy="9996213"/>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Without SparkSQL: find all triples of vectors &lt;X,Y,Z&gt; with aggregate variance at most tau</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b="1" dirty="0">
                <a:solidFill>
                  <a:srgbClr val="000000"/>
                </a:solidFill>
                <a:latin typeface="Calibri" charset="0"/>
              </a:rPr>
              <a:t>Architecture</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algn="ctr" rtl="0" fontAlgn="base">
              <a:lnSpc>
                <a:spcPts val="2400"/>
              </a:lnSpc>
              <a:spcBef>
                <a:spcPts val="0"/>
              </a:spcBef>
              <a:spcAft>
                <a:spcPts val="0"/>
              </a:spcAft>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8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4" name="Text Box 9">
            <a:extLst>
              <a:ext uri="{FF2B5EF4-FFF2-40B4-BE49-F238E27FC236}">
                <a16:creationId xmlns:a16="http://schemas.microsoft.com/office/drawing/2014/main" id="{2775C26B-B052-07EA-B026-312EE62C738C}"/>
              </a:ext>
            </a:extLst>
          </p:cNvPr>
          <p:cNvSpPr txBox="1">
            <a:spLocks noChangeArrowheads="1"/>
          </p:cNvSpPr>
          <p:nvPr/>
        </p:nvSpPr>
        <p:spPr bwMode="auto">
          <a:xfrm>
            <a:off x="247950" y="12426103"/>
            <a:ext cx="9293322" cy="12874060"/>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SparkSQL: find all triples of vectors &lt;X,Y,Z&gt; with aggregate variance at most tau</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first version of Q2 consists of a different Q1a where the data would be split into a data frame with key, position, and value (using the built-in </a:t>
            </a:r>
            <a:r>
              <a:rPr lang="en-GB" sz="2400" i="1" dirty="0">
                <a:effectLst/>
                <a:latin typeface="Arial" panose="020B0604020202020204" pitchFamily="34" charset="0"/>
                <a:ea typeface="Calibri" panose="020F0502020204030204" pitchFamily="34" charset="0"/>
              </a:rPr>
              <a:t>posexplode</a:t>
            </a:r>
            <a:r>
              <a:rPr lang="en-GB" sz="2400" dirty="0">
                <a:effectLst/>
                <a:latin typeface="Arial" panose="020B0604020202020204" pitchFamily="34" charset="0"/>
                <a:ea typeface="Calibri" panose="020F0502020204030204" pitchFamily="34" charset="0"/>
              </a:rPr>
              <a:t> function). The full computation of aggregated variance is calculated in the SQL query where the value would be added based on the position for each different key. </a:t>
            </a:r>
            <a:r>
              <a:rPr lang="en-US" sz="2400" dirty="0">
                <a:effectLst/>
                <a:latin typeface="Arial" panose="020B0604020202020204" pitchFamily="34" charset="0"/>
                <a:ea typeface="Calibri" panose="020F0502020204030204" pitchFamily="34" charset="0"/>
              </a:rPr>
              <a:t>The version with the position in the data frame is more efficient than the </a:t>
            </a:r>
            <a:r>
              <a:rPr lang="en-US" sz="2400" dirty="0" err="1">
                <a:effectLst/>
                <a:latin typeface="Arial" panose="020B0604020202020204" pitchFamily="34" charset="0"/>
                <a:ea typeface="Calibri" panose="020F0502020204030204" pitchFamily="34" charset="0"/>
              </a:rPr>
              <a:t>udf</a:t>
            </a:r>
            <a:r>
              <a:rPr lang="en-US" sz="2400" dirty="0">
                <a:effectLst/>
                <a:latin typeface="Arial" panose="020B0604020202020204" pitchFamily="34" charset="0"/>
                <a:ea typeface="Calibri" panose="020F0502020204030204" pitchFamily="34" charset="0"/>
              </a:rPr>
              <a:t> function since Spark can not optimize the </a:t>
            </a:r>
            <a:r>
              <a:rPr lang="en-US" sz="2400" dirty="0" err="1">
                <a:effectLst/>
                <a:latin typeface="Arial" panose="020B0604020202020204" pitchFamily="34" charset="0"/>
                <a:ea typeface="Calibri" panose="020F0502020204030204" pitchFamily="34" charset="0"/>
              </a:rPr>
              <a:t>udf</a:t>
            </a:r>
            <a:r>
              <a:rPr lang="en-US" sz="2400" dirty="0">
                <a:effectLst/>
                <a:latin typeface="Arial" panose="020B0604020202020204" pitchFamily="34" charset="0"/>
                <a:ea typeface="Calibri" panose="020F0502020204030204" pitchFamily="34" charset="0"/>
              </a:rPr>
              <a:t> function. Our previous algorithms were written in Python which was slower than Java. We decide to switch to the second version and to use Java to speed up the algorithm.</a:t>
            </a:r>
            <a:r>
              <a:rPr lang="en-GB" sz="2400" dirty="0">
                <a:effectLst/>
                <a:latin typeface="Arial" panose="020B0604020202020204" pitchFamily="34" charset="0"/>
                <a:ea typeface="Calibri" panose="020F0502020204030204" pitchFamily="34" charset="0"/>
              </a:rPr>
              <a:t> Differen</a:t>
            </a:r>
            <a:r>
              <a:rPr lang="en-GB" sz="2400" dirty="0">
                <a:latin typeface="Arial" panose="020B0604020202020204" pitchFamily="34" charset="0"/>
                <a:ea typeface="Calibri" panose="020F0502020204030204" pitchFamily="34" charset="0"/>
              </a:rPr>
              <a:t>t optimization techniques have been applied to the Python version like indexing, repartition and storing in temporary view.</a:t>
            </a:r>
            <a:endParaRPr lang="en-NL" sz="2400" dirty="0">
              <a:effectLst/>
              <a:latin typeface="Arial" panose="020B0604020202020204" pitchFamily="34" charset="0"/>
              <a:ea typeface="Calibri" panose="020F0502020204030204" pitchFamily="34"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SELECT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VAR_POP(col) FROM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SELECT CONCAT(v1.key, ',', v2.key, ',', v3.key) AS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v1.pos, v1.col + v2.col + v3.col as col</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FROM vectors as v1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v2 ON (v1.key &lt; v2.key AND v1.pos = v2.pos)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v3 ON (v2.key &lt; v3.key AND v2.pos = v3.pos))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GROUP BY </a:t>
            </a:r>
            <a:r>
              <a:rPr lang="en-US" sz="2400" dirty="0" err="1">
                <a:solidFill>
                  <a:srgbClr val="000000"/>
                </a:solidFill>
                <a:latin typeface="Courier New" panose="02070309020205020404" pitchFamily="49" charset="0"/>
                <a:cs typeface="Courier New" panose="02070309020205020404" pitchFamily="49" charset="0"/>
              </a:rPr>
              <a:t>triple_id</a:t>
            </a:r>
            <a:endParaRPr lang="en-US" sz="2400" dirty="0">
              <a:solidFill>
                <a:srgbClr val="000000"/>
              </a:solidFill>
              <a:latin typeface="Courier New" panose="02070309020205020404" pitchFamily="49" charset="0"/>
              <a:cs typeface="Courier New" panose="02070309020205020404" pitchFamily="49"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HAVING VAR_POP(col) &lt; {TAU_PARAMETER};)</a:t>
            </a: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algn="ctr" rtl="0" fontAlgn="base">
              <a:lnSpc>
                <a:spcPts val="2400"/>
              </a:lnSpc>
              <a:spcBef>
                <a:spcPts val="0"/>
              </a:spcBef>
              <a:spcAft>
                <a:spcPts val="0"/>
              </a:spcAft>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8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graphicFrame>
        <p:nvGraphicFramePr>
          <p:cNvPr id="6" name="Table 5">
            <a:extLst>
              <a:ext uri="{FF2B5EF4-FFF2-40B4-BE49-F238E27FC236}">
                <a16:creationId xmlns:a16="http://schemas.microsoft.com/office/drawing/2014/main" id="{4C3DFC78-DDED-AE66-29C8-9C04CFD7C985}"/>
              </a:ext>
            </a:extLst>
          </p:cNvPr>
          <p:cNvGraphicFramePr>
            <a:graphicFrameLocks noGrp="1"/>
          </p:cNvGraphicFramePr>
          <p:nvPr>
            <p:extLst>
              <p:ext uri="{D42A27DB-BD31-4B8C-83A1-F6EECF244321}">
                <p14:modId xmlns:p14="http://schemas.microsoft.com/office/powerpoint/2010/main" val="3905716400"/>
              </p:ext>
            </p:extLst>
          </p:nvPr>
        </p:nvGraphicFramePr>
        <p:xfrm>
          <a:off x="191273" y="10800654"/>
          <a:ext cx="4308810" cy="1567528"/>
        </p:xfrm>
        <a:graphic>
          <a:graphicData uri="http://schemas.openxmlformats.org/drawingml/2006/table">
            <a:tbl>
              <a:tblPr firstRow="1"/>
              <a:tblGrid>
                <a:gridCol w="2154405">
                  <a:extLst>
                    <a:ext uri="{9D8B030D-6E8A-4147-A177-3AD203B41FA5}">
                      <a16:colId xmlns:a16="http://schemas.microsoft.com/office/drawing/2014/main" val="213262629"/>
                    </a:ext>
                  </a:extLst>
                </a:gridCol>
                <a:gridCol w="2154405">
                  <a:extLst>
                    <a:ext uri="{9D8B030D-6E8A-4147-A177-3AD203B41FA5}">
                      <a16:colId xmlns:a16="http://schemas.microsoft.com/office/drawing/2014/main" val="3162436800"/>
                    </a:ext>
                  </a:extLst>
                </a:gridCol>
              </a:tblGrid>
              <a:tr h="391882">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C_1</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561522828"/>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55,12,5,52…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962005086"/>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12,97,44,25…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2352059267"/>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68,45,93,35…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807097596"/>
                  </a:ext>
                </a:extLst>
              </a:tr>
            </a:tbl>
          </a:graphicData>
        </a:graphic>
      </p:graphicFrame>
      <p:sp>
        <p:nvSpPr>
          <p:cNvPr id="7" name="Arrow: Right 6">
            <a:extLst>
              <a:ext uri="{FF2B5EF4-FFF2-40B4-BE49-F238E27FC236}">
                <a16:creationId xmlns:a16="http://schemas.microsoft.com/office/drawing/2014/main" id="{8F8BB7DA-B5B1-F65E-6D4E-7438239188AD}"/>
              </a:ext>
            </a:extLst>
          </p:cNvPr>
          <p:cNvSpPr/>
          <p:nvPr/>
        </p:nvSpPr>
        <p:spPr bwMode="auto">
          <a:xfrm>
            <a:off x="4652395" y="11433358"/>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graphicFrame>
        <p:nvGraphicFramePr>
          <p:cNvPr id="8" name="Table 7">
            <a:extLst>
              <a:ext uri="{FF2B5EF4-FFF2-40B4-BE49-F238E27FC236}">
                <a16:creationId xmlns:a16="http://schemas.microsoft.com/office/drawing/2014/main" id="{EBD8365C-5709-E685-767E-730FC5AEB456}"/>
              </a:ext>
            </a:extLst>
          </p:cNvPr>
          <p:cNvGraphicFramePr>
            <a:graphicFrameLocks noGrp="1"/>
          </p:cNvGraphicFramePr>
          <p:nvPr>
            <p:extLst>
              <p:ext uri="{D42A27DB-BD31-4B8C-83A1-F6EECF244321}">
                <p14:modId xmlns:p14="http://schemas.microsoft.com/office/powerpoint/2010/main" val="1986825254"/>
              </p:ext>
            </p:extLst>
          </p:nvPr>
        </p:nvGraphicFramePr>
        <p:xfrm>
          <a:off x="5444483" y="10800654"/>
          <a:ext cx="4116126" cy="1625449"/>
        </p:xfrm>
        <a:graphic>
          <a:graphicData uri="http://schemas.openxmlformats.org/drawingml/2006/table">
            <a:tbl>
              <a:tblPr firstRow="1"/>
              <a:tblGrid>
                <a:gridCol w="1589094">
                  <a:extLst>
                    <a:ext uri="{9D8B030D-6E8A-4147-A177-3AD203B41FA5}">
                      <a16:colId xmlns:a16="http://schemas.microsoft.com/office/drawing/2014/main" val="2068758711"/>
                    </a:ext>
                  </a:extLst>
                </a:gridCol>
                <a:gridCol w="870848">
                  <a:extLst>
                    <a:ext uri="{9D8B030D-6E8A-4147-A177-3AD203B41FA5}">
                      <a16:colId xmlns:a16="http://schemas.microsoft.com/office/drawing/2014/main" val="3749106936"/>
                    </a:ext>
                  </a:extLst>
                </a:gridCol>
                <a:gridCol w="1656184">
                  <a:extLst>
                    <a:ext uri="{9D8B030D-6E8A-4147-A177-3AD203B41FA5}">
                      <a16:colId xmlns:a16="http://schemas.microsoft.com/office/drawing/2014/main" val="2389992016"/>
                    </a:ext>
                  </a:extLst>
                </a:gridCol>
              </a:tblGrid>
              <a:tr h="388255">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pos</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value</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3327544688"/>
                  </a:ext>
                </a:extLst>
              </a:tr>
              <a:tr h="460684">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02989835"/>
                  </a:ext>
                </a:extLst>
              </a:tr>
              <a:tr h="388255">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422408684"/>
                  </a:ext>
                </a:extLst>
              </a:tr>
              <a:tr h="388255">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2</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074373188"/>
                  </a:ext>
                </a:extLst>
              </a:tr>
            </a:tbl>
          </a:graphicData>
        </a:graphic>
      </p:graphicFrame>
      <p:pic>
        <p:nvPicPr>
          <p:cNvPr id="11" name="Picture 10">
            <a:extLst>
              <a:ext uri="{FF2B5EF4-FFF2-40B4-BE49-F238E27FC236}">
                <a16:creationId xmlns:a16="http://schemas.microsoft.com/office/drawing/2014/main" id="{66FB3A3C-07B6-EE4F-0F86-9D6ECC43AE37}"/>
              </a:ext>
            </a:extLst>
          </p:cNvPr>
          <p:cNvPicPr>
            <a:picLocks noChangeAspect="1"/>
          </p:cNvPicPr>
          <p:nvPr/>
        </p:nvPicPr>
        <p:blipFill>
          <a:blip r:embed="rId2"/>
          <a:stretch>
            <a:fillRect/>
          </a:stretch>
        </p:blipFill>
        <p:spPr>
          <a:xfrm>
            <a:off x="1908824" y="24787013"/>
            <a:ext cx="5510852" cy="4133139"/>
          </a:xfrm>
          <a:prstGeom prst="rect">
            <a:avLst/>
          </a:prstGeom>
        </p:spPr>
      </p:pic>
      <p:sp>
        <p:nvSpPr>
          <p:cNvPr id="16" name="Text Box 9">
            <a:extLst>
              <a:ext uri="{FF2B5EF4-FFF2-40B4-BE49-F238E27FC236}">
                <a16:creationId xmlns:a16="http://schemas.microsoft.com/office/drawing/2014/main" id="{79DCABFF-3436-E437-A80C-BFFE718A5234}"/>
              </a:ext>
            </a:extLst>
          </p:cNvPr>
          <p:cNvSpPr txBox="1">
            <a:spLocks noChangeArrowheads="1"/>
          </p:cNvSpPr>
          <p:nvPr/>
        </p:nvSpPr>
        <p:spPr bwMode="auto">
          <a:xfrm>
            <a:off x="9901312" y="14905707"/>
            <a:ext cx="10153128" cy="9996213"/>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Count-min sketch</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GB" sz="1800" dirty="0">
              <a:solidFill>
                <a:srgbClr val="101073"/>
              </a:solidFill>
              <a:latin typeface="Arial" panose="020B0604020202020204" pitchFamily="34" charset="0"/>
              <a:ea typeface="Calibri" panose="020F0502020204030204" pitchFamily="34"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sketch is created by storing each vector with an hash function. Different functions are applied on the sketch to get the aggregated variance. Dyadic intervals are used to get the triples which are below a certain tau threshold. We give the sketch the width and the depth which are calculated with the following formula. The update </a:t>
            </a:r>
            <a:r>
              <a:rPr lang="en-GB" sz="2400" dirty="0" err="1">
                <a:effectLst/>
                <a:latin typeface="Arial" panose="020B0604020202020204" pitchFamily="34" charset="0"/>
                <a:ea typeface="Calibri" panose="020F0502020204030204" pitchFamily="34" charset="0"/>
              </a:rPr>
              <a:t>cms</a:t>
            </a:r>
            <a:r>
              <a:rPr lang="en-GB" sz="2400" dirty="0">
                <a:effectLst/>
                <a:latin typeface="Arial" panose="020B0604020202020204" pitchFamily="34" charset="0"/>
                <a:ea typeface="Calibri" panose="020F0502020204030204" pitchFamily="34" charset="0"/>
              </a:rPr>
              <a:t> function add the vector to the hash table. The add function in the sketch adds the vector values based on position.</a:t>
            </a:r>
          </a:p>
          <a:p>
            <a:pPr defTabSz="2949575">
              <a:lnSpc>
                <a:spcPts val="3200"/>
              </a:lnSpc>
              <a:defRPr/>
            </a:pPr>
            <a:endParaRPr lang="en-GB" sz="2400" dirty="0">
              <a:effectLst/>
              <a:latin typeface="Arial" panose="020B0604020202020204" pitchFamily="34" charset="0"/>
              <a:ea typeface="Calibri" panose="020F0502020204030204" pitchFamily="34" charset="0"/>
            </a:endParaRPr>
          </a:p>
          <a:p>
            <a:pPr defTabSz="2949575">
              <a:lnSpc>
                <a:spcPts val="3200"/>
              </a:lnSpc>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Pseudo code Count-min sketch:</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variables width and depth based on epsilon and delta</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Create empty dictionary which is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hashed data in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 values of hashed data together in CMS based on position</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Calculate variance for aggregated triple variance</a:t>
            </a:r>
            <a:r>
              <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Get triples keys which are below threshold tau</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Return triples of vector ids &lt;X,Y,Z&gt;</a:t>
            </a:r>
          </a:p>
          <a:p>
            <a:pPr marL="285750" indent="-285750" defTabSz="2949575">
              <a:lnSpc>
                <a:spcPts val="3200"/>
              </a:lnSpc>
              <a:buFontTx/>
              <a:buChar char="-"/>
              <a:defRPr/>
            </a:pPr>
            <a:endParaRPr lang="en-GB" sz="1800" kern="1200" dirty="0">
              <a:solidFill>
                <a:srgbClr val="000000"/>
              </a:solidFill>
              <a:latin typeface="Arial" panose="020B0604020202020204" pitchFamily="34" charset="0"/>
              <a:ea typeface="ＭＳ Ｐゴシック" panose="020B0600070205080204" pitchFamily="34" charset="-128"/>
              <a:cs typeface="+mn-cs"/>
            </a:endParaRPr>
          </a:p>
          <a:p>
            <a:pPr marL="285750" indent="-285750" defTabSz="2949575">
              <a:lnSpc>
                <a:spcPts val="3200"/>
              </a:lnSpc>
              <a:buFontTx/>
              <a:buChar char="-"/>
              <a:defRPr/>
            </a:pPr>
            <a:endParaRPr lang="en-GB" sz="1800" dirty="0">
              <a:solidFill>
                <a:srgbClr val="000000"/>
              </a:solidFill>
              <a:effectLst/>
              <a:latin typeface="Arial" panose="020B0604020202020204" pitchFamily="34" charset="0"/>
              <a:ea typeface="ＭＳ Ｐゴシック" panose="020B0600070205080204" pitchFamily="34" charset="-128"/>
            </a:endParaRPr>
          </a:p>
          <a:p>
            <a:pPr defTabSz="2949575">
              <a:lnSpc>
                <a:spcPts val="3200"/>
              </a:lnSpc>
              <a:defRPr/>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p>
          <a:p>
            <a:pPr marL="285750" indent="-285750" defTabSz="2949575">
              <a:lnSpc>
                <a:spcPts val="3200"/>
              </a:lnSpc>
              <a:buFontTx/>
              <a:buChar char="-"/>
              <a:defRPr/>
            </a:pPr>
            <a:endParaRPr lang="en-NL" sz="1800" dirty="0">
              <a:effectLst/>
              <a:latin typeface="Arial" panose="020B0604020202020204" pitchFamily="34" charset="0"/>
              <a:ea typeface="Calibri" panose="020F0502020204030204" pitchFamily="34"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NL" sz="18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17" name="Text Box 9">
            <a:extLst>
              <a:ext uri="{FF2B5EF4-FFF2-40B4-BE49-F238E27FC236}">
                <a16:creationId xmlns:a16="http://schemas.microsoft.com/office/drawing/2014/main" id="{82A40F8D-61B4-79DC-1464-3EB376A02EB6}"/>
              </a:ext>
            </a:extLst>
          </p:cNvPr>
          <p:cNvSpPr txBox="1">
            <a:spLocks noChangeArrowheads="1"/>
          </p:cNvSpPr>
          <p:nvPr/>
        </p:nvSpPr>
        <p:spPr bwMode="auto">
          <a:xfrm>
            <a:off x="9769599" y="26235601"/>
            <a:ext cx="11237538" cy="3663829"/>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Ethical and other aspects</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algn="ctr" rtl="0" fontAlgn="base">
              <a:lnSpc>
                <a:spcPts val="2400"/>
              </a:lnSpc>
              <a:spcBef>
                <a:spcPts val="0"/>
              </a:spcBef>
              <a:spcAft>
                <a:spcPts val="0"/>
              </a:spcAft>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8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pic>
        <p:nvPicPr>
          <p:cNvPr id="19" name="Picture 18" descr="Diagram&#10;&#10;Description automatically generated">
            <a:extLst>
              <a:ext uri="{FF2B5EF4-FFF2-40B4-BE49-F238E27FC236}">
                <a16:creationId xmlns:a16="http://schemas.microsoft.com/office/drawing/2014/main" id="{76BCB943-0D2B-D73D-61A8-A3AD1A024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9599" y="9152962"/>
            <a:ext cx="11617201" cy="1632352"/>
          </a:xfrm>
          <a:prstGeom prst="rect">
            <a:avLst/>
          </a:prstGeom>
        </p:spPr>
      </p:pic>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A1 scarlet in-line</Template>
  <TotalTime>2830</TotalTime>
  <Words>641</Words>
  <Application>Microsoft Office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Poster A1 scarlet in-line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Lange, Thomas de</dc:creator>
  <cp:lastModifiedBy>Bänffer, Roëlle</cp:lastModifiedBy>
  <cp:revision>13</cp:revision>
  <dcterms:created xsi:type="dcterms:W3CDTF">2023-01-10T12:26:13Z</dcterms:created>
  <dcterms:modified xsi:type="dcterms:W3CDTF">2023-03-24T11:41:13Z</dcterms:modified>
</cp:coreProperties>
</file>