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919"/>
    <a:srgbClr val="FFFFFF"/>
    <a:srgbClr val="0000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33" d="100"/>
          <a:sy n="33" d="100"/>
        </p:scale>
        <p:origin x="1934" y="-2717"/>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‹nr.›</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Afbeelding 20">
            <a:extLst>
              <a:ext uri="{FF2B5EF4-FFF2-40B4-BE49-F238E27FC236}">
                <a16:creationId xmlns:a16="http://schemas.microsoft.com/office/drawing/2014/main" id="{3BCC08F2-242E-06A6-B428-4E8EA98217F0}"/>
              </a:ext>
            </a:extLst>
          </p:cNvPr>
          <p:cNvPicPr>
            <a:picLocks noChangeAspect="1"/>
          </p:cNvPicPr>
          <p:nvPr/>
        </p:nvPicPr>
        <p:blipFill>
          <a:blip r:embed="rId2"/>
          <a:stretch>
            <a:fillRect/>
          </a:stretch>
        </p:blipFill>
        <p:spPr>
          <a:xfrm>
            <a:off x="5940872" y="10458949"/>
            <a:ext cx="1873750" cy="1494430"/>
          </a:xfrm>
          <a:prstGeom prst="rect">
            <a:avLst/>
          </a:prstGeom>
        </p:spPr>
      </p:pic>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Discovering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49" y="7892941"/>
            <a:ext cx="9431683" cy="1396142"/>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Creating a data frame/dataset and RDD</a:t>
            </a: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920931"/>
            <a:ext cx="11237538" cy="6552728"/>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Without </a:t>
            </a:r>
            <a:r>
              <a:rPr lang="en-US" sz="4400" b="1" dirty="0" err="1">
                <a:solidFill>
                  <a:srgbClr val="0066CC"/>
                </a:solidFill>
                <a:latin typeface="Calibri" charset="0"/>
              </a:rPr>
              <a:t>SparkSQL</a:t>
            </a:r>
            <a:endParaRPr lang="en-US" sz="4400" b="1" dirty="0">
              <a:solidFill>
                <a:srgbClr val="0066CC"/>
              </a:solidFill>
              <a:latin typeface="Calibri" charset="0"/>
            </a:endParaRPr>
          </a:p>
          <a:p>
            <a:pPr defTabSz="2949575">
              <a:lnSpc>
                <a:spcPts val="4400"/>
              </a:lnSpc>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architecture uses two paths; one creates a broadcast variable that stores the vectors for each key, and the other finds the triples of the keys. </a:t>
            </a:r>
            <a:r>
              <a:rPr lang="en-GB" sz="2400" dirty="0">
                <a:latin typeface="Arial" panose="020B0604020202020204" pitchFamily="34" charset="0"/>
                <a:ea typeface="Calibri" panose="020F0502020204030204" pitchFamily="34" charset="0"/>
              </a:rPr>
              <a:t>Combining the paths, it is possible to compute the aggregated variance of the triples. Finally, only the triples that are at most tau remain and are counted. Optimization is performed by switching from python to java. Together with swapping the cartesian() methods with </a:t>
            </a:r>
            <a:r>
              <a:rPr lang="en-GB" sz="2400" dirty="0" err="1">
                <a:latin typeface="Arial" panose="020B0604020202020204" pitchFamily="34" charset="0"/>
                <a:ea typeface="Calibri" panose="020F0502020204030204" pitchFamily="34" charset="0"/>
              </a:rPr>
              <a:t>flatmap</a:t>
            </a:r>
            <a:r>
              <a:rPr lang="en-GB" sz="2400" dirty="0">
                <a:latin typeface="Arial" panose="020B0604020202020204" pitchFamily="34" charset="0"/>
                <a:ea typeface="Calibri" panose="020F0502020204030204" pitchFamily="34" charset="0"/>
              </a:rPr>
              <a:t>() and broadcasting, which improved by 60%.  Then we also added repartitions(20) and performed a cache() throughout. This improved by another 5s per tau. Resulting in an execution time of 20s per tau on 250x10000. The results are tau 410 = count 10, tau 20 = count 2. This is the same as the results from Q2, but much quicker computed.</a:t>
            </a:r>
          </a:p>
          <a:p>
            <a:pPr defTabSz="2949575">
              <a:lnSpc>
                <a:spcPts val="3200"/>
              </a:lnSpc>
              <a:defRPr/>
            </a:pPr>
            <a:endParaRPr lang="en-GB" sz="2400" dirty="0">
              <a:latin typeface="Arial" panose="020B0604020202020204" pitchFamily="34" charset="0"/>
              <a:ea typeface="Calibri" panose="020F0502020204030204" pitchFamily="34" charset="0"/>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328134" y="12097395"/>
            <a:ext cx="9501170" cy="4412800"/>
          </a:xfrm>
          <a:prstGeom prst="rect">
            <a:avLst/>
          </a:prstGeom>
          <a:noFill/>
          <a:ln w="9525">
            <a:noFill/>
            <a:miter lim="800000"/>
            <a:headEnd/>
            <a:tailEnd/>
          </a:ln>
        </p:spPr>
        <p:txBody>
          <a:bodyPr lIns="0" tIns="0" rIns="0" bIns="0"/>
          <a:lstStyle/>
          <a:p>
            <a:pPr defTabSz="2949575">
              <a:lnSpc>
                <a:spcPts val="4400"/>
              </a:lnSpc>
              <a:defRPr/>
            </a:pPr>
            <a:r>
              <a:rPr lang="en-US" sz="4400" b="1" dirty="0" err="1">
                <a:solidFill>
                  <a:srgbClr val="0066CC"/>
                </a:solidFill>
                <a:latin typeface="Calibri" charset="0"/>
              </a:rPr>
              <a:t>SparkSQL</a:t>
            </a:r>
            <a:endParaRPr lang="en-US" sz="4400" b="1" dirty="0">
              <a:solidFill>
                <a:srgbClr val="0066CC"/>
              </a:solidFill>
              <a:latin typeface="Calibri" charset="0"/>
            </a:endParaRPr>
          </a:p>
          <a:p>
            <a:pPr marL="342900" indent="-342900" defTabSz="2949575">
              <a:lnSpc>
                <a:spcPts val="3200"/>
              </a:lnSpc>
              <a:buFont typeface="Arial" panose="020B0604020202020204" pitchFamily="34" charset="0"/>
              <a:buChar char="•"/>
              <a:defRPr/>
            </a:pPr>
            <a:r>
              <a:rPr lang="en-GB" sz="2400" dirty="0">
                <a:effectLst/>
                <a:latin typeface="Arial" panose="020B0604020202020204" pitchFamily="34" charset="0"/>
                <a:ea typeface="Calibri" panose="020F0502020204030204" pitchFamily="34" charset="0"/>
              </a:rPr>
              <a:t>UDF</a:t>
            </a:r>
            <a:r>
              <a:rPr lang="en-GB" sz="2400" dirty="0">
                <a:latin typeface="Arial" panose="020B0604020202020204" pitchFamily="34" charset="0"/>
                <a:ea typeface="Calibri" panose="020F0502020204030204" pitchFamily="34" charset="0"/>
              </a:rPr>
              <a:t>: Only one pass over the data needed</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Join conditions, only unique pairs</a:t>
            </a:r>
          </a:p>
          <a:p>
            <a:pPr marL="342900" indent="-342900" defTabSz="2949575">
              <a:lnSpc>
                <a:spcPts val="3200"/>
              </a:lnSpc>
              <a:buFont typeface="Arial" panose="020B0604020202020204" pitchFamily="34" charset="0"/>
              <a:buChar char="•"/>
              <a:defRPr/>
            </a:pPr>
            <a:r>
              <a:rPr lang="en-GB" sz="2400" dirty="0">
                <a:effectLst/>
                <a:latin typeface="Arial" panose="020B0604020202020204" pitchFamily="34" charset="0"/>
                <a:ea typeface="Calibri" panose="020F0502020204030204" pitchFamily="34" charset="0"/>
              </a:rPr>
              <a:t>Repartitions, divide the workload</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Explain method: shows smaller broadcast joins</a:t>
            </a:r>
            <a:endParaRPr lang="en-GB" sz="2400" dirty="0">
              <a:effectLst/>
              <a:latin typeface="Arial" panose="020B0604020202020204" pitchFamily="34" charset="0"/>
              <a:ea typeface="Calibri" panose="020F0502020204030204" pitchFamily="34" charset="0"/>
            </a:endParaRP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Caching for multiple tau values</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a:t>
            </a:r>
            <a:r>
              <a:rPr lang="en-GB" sz="2400" dirty="0" err="1">
                <a:latin typeface="Arial" panose="020B0604020202020204" pitchFamily="34" charset="0"/>
                <a:ea typeface="Calibri" panose="020F0502020204030204" pitchFamily="34" charset="0"/>
              </a:rPr>
              <a:t>Posexplode</a:t>
            </a:r>
            <a:r>
              <a:rPr lang="en-GB" sz="2400" dirty="0">
                <a:latin typeface="Arial" panose="020B0604020202020204" pitchFamily="34" charset="0"/>
                <a:ea typeface="Calibri" panose="020F0502020204030204" pitchFamily="34" charset="0"/>
              </a:rPr>
              <a:t>’, dividing the values over the columns</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Results show worse performance for explode</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Converting the codebase to java</a:t>
            </a:r>
          </a:p>
          <a:p>
            <a:pPr defTabSz="2949575">
              <a:lnSpc>
                <a:spcPts val="3200"/>
              </a:lnSpc>
              <a:defRPr/>
            </a:pPr>
            <a:r>
              <a:rPr lang="en-GB" sz="1800" dirty="0">
                <a:effectLst/>
                <a:latin typeface="Arial" panose="020B0604020202020204" pitchFamily="34" charset="0"/>
                <a:ea typeface="Calibri" panose="020F0502020204030204" pitchFamily="34" charset="0"/>
              </a:rPr>
              <a:t> </a:t>
            </a:r>
            <a:endParaRPr lang="en-US" sz="18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2354914168"/>
              </p:ext>
            </p:extLst>
          </p:nvPr>
        </p:nvGraphicFramePr>
        <p:xfrm>
          <a:off x="258453" y="8694719"/>
          <a:ext cx="4308810" cy="1547312"/>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0">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83307" y="9468375"/>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3300597063"/>
              </p:ext>
            </p:extLst>
          </p:nvPr>
        </p:nvGraphicFramePr>
        <p:xfrm>
          <a:off x="5337035" y="8671746"/>
          <a:ext cx="3245278"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err="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vec</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[55,12,5…</a:t>
                      </a:r>
                      <a:endParaRPr lang="en-NL"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[68,45,98,…</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342542"/>
            <a:ext cx="10947148" cy="10788301"/>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US" sz="2400" dirty="0">
                <a:effectLst/>
                <a:latin typeface="Arial" panose="020B0604020202020204" pitchFamily="34" charset="0"/>
                <a:ea typeface="Calibri" panose="020F0502020204030204" pitchFamily="34" charset="0"/>
              </a:rPr>
              <a:t>A Count-min sketch is a list that we update for each vector. For each vector, we store the key, position, and value. Each vector list is hashed to create the sketch. Because the actual values are compressed into this w by d matrix, estimating the results is less computationally expensive. A </a:t>
            </a:r>
            <a:r>
              <a:rPr lang="en-US" sz="2400" dirty="0" err="1">
                <a:effectLst/>
                <a:latin typeface="Arial" panose="020B0604020202020204" pitchFamily="34" charset="0"/>
                <a:ea typeface="Calibri" panose="020F0502020204030204" pitchFamily="34" charset="0"/>
              </a:rPr>
              <a:t>Hashmap</a:t>
            </a:r>
            <a:r>
              <a:rPr lang="en-US" sz="2400" dirty="0">
                <a:effectLst/>
                <a:latin typeface="Arial" panose="020B0604020202020204" pitchFamily="34" charset="0"/>
                <a:ea typeface="Calibri" panose="020F0502020204030204" pitchFamily="34" charset="0"/>
              </a:rPr>
              <a:t> is used to match the index of a count-min sketch to the key to the vector. The broadcast function is used to keep a variable cached on each machine which reduces communication costs between nodes. We get the aggregated variance by applying a cartesian and getting the value based on the position for the sketch. A filter function is used to get the triples that are below a certain threshold. </a:t>
            </a:r>
            <a:endParaRPr lang="en-GB" sz="2400" dirty="0">
              <a:effectLst/>
              <a:latin typeface="Arial" panose="020B0604020202020204" pitchFamily="34" charset="0"/>
              <a:ea typeface="Calibri" panose="020F0502020204030204" pitchFamily="34" charset="0"/>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10693400" y="25602866"/>
            <a:ext cx="10693400" cy="614481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5" name="Afbeelding 4" descr="Afbeelding met diagram&#10;&#10;Automatisch gegenereerde beschrijving">
            <a:extLst>
              <a:ext uri="{FF2B5EF4-FFF2-40B4-BE49-F238E27FC236}">
                <a16:creationId xmlns:a16="http://schemas.microsoft.com/office/drawing/2014/main" id="{8F86F7F3-400F-A073-A481-EA9F1C87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2951" y="8966703"/>
            <a:ext cx="11583747" cy="1186476"/>
          </a:xfrm>
          <a:prstGeom prst="rect">
            <a:avLst/>
          </a:prstGeom>
        </p:spPr>
      </p:pic>
      <p:pic>
        <p:nvPicPr>
          <p:cNvPr id="10" name="Afbeelding 9" descr="Afbeelding met grafiek&#10;&#10;Automatisch gegenereerde beschrijving">
            <a:extLst>
              <a:ext uri="{FF2B5EF4-FFF2-40B4-BE49-F238E27FC236}">
                <a16:creationId xmlns:a16="http://schemas.microsoft.com/office/drawing/2014/main" id="{3BA42E56-1F9D-8F64-9CE6-45A49AAE7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899" y="16201851"/>
            <a:ext cx="8389437" cy="5592958"/>
          </a:xfrm>
          <a:prstGeom prst="rect">
            <a:avLst/>
          </a:prstGeom>
        </p:spPr>
      </p:pic>
      <p:sp>
        <p:nvSpPr>
          <p:cNvPr id="12" name="Tekstvak 11">
            <a:extLst>
              <a:ext uri="{FF2B5EF4-FFF2-40B4-BE49-F238E27FC236}">
                <a16:creationId xmlns:a16="http://schemas.microsoft.com/office/drawing/2014/main" id="{79440D3F-B87F-9268-D76B-86552AF2EB1E}"/>
              </a:ext>
            </a:extLst>
          </p:cNvPr>
          <p:cNvSpPr txBox="1"/>
          <p:nvPr/>
        </p:nvSpPr>
        <p:spPr>
          <a:xfrm>
            <a:off x="287555" y="22162134"/>
            <a:ext cx="9352469" cy="6664004"/>
          </a:xfrm>
          <a:prstGeom prst="rect">
            <a:avLst/>
          </a:prstGeom>
          <a:noFill/>
        </p:spPr>
        <p:txBody>
          <a:bodyPr wrap="square" rtlCol="0">
            <a:spAutoFit/>
          </a:bodyPr>
          <a:lstStyle/>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effectLst/>
                <a:latin typeface="Courier New" panose="02070309020205020404" pitchFamily="49" charset="0"/>
                <a:cs typeface="Courier New" panose="02070309020205020404" pitchFamily="49" charset="0"/>
              </a:rPr>
              <a:t>Function </a:t>
            </a:r>
            <a:r>
              <a:rPr lang="en-US" sz="2400" dirty="0" err="1">
                <a:effectLst/>
                <a:latin typeface="Courier New" panose="02070309020205020404" pitchFamily="49" charset="0"/>
                <a:cs typeface="Courier New" panose="02070309020205020404" pitchFamily="49" charset="0"/>
              </a:rPr>
              <a:t>tripleVariance</a:t>
            </a:r>
            <a:r>
              <a:rPr lang="en-US" sz="2400" dirty="0">
                <a:effectLst/>
                <a:latin typeface="Courier New" panose="02070309020205020404" pitchFamily="49" charset="0"/>
                <a:cs typeface="Courier New" panose="02070309020205020404" pitchFamily="49" charset="0"/>
              </a:rPr>
              <a:t>(a1,a2,a3){</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for </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from 0 to vectorDimensions-1{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a1[</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 a2[</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 a3[</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mu +=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vectorDimensions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totalSumSquared</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currentSum</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return (1/</a:t>
            </a:r>
            <a:r>
              <a:rPr lang="en-US" sz="2400" dirty="0" err="1">
                <a:effectLst/>
                <a:latin typeface="Courier New" panose="02070309020205020404" pitchFamily="49" charset="0"/>
                <a:cs typeface="Courier New" panose="02070309020205020404" pitchFamily="49" charset="0"/>
              </a:rPr>
              <a:t>vectorDimensions</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totalSumSquared</a:t>
            </a:r>
            <a:r>
              <a:rPr lang="en-US" sz="2400" dirty="0">
                <a:effectLst/>
                <a:latin typeface="Courier New" panose="02070309020205020404" pitchFamily="49" charset="0"/>
                <a:cs typeface="Courier New" panose="02070309020205020404" pitchFamily="49" charset="0"/>
              </a:rPr>
              <a:t>) 	- mu^2</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latin typeface="Courier New" panose="02070309020205020404" pitchFamily="49" charset="0"/>
                <a:cs typeface="Courier New" panose="02070309020205020404" pitchFamily="49" charset="0"/>
              </a:rPr>
              <a:t>}</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SELECT * FROM</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(SELECT v1INNER.key, v2.key,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3200" dirty="0" err="1">
                <a:effectLst/>
                <a:latin typeface="Calibri" panose="020F0502020204030204" pitchFamily="34" charset="0"/>
                <a:cs typeface="Calibri" panose="020F0502020204030204" pitchFamily="34" charset="0"/>
              </a:rPr>
              <a:t>tripleVariance</a:t>
            </a:r>
            <a:r>
              <a:rPr lang="en-US" sz="3200" dirty="0">
                <a:effectLst/>
                <a:latin typeface="Calibri" panose="020F0502020204030204" pitchFamily="34" charset="0"/>
                <a:cs typeface="Calibri" panose="020F0502020204030204" pitchFamily="34" charset="0"/>
              </a:rPr>
              <a:t>(v1INNER.vec, v2.vec,v3.vec) AS variance</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FROM TEMP AS v1</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INNER JOIN TEMP AS v2 ON v1INNER.key &lt; v2.key</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INNER JOIN TEMP AS v3 ON v2.key &lt; v3.key)</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WHERE variance &lt; </a:t>
            </a:r>
            <a:r>
              <a:rPr lang="en-US" sz="3200" dirty="0" err="1">
                <a:effectLst/>
                <a:latin typeface="Calibri" panose="020F0502020204030204" pitchFamily="34" charset="0"/>
                <a:cs typeface="Calibri" panose="020F0502020204030204" pitchFamily="34" charset="0"/>
              </a:rPr>
              <a:t>tauParameter</a:t>
            </a:r>
            <a:endParaRPr lang="en-GB" sz="3200" dirty="0">
              <a:latin typeface="Calibri" panose="020F0502020204030204" pitchFamily="34" charset="0"/>
              <a:cs typeface="Calibri" panose="020F0502020204030204" pitchFamily="34" charset="0"/>
            </a:endParaRPr>
          </a:p>
        </p:txBody>
      </p:sp>
      <p:pic>
        <p:nvPicPr>
          <p:cNvPr id="9" name="Picture 8" descr="Diagram&#10;&#10;Description automatically generated">
            <a:extLst>
              <a:ext uri="{FF2B5EF4-FFF2-40B4-BE49-F238E27FC236}">
                <a16:creationId xmlns:a16="http://schemas.microsoft.com/office/drawing/2014/main" id="{62D3B51E-22A9-D98A-E8FE-AC5A3428B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2554" y="23266743"/>
            <a:ext cx="11536022" cy="2152132"/>
          </a:xfrm>
          <a:prstGeom prst="rect">
            <a:avLst/>
          </a:prstGeom>
        </p:spPr>
      </p:pic>
      <p:sp>
        <p:nvSpPr>
          <p:cNvPr id="15" name="Arrow: Right 6">
            <a:extLst>
              <a:ext uri="{FF2B5EF4-FFF2-40B4-BE49-F238E27FC236}">
                <a16:creationId xmlns:a16="http://schemas.microsoft.com/office/drawing/2014/main" id="{82CBE242-2B34-2053-5A72-187B49D3382A}"/>
              </a:ext>
            </a:extLst>
          </p:cNvPr>
          <p:cNvSpPr/>
          <p:nvPr/>
        </p:nvSpPr>
        <p:spPr bwMode="auto">
          <a:xfrm rot="16200000">
            <a:off x="1872420" y="10568029"/>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sp>
        <p:nvSpPr>
          <p:cNvPr id="18" name="Text Box 9">
            <a:extLst>
              <a:ext uri="{FF2B5EF4-FFF2-40B4-BE49-F238E27FC236}">
                <a16:creationId xmlns:a16="http://schemas.microsoft.com/office/drawing/2014/main" id="{960A46B9-A8C0-FF4F-20E6-377711734AC2}"/>
              </a:ext>
            </a:extLst>
          </p:cNvPr>
          <p:cNvSpPr txBox="1">
            <a:spLocks noChangeArrowheads="1"/>
          </p:cNvSpPr>
          <p:nvPr/>
        </p:nvSpPr>
        <p:spPr bwMode="auto">
          <a:xfrm>
            <a:off x="662530" y="11089283"/>
            <a:ext cx="3211868" cy="711172"/>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C81919"/>
                </a:solidFill>
                <a:latin typeface="Calibri" charset="0"/>
              </a:rPr>
              <a:t>vectors</a:t>
            </a:r>
            <a:r>
              <a:rPr lang="en-US" sz="4000" b="1" dirty="0">
                <a:solidFill>
                  <a:srgbClr val="C81919"/>
                </a:solidFill>
                <a:latin typeface="Courier New" panose="02070309020205020404" pitchFamily="49" charset="0"/>
                <a:cs typeface="Courier New" panose="02070309020205020404" pitchFamily="49" charset="0"/>
              </a:rPr>
              <a:t>.csv</a:t>
            </a:r>
            <a:endParaRPr lang="en-US" sz="4000" b="1" dirty="0">
              <a:solidFill>
                <a:srgbClr val="C81919"/>
              </a:solidFill>
              <a:latin typeface="Calibri"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p:txBody>
      </p:sp>
      <p:sp>
        <p:nvSpPr>
          <p:cNvPr id="19" name="Arrow: Right 6">
            <a:extLst>
              <a:ext uri="{FF2B5EF4-FFF2-40B4-BE49-F238E27FC236}">
                <a16:creationId xmlns:a16="http://schemas.microsoft.com/office/drawing/2014/main" id="{F027449E-913E-C680-ECED-219878902503}"/>
              </a:ext>
            </a:extLst>
          </p:cNvPr>
          <p:cNvSpPr/>
          <p:nvPr/>
        </p:nvSpPr>
        <p:spPr bwMode="auto">
          <a:xfrm rot="5400000">
            <a:off x="6743650" y="10499150"/>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pic>
        <p:nvPicPr>
          <p:cNvPr id="25" name="Afbeelding 24">
            <a:extLst>
              <a:ext uri="{FF2B5EF4-FFF2-40B4-BE49-F238E27FC236}">
                <a16:creationId xmlns:a16="http://schemas.microsoft.com/office/drawing/2014/main" id="{D413239E-EC1E-65D4-721C-4BB9B6101683}"/>
              </a:ext>
            </a:extLst>
          </p:cNvPr>
          <p:cNvPicPr>
            <a:picLocks noChangeAspect="1"/>
          </p:cNvPicPr>
          <p:nvPr/>
        </p:nvPicPr>
        <p:blipFill>
          <a:blip r:embed="rId6"/>
          <a:stretch>
            <a:fillRect/>
          </a:stretch>
        </p:blipFill>
        <p:spPr>
          <a:xfrm>
            <a:off x="9829303" y="18585181"/>
            <a:ext cx="9982593" cy="4817470"/>
          </a:xfrm>
          <a:prstGeom prst="rect">
            <a:avLst/>
          </a:prstGeom>
        </p:spPr>
      </p:pic>
      <p:pic>
        <p:nvPicPr>
          <p:cNvPr id="31" name="Afbeelding 30">
            <a:extLst>
              <a:ext uri="{FF2B5EF4-FFF2-40B4-BE49-F238E27FC236}">
                <a16:creationId xmlns:a16="http://schemas.microsoft.com/office/drawing/2014/main" id="{F91EA355-8DD9-D31C-1BF0-8D093B907566}"/>
              </a:ext>
            </a:extLst>
          </p:cNvPr>
          <p:cNvPicPr>
            <a:picLocks noChangeAspect="1"/>
          </p:cNvPicPr>
          <p:nvPr/>
        </p:nvPicPr>
        <p:blipFill>
          <a:blip r:embed="rId7"/>
          <a:stretch>
            <a:fillRect/>
          </a:stretch>
        </p:blipFill>
        <p:spPr>
          <a:xfrm>
            <a:off x="486252" y="648123"/>
            <a:ext cx="10783212" cy="4721196"/>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3039</TotalTime>
  <Words>671</Words>
  <Application>Microsoft Office PowerPoint</Application>
  <PresentationFormat>Aangepast</PresentationFormat>
  <Paragraphs>67</Paragraphs>
  <Slides>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Courier New</vt:lpstr>
      <vt:lpstr>Poster A1 scarlet in-line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Litjens, Rik</cp:lastModifiedBy>
  <cp:revision>48</cp:revision>
  <dcterms:created xsi:type="dcterms:W3CDTF">2023-01-10T12:26:13Z</dcterms:created>
  <dcterms:modified xsi:type="dcterms:W3CDTF">2023-03-26T20:28:08Z</dcterms:modified>
</cp:coreProperties>
</file>