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48"/>
    <a:srgbClr val="C3CC3E"/>
    <a:srgbClr val="F8FE74"/>
    <a:srgbClr val="968A56"/>
    <a:srgbClr val="8B865C"/>
    <a:srgbClr val="9A915F"/>
    <a:srgbClr val="015EB3"/>
    <a:srgbClr val="087B9D"/>
    <a:srgbClr val="005392"/>
    <a:srgbClr val="EF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84" y="-8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66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981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673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245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825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8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90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46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661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76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1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9B78-6682-402B-A12E-FEBFDB29DB9F}" type="datetimeFigureOut">
              <a:rPr lang="cs-CZ" smtClean="0"/>
              <a:t>8.4.2019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9318-FB89-4169-AE8B-FA1A28615E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54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98B71C8A-CF0A-49D5-ACBC-056DF8BD5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42291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0F17EA-F6B5-4B9C-9FF8-8148ACB6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9475" y="-6628"/>
            <a:ext cx="10160000" cy="42291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A708D9-21E4-416B-A547-F08BEEE1B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r="87904"/>
          <a:stretch/>
        </p:blipFill>
        <p:spPr>
          <a:xfrm>
            <a:off x="20274017" y="-13252"/>
            <a:ext cx="1109607" cy="42291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755EE001-FF70-4F46-BF0D-D518B8E3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856" y="4202187"/>
            <a:ext cx="10160000" cy="422910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0D8619FF-1F99-499C-986C-044DAE01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135412" y="4205562"/>
            <a:ext cx="10160000" cy="42291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4DD0E02-DC63-4863-B352-05D13D568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r="87904"/>
          <a:stretch/>
        </p:blipFill>
        <p:spPr>
          <a:xfrm flipV="1">
            <a:off x="20261836" y="4198940"/>
            <a:ext cx="1109607" cy="42291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C47E3A4-AC82-4160-9323-96584679E665}"/>
              </a:ext>
            </a:extLst>
          </p:cNvPr>
          <p:cNvGrpSpPr/>
          <p:nvPr/>
        </p:nvGrpSpPr>
        <p:grpSpPr>
          <a:xfrm>
            <a:off x="-1" y="304798"/>
            <a:ext cx="21383626" cy="6466116"/>
            <a:chOff x="-1" y="2390854"/>
            <a:chExt cx="21383626" cy="58051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0EAE959-BD60-41B6-B24C-91D72ECB8261}"/>
                </a:ext>
              </a:extLst>
            </p:cNvPr>
            <p:cNvSpPr/>
            <p:nvPr/>
          </p:nvSpPr>
          <p:spPr>
            <a:xfrm>
              <a:off x="587829" y="2390854"/>
              <a:ext cx="20182114" cy="5787507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E61F46-EA3D-4AFA-B36E-BE3C726F6656}"/>
                </a:ext>
              </a:extLst>
            </p:cNvPr>
            <p:cNvSpPr txBox="1"/>
            <p:nvPr/>
          </p:nvSpPr>
          <p:spPr>
            <a:xfrm>
              <a:off x="3805413" y="2929649"/>
              <a:ext cx="13691937" cy="2383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cap="small" spc="300" dirty="0">
                  <a:ln>
                    <a:solidFill>
                      <a:srgbClr val="015EB3"/>
                    </a:solidFill>
                  </a:ln>
                  <a:solidFill>
                    <a:srgbClr val="015EB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Synthesis of Potential Anti-tuberculosis Drugs</a:t>
              </a:r>
              <a:endParaRPr lang="cs-CZ" sz="8000" b="1" cap="small" spc="300" dirty="0">
                <a:ln>
                  <a:solidFill>
                    <a:srgbClr val="015EB3"/>
                  </a:solidFill>
                </a:ln>
                <a:solidFill>
                  <a:srgbClr val="015E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6CDAB1-2D9B-4CBD-9292-7D4597D05C0B}"/>
                </a:ext>
              </a:extLst>
            </p:cNvPr>
            <p:cNvSpPr txBox="1"/>
            <p:nvPr/>
          </p:nvSpPr>
          <p:spPr>
            <a:xfrm>
              <a:off x="-1" y="5091950"/>
              <a:ext cx="21383625" cy="1723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cs-CZ" sz="6000" b="1" spc="300" dirty="0">
                  <a:latin typeface="Arial" panose="020B0604020202020204" pitchFamily="34" charset="0"/>
                  <a:cs typeface="Arial" panose="020B0604020202020204" pitchFamily="34" charset="0"/>
                </a:rPr>
                <a:t>Author: Nikola Eva Mádlová</a:t>
              </a:r>
              <a:br>
                <a:rPr lang="cs-CZ" sz="6000" spc="3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cs-CZ" sz="5400" spc="300" dirty="0">
                  <a:latin typeface="Arial" panose="020B0604020202020204" pitchFamily="34" charset="0"/>
                  <a:cs typeface="Arial" panose="020B0604020202020204" pitchFamily="34" charset="0"/>
                </a:rPr>
                <a:t>Supervisor: Ing. Galina Karabanovich, Ph.D.</a:t>
              </a:r>
              <a:endParaRPr lang="cs-CZ" sz="6000" spc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B2979-0A49-43A0-8B80-5AFD16B7EFEB}"/>
                </a:ext>
              </a:extLst>
            </p:cNvPr>
            <p:cNvSpPr txBox="1"/>
            <p:nvPr/>
          </p:nvSpPr>
          <p:spPr>
            <a:xfrm>
              <a:off x="0" y="6731397"/>
              <a:ext cx="21383625" cy="14645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3200" spc="300" dirty="0">
                  <a:latin typeface="Arial" panose="020B0604020202020204" pitchFamily="34" charset="0"/>
                  <a:cs typeface="Arial" panose="020B0604020202020204" pitchFamily="34" charset="0"/>
                </a:rPr>
                <a:t>First Private Language Grammar School in Hradec Králové</a:t>
              </a:r>
              <a:r>
                <a:rPr lang="cs-CZ" sz="3200" spc="3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200" spc="300" dirty="0">
                  <a:latin typeface="Arial" panose="020B0604020202020204" pitchFamily="34" charset="0"/>
                  <a:cs typeface="Arial" panose="020B0604020202020204" pitchFamily="34" charset="0"/>
                </a:rPr>
                <a:t>Czech Republic</a:t>
              </a:r>
              <a:r>
                <a:rPr lang="cs-CZ" sz="3200" spc="300" dirty="0"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cs-CZ" sz="3200" i="1" spc="300" dirty="0">
                  <a:latin typeface="Arial" panose="020B0604020202020204" pitchFamily="34" charset="0"/>
                  <a:cs typeface="Arial" panose="020B0604020202020204" pitchFamily="34" charset="0"/>
                </a:rPr>
                <a:t>madlova.nikola@psjg-hk.cz</a:t>
              </a:r>
              <a:br>
                <a:rPr lang="cs-CZ" sz="3200" spc="3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cs-CZ" sz="3200" spc="300" dirty="0">
                  <a:latin typeface="Arial" panose="020B0604020202020204" pitchFamily="34" charset="0"/>
                  <a:cs typeface="Arial" panose="020B0604020202020204" pitchFamily="34" charset="0"/>
                </a:rPr>
                <a:t>Charles University, Faculty of Pharmacy in Hradec Králové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3F0412-335C-49E7-93CD-61AB9554459B}"/>
              </a:ext>
            </a:extLst>
          </p:cNvPr>
          <p:cNvSpPr txBox="1"/>
          <p:nvPr/>
        </p:nvSpPr>
        <p:spPr>
          <a:xfrm>
            <a:off x="562708" y="389585"/>
            <a:ext cx="2021058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200" b="1" cap="small" dirty="0">
                <a:ln>
                  <a:solidFill>
                    <a:srgbClr val="015EB3"/>
                  </a:solidFill>
                </a:ln>
                <a:solidFill>
                  <a:srgbClr val="015E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26th International Conference of Young Scientists, Kuala Lumpur 2019</a:t>
            </a:r>
          </a:p>
          <a:p>
            <a:endParaRPr lang="cs-CZ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18027E-4F60-49B7-B6EF-820A6C013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97" y="1319085"/>
            <a:ext cx="3312000" cy="2945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C9F18D-7339-4A15-B10F-9014791B2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426" y="1536776"/>
            <a:ext cx="2945117" cy="1963795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DA8C69-BDD0-4BAD-9BAD-E5255AD2150F}"/>
              </a:ext>
            </a:extLst>
          </p:cNvPr>
          <p:cNvSpPr/>
          <p:nvPr/>
        </p:nvSpPr>
        <p:spPr>
          <a:xfrm rot="782633">
            <a:off x="4834398" y="6887902"/>
            <a:ext cx="1727768" cy="2740387"/>
          </a:xfrm>
          <a:prstGeom prst="triangle">
            <a:avLst>
              <a:gd name="adj" fmla="val 556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AC3B7A3-652B-43F8-91B4-5B371CF17B8A}"/>
              </a:ext>
            </a:extLst>
          </p:cNvPr>
          <p:cNvSpPr/>
          <p:nvPr/>
        </p:nvSpPr>
        <p:spPr>
          <a:xfrm rot="1604263">
            <a:off x="6046500" y="7369376"/>
            <a:ext cx="1780147" cy="2740387"/>
          </a:xfrm>
          <a:prstGeom prst="triangle">
            <a:avLst>
              <a:gd name="adj" fmla="val 556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C82F9F6-8EDD-409D-AA6A-818A40A19AD2}"/>
              </a:ext>
            </a:extLst>
          </p:cNvPr>
          <p:cNvSpPr/>
          <p:nvPr/>
        </p:nvSpPr>
        <p:spPr>
          <a:xfrm rot="20291965">
            <a:off x="7167086" y="7508330"/>
            <a:ext cx="1780147" cy="2740387"/>
          </a:xfrm>
          <a:prstGeom prst="triangle">
            <a:avLst>
              <a:gd name="adj" fmla="val 556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86A6AAA-226F-4EEF-B77A-53D235762D1A}"/>
              </a:ext>
            </a:extLst>
          </p:cNvPr>
          <p:cNvSpPr/>
          <p:nvPr/>
        </p:nvSpPr>
        <p:spPr>
          <a:xfrm rot="19979440">
            <a:off x="14427079" y="7166227"/>
            <a:ext cx="1801402" cy="2512312"/>
          </a:xfrm>
          <a:prstGeom prst="triangle">
            <a:avLst>
              <a:gd name="adj" fmla="val 556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B4EC59E-EA30-4BA4-9809-B9EE422172FD}"/>
              </a:ext>
            </a:extLst>
          </p:cNvPr>
          <p:cNvSpPr/>
          <p:nvPr/>
        </p:nvSpPr>
        <p:spPr>
          <a:xfrm>
            <a:off x="13839893" y="7251391"/>
            <a:ext cx="1801402" cy="2512312"/>
          </a:xfrm>
          <a:prstGeom prst="triangle">
            <a:avLst>
              <a:gd name="adj" fmla="val 556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4B038-1484-4A7E-91F8-A45508D321CC}"/>
              </a:ext>
            </a:extLst>
          </p:cNvPr>
          <p:cNvGrpSpPr/>
          <p:nvPr/>
        </p:nvGrpSpPr>
        <p:grpSpPr>
          <a:xfrm>
            <a:off x="-592465" y="6574191"/>
            <a:ext cx="22589309" cy="3740135"/>
            <a:chOff x="-592465" y="6574191"/>
            <a:chExt cx="22589309" cy="3740135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18358EF-360A-426C-B274-AA17E145087A}"/>
                </a:ext>
              </a:extLst>
            </p:cNvPr>
            <p:cNvSpPr/>
            <p:nvPr/>
          </p:nvSpPr>
          <p:spPr>
            <a:xfrm rot="941980">
              <a:off x="-592465" y="7135493"/>
              <a:ext cx="2682135" cy="27492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11B1BE3-1893-4563-9BDC-DEC7FBA130AF}"/>
                </a:ext>
              </a:extLst>
            </p:cNvPr>
            <p:cNvSpPr/>
            <p:nvPr/>
          </p:nvSpPr>
          <p:spPr>
            <a:xfrm rot="19665662">
              <a:off x="544785" y="6982028"/>
              <a:ext cx="2589288" cy="274038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711D87C-E374-4319-AE6F-2E6E7AED2192}"/>
                </a:ext>
              </a:extLst>
            </p:cNvPr>
            <p:cNvSpPr/>
            <p:nvPr/>
          </p:nvSpPr>
          <p:spPr>
            <a:xfrm rot="2091893">
              <a:off x="2781479" y="6771358"/>
              <a:ext cx="2589288" cy="274038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A019BAA-483A-4A73-85A5-C62BB5BD3264}"/>
                </a:ext>
              </a:extLst>
            </p:cNvPr>
            <p:cNvSpPr/>
            <p:nvPr/>
          </p:nvSpPr>
          <p:spPr>
            <a:xfrm>
              <a:off x="3565891" y="7031335"/>
              <a:ext cx="2589288" cy="274038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3B4E2EE-A21A-4DDE-A739-74A9308640BF}"/>
                </a:ext>
              </a:extLst>
            </p:cNvPr>
            <p:cNvSpPr/>
            <p:nvPr/>
          </p:nvSpPr>
          <p:spPr>
            <a:xfrm rot="20525943">
              <a:off x="5531030" y="6921140"/>
              <a:ext cx="1780147" cy="2740387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F4A90-73B1-48C0-A80E-B267576531F2}"/>
                </a:ext>
              </a:extLst>
            </p:cNvPr>
            <p:cNvSpPr/>
            <p:nvPr/>
          </p:nvSpPr>
          <p:spPr>
            <a:xfrm>
              <a:off x="6358885" y="7573939"/>
              <a:ext cx="2319975" cy="2740387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1431938-0734-4BD9-A4FA-CA1DCFA63B68}"/>
                </a:ext>
              </a:extLst>
            </p:cNvPr>
            <p:cNvSpPr/>
            <p:nvPr/>
          </p:nvSpPr>
          <p:spPr>
            <a:xfrm>
              <a:off x="7460166" y="6898342"/>
              <a:ext cx="2319975" cy="2123440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FA87707-D28C-4EAC-B719-A177B1CEE2AC}"/>
                </a:ext>
              </a:extLst>
            </p:cNvPr>
            <p:cNvSpPr/>
            <p:nvPr/>
          </p:nvSpPr>
          <p:spPr>
            <a:xfrm rot="1606375">
              <a:off x="9482040" y="6842048"/>
              <a:ext cx="1801402" cy="2512312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8589EB92-F268-4B70-9AB8-2F01B35CDF35}"/>
                </a:ext>
              </a:extLst>
            </p:cNvPr>
            <p:cNvSpPr/>
            <p:nvPr/>
          </p:nvSpPr>
          <p:spPr>
            <a:xfrm rot="19512789">
              <a:off x="10764327" y="6866437"/>
              <a:ext cx="1801402" cy="2512312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BE5A63A-0889-4ABD-9E88-AA8FD7221534}"/>
                </a:ext>
              </a:extLst>
            </p:cNvPr>
            <p:cNvSpPr/>
            <p:nvPr/>
          </p:nvSpPr>
          <p:spPr>
            <a:xfrm>
              <a:off x="10029555" y="7025297"/>
              <a:ext cx="1801402" cy="2512312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DF9D061-9EBD-4F29-94DB-9544C8BCE483}"/>
                </a:ext>
              </a:extLst>
            </p:cNvPr>
            <p:cNvSpPr/>
            <p:nvPr/>
          </p:nvSpPr>
          <p:spPr>
            <a:xfrm>
              <a:off x="11782488" y="6988628"/>
              <a:ext cx="1801402" cy="2250641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7FC906CA-2BB5-41AB-BF01-CBB0D6D49998}"/>
                </a:ext>
              </a:extLst>
            </p:cNvPr>
            <p:cNvSpPr/>
            <p:nvPr/>
          </p:nvSpPr>
          <p:spPr>
            <a:xfrm rot="1865086">
              <a:off x="13198912" y="7027275"/>
              <a:ext cx="1801402" cy="2512312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4B255FD-B0E5-432C-8195-562A2FD732A0}"/>
                </a:ext>
              </a:extLst>
            </p:cNvPr>
            <p:cNvSpPr/>
            <p:nvPr/>
          </p:nvSpPr>
          <p:spPr>
            <a:xfrm rot="19979440">
              <a:off x="14579479" y="7318627"/>
              <a:ext cx="1801402" cy="2512312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0F11E5F-B4B5-4823-BF21-A2667D21A68B}"/>
                </a:ext>
              </a:extLst>
            </p:cNvPr>
            <p:cNvSpPr/>
            <p:nvPr/>
          </p:nvSpPr>
          <p:spPr>
            <a:xfrm rot="2527318">
              <a:off x="16030528" y="6574191"/>
              <a:ext cx="1801402" cy="3210066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2A20D54-6687-46B0-9DA4-C613EDFF38DC}"/>
                </a:ext>
              </a:extLst>
            </p:cNvPr>
            <p:cNvSpPr/>
            <p:nvPr/>
          </p:nvSpPr>
          <p:spPr>
            <a:xfrm>
              <a:off x="16983636" y="7043263"/>
              <a:ext cx="1949972" cy="1847488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99C910C-AF4F-44A4-93EF-FA85E82E42EF}"/>
                </a:ext>
              </a:extLst>
            </p:cNvPr>
            <p:cNvSpPr/>
            <p:nvPr/>
          </p:nvSpPr>
          <p:spPr>
            <a:xfrm rot="844187">
              <a:off x="18147966" y="7145769"/>
              <a:ext cx="1453794" cy="2204043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1161A2E-D91C-4603-BABF-CE567512FCB5}"/>
                </a:ext>
              </a:extLst>
            </p:cNvPr>
            <p:cNvSpPr/>
            <p:nvPr/>
          </p:nvSpPr>
          <p:spPr>
            <a:xfrm rot="20364270">
              <a:off x="18800655" y="7167594"/>
              <a:ext cx="1453794" cy="2204043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97F0E3F-3899-4945-A567-99EB7AE72B2E}"/>
                </a:ext>
              </a:extLst>
            </p:cNvPr>
            <p:cNvSpPr/>
            <p:nvPr/>
          </p:nvSpPr>
          <p:spPr>
            <a:xfrm rot="1890209">
              <a:off x="20176627" y="6743378"/>
              <a:ext cx="1820217" cy="2204043"/>
            </a:xfrm>
            <a:prstGeom prst="triangle">
              <a:avLst>
                <a:gd name="adj" fmla="val 556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3059964-E5C4-41BF-804F-32DB5AA9438E}"/>
              </a:ext>
            </a:extLst>
          </p:cNvPr>
          <p:cNvGrpSpPr/>
          <p:nvPr/>
        </p:nvGrpSpPr>
        <p:grpSpPr>
          <a:xfrm>
            <a:off x="230354" y="8614456"/>
            <a:ext cx="10404000" cy="6289094"/>
            <a:chOff x="230354" y="8614456"/>
            <a:chExt cx="10404000" cy="62890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0FB5D5-CDB8-4570-BD08-3852AD8B2C52}"/>
                </a:ext>
              </a:extLst>
            </p:cNvPr>
            <p:cNvSpPr/>
            <p:nvPr/>
          </p:nvSpPr>
          <p:spPr>
            <a:xfrm>
              <a:off x="230354" y="8625838"/>
              <a:ext cx="10404000" cy="5949144"/>
            </a:xfrm>
            <a:prstGeom prst="rect">
              <a:avLst/>
            </a:prstGeom>
            <a:solidFill>
              <a:srgbClr val="015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AC4652-F70B-434B-918E-6350B8607F8C}"/>
                </a:ext>
              </a:extLst>
            </p:cNvPr>
            <p:cNvSpPr txBox="1"/>
            <p:nvPr/>
          </p:nvSpPr>
          <p:spPr>
            <a:xfrm>
              <a:off x="480275" y="8614456"/>
              <a:ext cx="9974366" cy="6289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600" b="1" cap="small" spc="300" dirty="0">
                  <a:ln>
                    <a:solidFill>
                      <a:srgbClr val="E4EC48"/>
                    </a:solidFill>
                  </a:ln>
                  <a:solidFill>
                    <a:srgbClr val="F8FE7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A. Introduction</a:t>
              </a:r>
            </a:p>
            <a:p>
              <a:pPr algn="just">
                <a:lnSpc>
                  <a:spcPts val="4000"/>
                </a:lnSpc>
              </a:pPr>
              <a:r>
                <a:rPr lang="cs-CZ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Tuberculosis </a:t>
              </a:r>
              <a:r>
                <a:rPr lang="cs-CZ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(TB) is a </a:t>
              </a:r>
              <a:r>
                <a:rPr lang="cs-CZ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serious global problem</a:t>
              </a:r>
              <a:r>
                <a:rPr lang="cs-CZ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which causes milions of deaths every year. </a:t>
              </a:r>
            </a:p>
            <a:p>
              <a:pPr marL="461863" indent="-461863" algn="just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cs-CZ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pathogenic agent of TB is the mycobacteria from the group </a:t>
              </a:r>
              <a:r>
                <a:rPr lang="cs-CZ" sz="28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Mycobacterium tuberculosis </a:t>
              </a:r>
              <a:r>
                <a:rPr lang="cs-CZ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komplex </a:t>
              </a:r>
              <a:r>
                <a:rPr lang="cs-CZ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cs-CZ" sz="28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M.tb</a:t>
              </a:r>
              <a:r>
                <a:rPr lang="cs-CZ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marL="461863" indent="-461863" algn="just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cs-CZ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World Health Organisation (WHO) estimated that TB caused only in the year </a:t>
              </a:r>
              <a:r>
                <a:rPr lang="cs-CZ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 </a:t>
              </a:r>
              <a:r>
                <a:rPr lang="cs-CZ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 </a:t>
              </a:r>
              <a:r>
                <a:rPr lang="cs-CZ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1,6 milion deaths </a:t>
              </a:r>
              <a:r>
                <a:rPr lang="cs-CZ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(range 1,5- 1,7 milion).</a:t>
              </a:r>
              <a:endPara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61863" indent="-461863" algn="just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work deals with the 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synthesis</a:t>
              </a: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substances for which the activity against</a:t>
              </a:r>
              <a:r>
                <a:rPr lang="cs-CZ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28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M.tb </a:t>
              </a:r>
              <a:r>
                <a:rPr lang="cs-CZ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its strains resisitant to commonly used anti-tuberculosis drugs </a:t>
              </a:r>
              <a:r>
                <a:rPr lang="cs-CZ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expected.</a:t>
              </a:r>
            </a:p>
            <a:p>
              <a:pPr algn="just">
                <a:lnSpc>
                  <a:spcPts val="4000"/>
                </a:lnSpc>
              </a:pPr>
              <a:endParaRPr lang="cs-CZ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FBA488-602C-458F-98AA-D1EBF4C07B51}"/>
              </a:ext>
            </a:extLst>
          </p:cNvPr>
          <p:cNvGrpSpPr/>
          <p:nvPr/>
        </p:nvGrpSpPr>
        <p:grpSpPr>
          <a:xfrm>
            <a:off x="224996" y="14702158"/>
            <a:ext cx="10404000" cy="8698601"/>
            <a:chOff x="233705" y="13870457"/>
            <a:chExt cx="10404000" cy="86986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EF8828-17F1-4E70-A61E-BDB0391E5B43}"/>
                </a:ext>
              </a:extLst>
            </p:cNvPr>
            <p:cNvGrpSpPr/>
            <p:nvPr/>
          </p:nvGrpSpPr>
          <p:grpSpPr>
            <a:xfrm>
              <a:off x="233705" y="13870457"/>
              <a:ext cx="10404000" cy="8698601"/>
              <a:chOff x="-12209417" y="9060723"/>
              <a:chExt cx="10098677" cy="61542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56FE8DA-E1A5-4C67-8331-3944C32625B0}"/>
                  </a:ext>
                </a:extLst>
              </p:cNvPr>
              <p:cNvSpPr/>
              <p:nvPr/>
            </p:nvSpPr>
            <p:spPr>
              <a:xfrm>
                <a:off x="-12209417" y="9060723"/>
                <a:ext cx="10098677" cy="6154213"/>
              </a:xfrm>
              <a:prstGeom prst="rect">
                <a:avLst/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1E5A7C-A510-49F4-9EC7-8B0D15369DB7}"/>
                  </a:ext>
                </a:extLst>
              </p:cNvPr>
              <p:cNvSpPr txBox="1"/>
              <p:nvPr/>
            </p:nvSpPr>
            <p:spPr>
              <a:xfrm>
                <a:off x="-12063551" y="9062687"/>
                <a:ext cx="9468000" cy="456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cs-CZ" sz="3600" b="1" cap="small" spc="300" dirty="0">
                    <a:ln>
                      <a:solidFill>
                        <a:srgbClr val="E4EC48"/>
                      </a:solidFill>
                    </a:ln>
                    <a:solidFill>
                      <a:srgbClr val="F8FE7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B. Aim of research work</a:t>
                </a:r>
              </a:p>
              <a:p>
                <a:pPr algn="just">
                  <a:lnSpc>
                    <a:spcPts val="3500"/>
                  </a:lnSpc>
                </a:pP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Synthesis of novel tetrazole derivatives where the </a:t>
                </a:r>
                <a:r>
                  <a:rPr lang="cs-CZ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benzylsulfanyl group </a:t>
                </a: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was replaced with the </a:t>
                </a:r>
                <a:r>
                  <a:rPr lang="cs-CZ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phenethyl group</a:t>
                </a: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61863" indent="-461863" algn="just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Synthesis of a series of new compounds: substituted </a:t>
                </a:r>
                <a:r>
                  <a:rPr lang="cs-CZ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1-alkyl a 2-alkyl-5-(phenethyl)-1</a:t>
                </a:r>
                <a:r>
                  <a:rPr lang="cs-CZ" sz="28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cs-CZ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-tetrazoles</a:t>
                </a:r>
              </a:p>
              <a:p>
                <a:pPr marL="461863" indent="-461863" algn="just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Study the effect of the </a:t>
                </a:r>
                <a:r>
                  <a:rPr lang="cs-CZ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linker </a:t>
                </a: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between the phenyl fragment and the tetrazole cycle on the antimycobacterial activity</a:t>
                </a:r>
              </a:p>
              <a:p>
                <a:pPr marL="461863" indent="-461863" algn="just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Study how the </a:t>
                </a:r>
                <a:r>
                  <a:rPr lang="cs-CZ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position of substituent</a:t>
                </a: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the tetrazole cycle </a:t>
                </a: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affects the antimycobacterial activity of the final compounds.</a:t>
                </a:r>
              </a:p>
              <a:p>
                <a:pPr algn="just">
                  <a:lnSpc>
                    <a:spcPts val="3500"/>
                  </a:lnSpc>
                </a:pP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The goal is to preserve </a:t>
                </a:r>
                <a:r>
                  <a:rPr lang="cs-CZ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high antimycobacterial activity </a:t>
                </a: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and enhance </a:t>
                </a:r>
                <a:r>
                  <a:rPr lang="cs-CZ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the metabolic stability </a:t>
                </a:r>
                <a:r>
                  <a:rPr lang="cs-CZ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 the final products 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41B3414-CFE1-4969-B326-E660A8E14196}"/>
                </a:ext>
              </a:extLst>
            </p:cNvPr>
            <p:cNvGrpSpPr/>
            <p:nvPr/>
          </p:nvGrpSpPr>
          <p:grpSpPr>
            <a:xfrm>
              <a:off x="477445" y="20302916"/>
              <a:ext cx="9017284" cy="2206989"/>
              <a:chOff x="477445" y="20302916"/>
              <a:chExt cx="9017284" cy="2206989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A358469-CBEB-4B0A-9ACA-B90886183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323" y="20307515"/>
                <a:ext cx="3351053" cy="174240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E604F8-BBF1-42D9-BD49-8E67D7E890D7}"/>
                  </a:ext>
                </a:extLst>
              </p:cNvPr>
              <p:cNvSpPr txBox="1"/>
              <p:nvPr/>
            </p:nvSpPr>
            <p:spPr>
              <a:xfrm>
                <a:off x="2461591" y="20892390"/>
                <a:ext cx="47914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cs-CZ" sz="3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81F1AB2-3E23-4B56-88F5-BFE5EFC4B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5538" y="20302916"/>
                <a:ext cx="3348000" cy="1740810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AD38AE2-EC57-416D-98F3-0AE04D02D213}"/>
                  </a:ext>
                </a:extLst>
              </p:cNvPr>
              <p:cNvSpPr txBox="1"/>
              <p:nvPr/>
            </p:nvSpPr>
            <p:spPr>
              <a:xfrm>
                <a:off x="7482740" y="20873258"/>
                <a:ext cx="59367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cs-CZ" sz="3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cs-CZ" sz="2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Arrow: Right 63">
                <a:extLst>
                  <a:ext uri="{FF2B5EF4-FFF2-40B4-BE49-F238E27FC236}">
                    <a16:creationId xmlns:a16="http://schemas.microsoft.com/office/drawing/2014/main" id="{2255280D-83F7-4874-89A3-849F13C6193C}"/>
                  </a:ext>
                </a:extLst>
              </p:cNvPr>
              <p:cNvSpPr/>
              <p:nvPr/>
            </p:nvSpPr>
            <p:spPr>
              <a:xfrm>
                <a:off x="4484317" y="20801045"/>
                <a:ext cx="1465545" cy="794715"/>
              </a:xfrm>
              <a:prstGeom prst="rightArrow">
                <a:avLst/>
              </a:prstGeom>
              <a:solidFill>
                <a:srgbClr val="0044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sz="2424" dirty="0">
                  <a:solidFill>
                    <a:srgbClr val="004583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3FC4CC8-6EAD-4B1A-A3C3-92FFC1BCC135}"/>
                  </a:ext>
                </a:extLst>
              </p:cNvPr>
              <p:cNvSpPr txBox="1"/>
              <p:nvPr/>
            </p:nvSpPr>
            <p:spPr>
              <a:xfrm>
                <a:off x="477445" y="22109795"/>
                <a:ext cx="9017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Scheme 1:</a:t>
                </a:r>
                <a:r>
                  <a:rPr lang="cs-CZ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Substitution of the benzylsulfanyl group with the phenethyl group</a:t>
                </a:r>
              </a:p>
            </p:txBody>
          </p: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A1610E1-C5C5-47CD-9414-421BE5B5CC73}"/>
              </a:ext>
            </a:extLst>
          </p:cNvPr>
          <p:cNvSpPr/>
          <p:nvPr/>
        </p:nvSpPr>
        <p:spPr>
          <a:xfrm>
            <a:off x="10783042" y="16144408"/>
            <a:ext cx="10404000" cy="7259383"/>
          </a:xfrm>
          <a:prstGeom prst="rect">
            <a:avLst/>
          </a:prstGeom>
          <a:solidFill>
            <a:srgbClr val="015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B7E9D4C-58F5-41BD-BC71-82B428D1B130}"/>
              </a:ext>
            </a:extLst>
          </p:cNvPr>
          <p:cNvGrpSpPr/>
          <p:nvPr/>
        </p:nvGrpSpPr>
        <p:grpSpPr>
          <a:xfrm>
            <a:off x="10788575" y="8534056"/>
            <a:ext cx="10404000" cy="7491663"/>
            <a:chOff x="-10331116" y="11999495"/>
            <a:chExt cx="9957736" cy="749166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A818083-DD9D-4477-921D-AFFC9108CAAD}"/>
                </a:ext>
              </a:extLst>
            </p:cNvPr>
            <p:cNvGrpSpPr/>
            <p:nvPr/>
          </p:nvGrpSpPr>
          <p:grpSpPr>
            <a:xfrm>
              <a:off x="-10331116" y="11999495"/>
              <a:ext cx="9957736" cy="7491663"/>
              <a:chOff x="-10331116" y="11999495"/>
              <a:chExt cx="9957736" cy="749166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598E1F-EC4E-47FE-9103-F51682A5C9F3}"/>
                  </a:ext>
                </a:extLst>
              </p:cNvPr>
              <p:cNvGrpSpPr/>
              <p:nvPr/>
            </p:nvGrpSpPr>
            <p:grpSpPr>
              <a:xfrm>
                <a:off x="-10331116" y="11999495"/>
                <a:ext cx="9957736" cy="7491663"/>
                <a:chOff x="-10331116" y="11999495"/>
                <a:chExt cx="9957736" cy="7491663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49E417B-775D-4499-B005-47F1FBE580EE}"/>
                    </a:ext>
                  </a:extLst>
                </p:cNvPr>
                <p:cNvSpPr/>
                <p:nvPr/>
              </p:nvSpPr>
              <p:spPr>
                <a:xfrm>
                  <a:off x="-10331116" y="11999495"/>
                  <a:ext cx="9957736" cy="7491663"/>
                </a:xfrm>
                <a:prstGeom prst="rect">
                  <a:avLst/>
                </a:prstGeom>
                <a:solidFill>
                  <a:srgbClr val="015E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6944FEB-72CC-4A88-91A1-18EA1B9FB3CB}"/>
                    </a:ext>
                  </a:extLst>
                </p:cNvPr>
                <p:cNvGrpSpPr/>
                <p:nvPr/>
              </p:nvGrpSpPr>
              <p:grpSpPr>
                <a:xfrm>
                  <a:off x="-10245949" y="12047622"/>
                  <a:ext cx="9600816" cy="7332708"/>
                  <a:chOff x="-10245949" y="12047622"/>
                  <a:chExt cx="9600816" cy="7332708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8951DA03-3DB4-4487-AC6C-2F9C2586222F}"/>
                      </a:ext>
                    </a:extLst>
                  </p:cNvPr>
                  <p:cNvGrpSpPr/>
                  <p:nvPr/>
                </p:nvGrpSpPr>
                <p:grpSpPr>
                  <a:xfrm>
                    <a:off x="-9942083" y="12413272"/>
                    <a:ext cx="9296950" cy="6831795"/>
                    <a:chOff x="10958488" y="10067401"/>
                    <a:chExt cx="9296950" cy="6831795"/>
                  </a:xfrm>
                </p:grpSpPr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6D3BF5CC-2E07-4DBD-9C61-18EA77757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89375" y="14476984"/>
                      <a:ext cx="7206463" cy="2422212"/>
                      <a:chOff x="11716193" y="13000409"/>
                      <a:chExt cx="7206463" cy="2422212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0F9DFDB6-86A2-4B13-9CF4-0D3ED8B28B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836438" y="13000409"/>
                        <a:ext cx="3086218" cy="2217721"/>
                        <a:chOff x="14244919" y="14044412"/>
                        <a:chExt cx="3086218" cy="2217721"/>
                      </a:xfrm>
                    </p:grpSpPr>
                    <p:sp>
                      <p:nvSpPr>
                        <p:cNvPr id="110" name="Rectangle: Rounded Corners 109">
                          <a:extLst>
                            <a:ext uri="{FF2B5EF4-FFF2-40B4-BE49-F238E27FC236}">
                              <a16:creationId xmlns:a16="http://schemas.microsoft.com/office/drawing/2014/main" id="{FEE02571-C0BB-4C98-8A31-C87E99D5C2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244919" y="14460071"/>
                          <a:ext cx="3086218" cy="1620000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cs-CZ"/>
                        </a:p>
                      </p:txBody>
                    </p:sp>
                    <p:grpSp>
                      <p:nvGrpSpPr>
                        <p:cNvPr id="111" name="Group 110">
                          <a:extLst>
                            <a:ext uri="{FF2B5EF4-FFF2-40B4-BE49-F238E27FC236}">
                              <a16:creationId xmlns:a16="http://schemas.microsoft.com/office/drawing/2014/main" id="{FA42D566-DF9A-4B83-B449-473A32ED98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45321" y="14044412"/>
                          <a:ext cx="2467595" cy="2217721"/>
                          <a:chOff x="18124581" y="15922449"/>
                          <a:chExt cx="2467595" cy="2217721"/>
                        </a:xfrm>
                      </p:grpSpPr>
                      <p:pic>
                        <p:nvPicPr>
                          <p:cNvPr id="112" name="Picture 111">
                            <a:extLst>
                              <a:ext uri="{FF2B5EF4-FFF2-40B4-BE49-F238E27FC236}">
                                <a16:creationId xmlns:a16="http://schemas.microsoft.com/office/drawing/2014/main" id="{D4F90A94-F089-45C3-866B-F1FED8084FE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t="12057" r="59282"/>
                          <a:stretch/>
                        </p:blipFill>
                        <p:spPr>
                          <a:xfrm>
                            <a:off x="18124581" y="16414285"/>
                            <a:ext cx="1044000" cy="111676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3" name="Picture 112">
                            <a:extLst>
                              <a:ext uri="{FF2B5EF4-FFF2-40B4-BE49-F238E27FC236}">
                                <a16:creationId xmlns:a16="http://schemas.microsoft.com/office/drawing/2014/main" id="{F0DB1958-CE44-4ED0-BFBB-33AE5877424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6"/>
                          <a:srcRect l="90303"/>
                          <a:stretch/>
                        </p:blipFill>
                        <p:spPr>
                          <a:xfrm>
                            <a:off x="19138850" y="15922449"/>
                            <a:ext cx="1453326" cy="221772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78772022-D628-46F8-BF1E-889C37F106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16193" y="13098619"/>
                        <a:ext cx="3208419" cy="2324002"/>
                        <a:chOff x="10627622" y="13855653"/>
                        <a:chExt cx="3208419" cy="2324002"/>
                      </a:xfrm>
                    </p:grpSpPr>
                    <p:sp>
                      <p:nvSpPr>
                        <p:cNvPr id="106" name="Rectangle: Rounded Corners 105">
                          <a:extLst>
                            <a:ext uri="{FF2B5EF4-FFF2-40B4-BE49-F238E27FC236}">
                              <a16:creationId xmlns:a16="http://schemas.microsoft.com/office/drawing/2014/main" id="{404D26AC-1252-44C8-9FD5-AB3F9DA6A6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27622" y="14159753"/>
                          <a:ext cx="3087243" cy="1620000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cs-CZ"/>
                        </a:p>
                      </p:txBody>
                    </p:sp>
                    <p:grpSp>
                      <p:nvGrpSpPr>
                        <p:cNvPr id="107" name="Group 106">
                          <a:extLst>
                            <a:ext uri="{FF2B5EF4-FFF2-40B4-BE49-F238E27FC236}">
                              <a16:creationId xmlns:a16="http://schemas.microsoft.com/office/drawing/2014/main" id="{50CF2DF0-E3D8-41E3-B8E0-5912E61AED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800714" y="13855653"/>
                          <a:ext cx="3035327" cy="2324002"/>
                          <a:chOff x="10800714" y="13855653"/>
                          <a:chExt cx="3035327" cy="2324002"/>
                        </a:xfrm>
                      </p:grpSpPr>
                      <p:pic>
                        <p:nvPicPr>
                          <p:cNvPr id="108" name="Picture 107">
                            <a:extLst>
                              <a:ext uri="{FF2B5EF4-FFF2-40B4-BE49-F238E27FC236}">
                                <a16:creationId xmlns:a16="http://schemas.microsoft.com/office/drawing/2014/main" id="{0C455252-8E9E-488F-881F-B16187FD1F5A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6"/>
                          <a:srcRect l="60127" r="24854"/>
                          <a:stretch/>
                        </p:blipFill>
                        <p:spPr>
                          <a:xfrm>
                            <a:off x="11806943" y="13855653"/>
                            <a:ext cx="2029098" cy="2324002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9" name="Picture 108">
                            <a:extLst>
                              <a:ext uri="{FF2B5EF4-FFF2-40B4-BE49-F238E27FC236}">
                                <a16:creationId xmlns:a16="http://schemas.microsoft.com/office/drawing/2014/main" id="{7C98181D-8A41-4AB5-9E32-34A2E8A4FB9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59282"/>
                          <a:stretch/>
                        </p:blipFill>
                        <p:spPr>
                          <a:xfrm>
                            <a:off x="10800714" y="14298537"/>
                            <a:ext cx="1044000" cy="1269888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sp>
                    <p:nvSpPr>
                      <p:cNvPr id="105" name="Cross 104">
                        <a:extLst>
                          <a:ext uri="{FF2B5EF4-FFF2-40B4-BE49-F238E27FC236}">
                            <a16:creationId xmlns:a16="http://schemas.microsoft.com/office/drawing/2014/main" id="{7AC39B13-3C95-45B7-97F2-3A1A5F7404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079808" y="13877337"/>
                        <a:ext cx="352697" cy="339634"/>
                      </a:xfrm>
                      <a:prstGeom prst="plus">
                        <a:avLst>
                          <a:gd name="adj" fmla="val 36538"/>
                        </a:avLst>
                      </a:prstGeom>
                      <a:solidFill>
                        <a:srgbClr val="015EB3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cs-CZ" dirty="0"/>
                      </a:p>
                    </p:txBody>
                  </p:sp>
                </p:grpSp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BAF0E007-46D5-46EB-90EA-AF5C6E504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58488" y="10067401"/>
                      <a:ext cx="9296950" cy="4192919"/>
                      <a:chOff x="10958488" y="10010251"/>
                      <a:chExt cx="9296950" cy="4192919"/>
                    </a:xfrm>
                  </p:grpSpPr>
                  <p:grpSp>
                    <p:nvGrpSpPr>
                      <p:cNvPr id="72" name="Group 71">
                        <a:extLst>
                          <a:ext uri="{FF2B5EF4-FFF2-40B4-BE49-F238E27FC236}">
                            <a16:creationId xmlns:a16="http://schemas.microsoft.com/office/drawing/2014/main" id="{E18C0382-45D1-44E8-8593-5C02FA19E7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83438" y="10010251"/>
                        <a:ext cx="2772000" cy="2252144"/>
                        <a:chOff x="15255142" y="11449016"/>
                        <a:chExt cx="2772000" cy="2252144"/>
                      </a:xfrm>
                    </p:grpSpPr>
                    <p:sp>
                      <p:nvSpPr>
                        <p:cNvPr id="96" name="Rectangle: Rounded Corners 95">
                          <a:extLst>
                            <a:ext uri="{FF2B5EF4-FFF2-40B4-BE49-F238E27FC236}">
                              <a16:creationId xmlns:a16="http://schemas.microsoft.com/office/drawing/2014/main" id="{1B014669-B397-4CCE-A4F8-9A6F7411A1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55142" y="11724364"/>
                          <a:ext cx="2772000" cy="1620000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cs-CZ" dirty="0"/>
                        </a:p>
                      </p:txBody>
                    </p:sp>
                    <p:grpSp>
                      <p:nvGrpSpPr>
                        <p:cNvPr id="97" name="Group 96">
                          <a:extLst>
                            <a:ext uri="{FF2B5EF4-FFF2-40B4-BE49-F238E27FC236}">
                              <a16:creationId xmlns:a16="http://schemas.microsoft.com/office/drawing/2014/main" id="{1C420EEB-5085-4DCB-8DA2-1E2593D0C7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592506" y="11449016"/>
                          <a:ext cx="2298644" cy="2252144"/>
                          <a:chOff x="15592506" y="11372816"/>
                          <a:chExt cx="2298644" cy="2252144"/>
                        </a:xfrm>
                      </p:grpSpPr>
                      <p:pic>
                        <p:nvPicPr>
                          <p:cNvPr id="98" name="Picture 97">
                            <a:extLst>
                              <a:ext uri="{FF2B5EF4-FFF2-40B4-BE49-F238E27FC236}">
                                <a16:creationId xmlns:a16="http://schemas.microsoft.com/office/drawing/2014/main" id="{7831275A-86D9-49E8-B823-17F72FE6389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7"/>
                          <a:srcRect l="90025" b="33282"/>
                          <a:stretch/>
                        </p:blipFill>
                        <p:spPr>
                          <a:xfrm>
                            <a:off x="16591513" y="11372816"/>
                            <a:ext cx="1299637" cy="2252144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9" name="Picture 98">
                            <a:extLst>
                              <a:ext uri="{FF2B5EF4-FFF2-40B4-BE49-F238E27FC236}">
                                <a16:creationId xmlns:a16="http://schemas.microsoft.com/office/drawing/2014/main" id="{1B1C59E8-9204-4444-9421-35E799A0E37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59282"/>
                          <a:stretch/>
                        </p:blipFill>
                        <p:spPr>
                          <a:xfrm>
                            <a:off x="15592506" y="11769639"/>
                            <a:ext cx="1044000" cy="1269888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EDC1EFE3-EC44-4DAA-90D2-3DDAC4C872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361103" y="12028240"/>
                        <a:ext cx="2772000" cy="2174930"/>
                        <a:chOff x="16178060" y="10924032"/>
                        <a:chExt cx="2772000" cy="2174930"/>
                      </a:xfrm>
                    </p:grpSpPr>
                    <p:sp>
                      <p:nvSpPr>
                        <p:cNvPr id="92" name="Rectangle: Rounded Corners 91">
                          <a:extLst>
                            <a:ext uri="{FF2B5EF4-FFF2-40B4-BE49-F238E27FC236}">
                              <a16:creationId xmlns:a16="http://schemas.microsoft.com/office/drawing/2014/main" id="{AB30CC19-225D-4C06-88C6-A82FDA8E8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78060" y="11144121"/>
                          <a:ext cx="2772000" cy="1620000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cs-CZ"/>
                        </a:p>
                      </p:txBody>
                    </p:sp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BC2C1B3F-6A9E-46CE-AB21-96BC646ECA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6522309" y="10924032"/>
                          <a:ext cx="2159080" cy="2174930"/>
                          <a:chOff x="16522309" y="10924032"/>
                          <a:chExt cx="2159080" cy="2174930"/>
                        </a:xfrm>
                      </p:grpSpPr>
                      <p:pic>
                        <p:nvPicPr>
                          <p:cNvPr id="94" name="Picture 93">
                            <a:extLst>
                              <a:ext uri="{FF2B5EF4-FFF2-40B4-BE49-F238E27FC236}">
                                <a16:creationId xmlns:a16="http://schemas.microsoft.com/office/drawing/2014/main" id="{47875D87-9867-4C2A-8A04-696FF5ACDA1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8"/>
                          <a:srcRect l="89642" r="2" b="27990"/>
                          <a:stretch/>
                        </p:blipFill>
                        <p:spPr>
                          <a:xfrm>
                            <a:off x="17540957" y="10924032"/>
                            <a:ext cx="1140432" cy="217493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5" name="Picture 94">
                            <a:extLst>
                              <a:ext uri="{FF2B5EF4-FFF2-40B4-BE49-F238E27FC236}">
                                <a16:creationId xmlns:a16="http://schemas.microsoft.com/office/drawing/2014/main" id="{B826F951-E4A5-4C1D-88B3-F0F6D4C1728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59282"/>
                          <a:stretch/>
                        </p:blipFill>
                        <p:spPr>
                          <a:xfrm>
                            <a:off x="16522309" y="11259522"/>
                            <a:ext cx="1044000" cy="1269888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74" name="Group 73">
                        <a:extLst>
                          <a:ext uri="{FF2B5EF4-FFF2-40B4-BE49-F238E27FC236}">
                            <a16:creationId xmlns:a16="http://schemas.microsoft.com/office/drawing/2014/main" id="{AA475362-2399-49FE-9942-1137CF5D80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658383" y="12258053"/>
                        <a:ext cx="2772000" cy="1620000"/>
                        <a:chOff x="13327149" y="12783139"/>
                        <a:chExt cx="2772000" cy="1620000"/>
                      </a:xfrm>
                    </p:grpSpPr>
                    <p:sp>
                      <p:nvSpPr>
                        <p:cNvPr id="88" name="Rectangle: Rounded Corners 87">
                          <a:extLst>
                            <a:ext uri="{FF2B5EF4-FFF2-40B4-BE49-F238E27FC236}">
                              <a16:creationId xmlns:a16="http://schemas.microsoft.com/office/drawing/2014/main" id="{5833184B-A2C9-4157-9C3B-80533790C0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27149" y="12783139"/>
                          <a:ext cx="2772000" cy="1620000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cs-CZ" dirty="0"/>
                        </a:p>
                      </p:txBody>
                    </p:sp>
                    <p:grpSp>
                      <p:nvGrpSpPr>
                        <p:cNvPr id="89" name="Group 88">
                          <a:extLst>
                            <a:ext uri="{FF2B5EF4-FFF2-40B4-BE49-F238E27FC236}">
                              <a16:creationId xmlns:a16="http://schemas.microsoft.com/office/drawing/2014/main" id="{254079A5-29F6-40BD-AFEE-2CB88B51CC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665629" y="12916278"/>
                          <a:ext cx="2293375" cy="1283962"/>
                          <a:chOff x="13665629" y="12916278"/>
                          <a:chExt cx="2293375" cy="1283962"/>
                        </a:xfrm>
                      </p:grpSpPr>
                      <p:pic>
                        <p:nvPicPr>
                          <p:cNvPr id="90" name="Picture 89">
                            <a:extLst>
                              <a:ext uri="{FF2B5EF4-FFF2-40B4-BE49-F238E27FC236}">
                                <a16:creationId xmlns:a16="http://schemas.microsoft.com/office/drawing/2014/main" id="{FC831C7E-24C3-40E9-BF5C-2571ADEA84E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9"/>
                          <a:srcRect l="87261" t="28370" b="34082"/>
                          <a:stretch/>
                        </p:blipFill>
                        <p:spPr>
                          <a:xfrm>
                            <a:off x="14680710" y="12916278"/>
                            <a:ext cx="1278294" cy="1055923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1" name="Picture 90">
                            <a:extLst>
                              <a:ext uri="{FF2B5EF4-FFF2-40B4-BE49-F238E27FC236}">
                                <a16:creationId xmlns:a16="http://schemas.microsoft.com/office/drawing/2014/main" id="{872DEAD6-920F-42DC-ABD8-EA0BBC5994B5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59282"/>
                          <a:stretch/>
                        </p:blipFill>
                        <p:spPr>
                          <a:xfrm>
                            <a:off x="13665629" y="12930352"/>
                            <a:ext cx="1044000" cy="1269888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63F495D3-A573-4A1C-BD00-629544325D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958488" y="10291321"/>
                        <a:ext cx="2772000" cy="1620000"/>
                        <a:chOff x="12558688" y="17892271"/>
                        <a:chExt cx="2772000" cy="1620000"/>
                      </a:xfrm>
                    </p:grpSpPr>
                    <p:sp>
                      <p:nvSpPr>
                        <p:cNvPr id="84" name="Rectangle: Rounded Corners 83">
                          <a:extLst>
                            <a:ext uri="{FF2B5EF4-FFF2-40B4-BE49-F238E27FC236}">
                              <a16:creationId xmlns:a16="http://schemas.microsoft.com/office/drawing/2014/main" id="{C1C0E4B6-697E-4E3B-A3DD-DEE2B57BB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58688" y="17892271"/>
                          <a:ext cx="2772000" cy="1620000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cs-CZ"/>
                        </a:p>
                      </p:txBody>
                    </p:sp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43A96085-69CB-4048-B427-FEA932A7B4B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57946" y="18025302"/>
                          <a:ext cx="2075809" cy="1269888"/>
                          <a:chOff x="12649931" y="18072972"/>
                          <a:chExt cx="2075809" cy="1269888"/>
                        </a:xfrm>
                      </p:grpSpPr>
                      <p:pic>
                        <p:nvPicPr>
                          <p:cNvPr id="86" name="Picture 85">
                            <a:extLst>
                              <a:ext uri="{FF2B5EF4-FFF2-40B4-BE49-F238E27FC236}">
                                <a16:creationId xmlns:a16="http://schemas.microsoft.com/office/drawing/2014/main" id="{08662A07-8382-49D1-995D-643F803F74EA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10"/>
                          <a:srcRect l="12493" r="78181" b="53675"/>
                          <a:stretch/>
                        </p:blipFill>
                        <p:spPr>
                          <a:xfrm>
                            <a:off x="13664377" y="18175171"/>
                            <a:ext cx="1061363" cy="97557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7" name="Picture 86">
                            <a:extLst>
                              <a:ext uri="{FF2B5EF4-FFF2-40B4-BE49-F238E27FC236}">
                                <a16:creationId xmlns:a16="http://schemas.microsoft.com/office/drawing/2014/main" id="{D59DE72A-E392-4865-AFF2-FDE13E84461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59282"/>
                          <a:stretch/>
                        </p:blipFill>
                        <p:spPr>
                          <a:xfrm>
                            <a:off x="12649931" y="18072972"/>
                            <a:ext cx="1044000" cy="1269888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76" name="Group 75">
                        <a:extLst>
                          <a:ext uri="{FF2B5EF4-FFF2-40B4-BE49-F238E27FC236}">
                            <a16:creationId xmlns:a16="http://schemas.microsoft.com/office/drawing/2014/main" id="{933401C7-C2FF-4CA8-8DD3-344312F9FE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21692" y="10192079"/>
                        <a:ext cx="2772000" cy="1721206"/>
                        <a:chOff x="14110440" y="16349801"/>
                        <a:chExt cx="2772000" cy="1721206"/>
                      </a:xfrm>
                    </p:grpSpPr>
                    <p:sp>
                      <p:nvSpPr>
                        <p:cNvPr id="80" name="Rectangle: Rounded Corners 79">
                          <a:extLst>
                            <a:ext uri="{FF2B5EF4-FFF2-40B4-BE49-F238E27FC236}">
                              <a16:creationId xmlns:a16="http://schemas.microsoft.com/office/drawing/2014/main" id="{097E3412-3877-4B07-8A4C-085C5E5A7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110440" y="16451007"/>
                          <a:ext cx="2772000" cy="1620000"/>
                        </a:xfrm>
                        <a:prstGeom prst="roundRect">
                          <a:avLst>
                            <a:gd name="adj" fmla="val 149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cs-CZ"/>
                        </a:p>
                      </p:txBody>
                    </p:sp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75EBDF1B-6E04-4623-981F-F63FFCE7E5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65718" y="16349801"/>
                          <a:ext cx="2062831" cy="1478543"/>
                          <a:chOff x="14465718" y="16349801"/>
                          <a:chExt cx="2062831" cy="1478543"/>
                        </a:xfrm>
                      </p:grpSpPr>
                      <p:pic>
                        <p:nvPicPr>
                          <p:cNvPr id="82" name="Picture 81">
                            <a:extLst>
                              <a:ext uri="{FF2B5EF4-FFF2-40B4-BE49-F238E27FC236}">
                                <a16:creationId xmlns:a16="http://schemas.microsoft.com/office/drawing/2014/main" id="{C5B2256B-2A3D-437B-9DFC-76D9B0A48A6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11"/>
                          <a:srcRect l="52204" r="39550" b="50377"/>
                          <a:stretch/>
                        </p:blipFill>
                        <p:spPr>
                          <a:xfrm>
                            <a:off x="15474299" y="16349801"/>
                            <a:ext cx="1054250" cy="126387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3" name="Picture 82">
                            <a:extLst>
                              <a:ext uri="{FF2B5EF4-FFF2-40B4-BE49-F238E27FC236}">
                                <a16:creationId xmlns:a16="http://schemas.microsoft.com/office/drawing/2014/main" id="{EDFF0FD7-556F-421E-B5C5-1A96A470DE2E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59282"/>
                          <a:stretch/>
                        </p:blipFill>
                        <p:spPr>
                          <a:xfrm>
                            <a:off x="14465718" y="16558456"/>
                            <a:ext cx="1044000" cy="1269888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45EF79B-0E0F-4D4A-ABE6-25E0416DE82C}"/>
                      </a:ext>
                    </a:extLst>
                  </p:cNvPr>
                  <p:cNvSpPr txBox="1"/>
                  <p:nvPr/>
                </p:nvSpPr>
                <p:spPr>
                  <a:xfrm>
                    <a:off x="-10074442" y="12047622"/>
                    <a:ext cx="668239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cs-CZ" sz="3600" b="1" cap="small" spc="300" dirty="0">
                        <a:ln>
                          <a:solidFill>
                            <a:srgbClr val="E4EC48"/>
                          </a:solidFill>
                        </a:ln>
                        <a:solidFill>
                          <a:srgbClr val="F8FE7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C. Research methods</a:t>
                    </a: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0DD8195C-E2FD-4226-9893-C6F2BE2E7143}"/>
                      </a:ext>
                    </a:extLst>
                  </p:cNvPr>
                  <p:cNvSpPr txBox="1"/>
                  <p:nvPr/>
                </p:nvSpPr>
                <p:spPr>
                  <a:xfrm>
                    <a:off x="-10245949" y="18980220"/>
                    <a:ext cx="47535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cs-CZ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Scheme 2: </a:t>
                    </a:r>
                    <a:r>
                      <a:rPr lang="cs-CZ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Synthesis of final compounds </a:t>
                    </a:r>
                  </a:p>
                </p:txBody>
              </p:sp>
            </p:grpSp>
          </p:grpSp>
          <p:sp>
            <p:nvSpPr>
              <p:cNvPr id="114" name="Arrow: Right 113">
                <a:extLst>
                  <a:ext uri="{FF2B5EF4-FFF2-40B4-BE49-F238E27FC236}">
                    <a16:creationId xmlns:a16="http://schemas.microsoft.com/office/drawing/2014/main" id="{066A0645-540C-4207-8587-6AE0BE90215F}"/>
                  </a:ext>
                </a:extLst>
              </p:cNvPr>
              <p:cNvSpPr/>
              <p:nvPr/>
            </p:nvSpPr>
            <p:spPr>
              <a:xfrm>
                <a:off x="-7189522" y="13225812"/>
                <a:ext cx="774655" cy="546457"/>
              </a:xfrm>
              <a:prstGeom prst="rightArrow">
                <a:avLst/>
              </a:prstGeom>
              <a:solidFill>
                <a:srgbClr val="015EB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sz="2424" dirty="0">
                  <a:solidFill>
                    <a:srgbClr val="004583"/>
                  </a:solidFill>
                </a:endParaRPr>
              </a:p>
            </p:txBody>
          </p:sp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2CD598A2-097E-471B-A830-6EAF49BD341F}"/>
                  </a:ext>
                </a:extLst>
              </p:cNvPr>
              <p:cNvSpPr/>
              <p:nvPr/>
            </p:nvSpPr>
            <p:spPr>
              <a:xfrm>
                <a:off x="-3928158" y="13209402"/>
                <a:ext cx="774655" cy="546457"/>
              </a:xfrm>
              <a:prstGeom prst="rightArrow">
                <a:avLst/>
              </a:prstGeom>
              <a:solidFill>
                <a:srgbClr val="015EB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sz="2424" dirty="0">
                  <a:solidFill>
                    <a:srgbClr val="004583"/>
                  </a:solidFill>
                </a:endParaRPr>
              </a:p>
            </p:txBody>
          </p:sp>
          <p:sp>
            <p:nvSpPr>
              <p:cNvPr id="116" name="Arrow: Right 115">
                <a:extLst>
                  <a:ext uri="{FF2B5EF4-FFF2-40B4-BE49-F238E27FC236}">
                    <a16:creationId xmlns:a16="http://schemas.microsoft.com/office/drawing/2014/main" id="{0098B915-3689-49D4-9FD2-98908848BC5C}"/>
                  </a:ext>
                </a:extLst>
              </p:cNvPr>
              <p:cNvSpPr/>
              <p:nvPr/>
            </p:nvSpPr>
            <p:spPr>
              <a:xfrm>
                <a:off x="-5773374" y="15120264"/>
                <a:ext cx="774655" cy="546457"/>
              </a:xfrm>
              <a:prstGeom prst="rightArrow">
                <a:avLst/>
              </a:prstGeom>
              <a:solidFill>
                <a:srgbClr val="015EB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sz="2424" dirty="0">
                  <a:solidFill>
                    <a:srgbClr val="004583"/>
                  </a:solidFill>
                </a:endParaRPr>
              </a:p>
            </p:txBody>
          </p:sp>
          <p:sp>
            <p:nvSpPr>
              <p:cNvPr id="118" name="Arrow: Right 117">
                <a:extLst>
                  <a:ext uri="{FF2B5EF4-FFF2-40B4-BE49-F238E27FC236}">
                    <a16:creationId xmlns:a16="http://schemas.microsoft.com/office/drawing/2014/main" id="{C69C4B14-1FCA-4BE0-A81B-314427465326}"/>
                  </a:ext>
                </a:extLst>
              </p:cNvPr>
              <p:cNvSpPr/>
              <p:nvPr/>
            </p:nvSpPr>
            <p:spPr>
              <a:xfrm rot="8441107">
                <a:off x="-7110663" y="16833113"/>
                <a:ext cx="857469" cy="546457"/>
              </a:xfrm>
              <a:prstGeom prst="rightArrow">
                <a:avLst/>
              </a:prstGeom>
              <a:solidFill>
                <a:srgbClr val="015EB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sz="2424" dirty="0">
                  <a:solidFill>
                    <a:srgbClr val="004583"/>
                  </a:solidFill>
                </a:endParaRPr>
              </a:p>
            </p:txBody>
          </p:sp>
          <p:sp>
            <p:nvSpPr>
              <p:cNvPr id="120" name="Arrow: Right 119">
                <a:extLst>
                  <a:ext uri="{FF2B5EF4-FFF2-40B4-BE49-F238E27FC236}">
                    <a16:creationId xmlns:a16="http://schemas.microsoft.com/office/drawing/2014/main" id="{7B16A812-ABD4-4404-B1F1-13332F6A4A20}"/>
                  </a:ext>
                </a:extLst>
              </p:cNvPr>
              <p:cNvSpPr/>
              <p:nvPr/>
            </p:nvSpPr>
            <p:spPr>
              <a:xfrm rot="13158893" flipH="1">
                <a:off x="-4439652" y="16825093"/>
                <a:ext cx="857469" cy="546457"/>
              </a:xfrm>
              <a:prstGeom prst="rightArrow">
                <a:avLst/>
              </a:prstGeom>
              <a:solidFill>
                <a:srgbClr val="015EB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sz="2424" dirty="0">
                  <a:solidFill>
                    <a:srgbClr val="004583"/>
                  </a:solidFill>
                </a:endParaRPr>
              </a:p>
            </p:txBody>
          </p:sp>
        </p:grp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DA772FE-E601-4327-AA6E-8D91E88548FF}"/>
                </a:ext>
              </a:extLst>
            </p:cNvPr>
            <p:cNvSpPr/>
            <p:nvPr/>
          </p:nvSpPr>
          <p:spPr>
            <a:xfrm>
              <a:off x="-7196233" y="16401615"/>
              <a:ext cx="3634890" cy="522806"/>
            </a:xfrm>
            <a:prstGeom prst="roundRect">
              <a:avLst>
                <a:gd name="adj" fmla="val 0"/>
              </a:avLst>
            </a:prstGeom>
            <a:solidFill>
              <a:srgbClr val="015EB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2400" dirty="0">
                  <a:latin typeface="Arial" panose="020B0604020202020204" pitchFamily="34" charset="0"/>
                  <a:cs typeface="Arial" panose="020B0604020202020204" pitchFamily="34" charset="0"/>
                </a:rPr>
                <a:t>Alkylation of the tetrazole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F5F567-1CC9-49FA-AF96-851556F7B7D8}"/>
              </a:ext>
            </a:extLst>
          </p:cNvPr>
          <p:cNvSpPr/>
          <p:nvPr/>
        </p:nvSpPr>
        <p:spPr>
          <a:xfrm>
            <a:off x="205772" y="23565395"/>
            <a:ext cx="21024000" cy="6583681"/>
          </a:xfrm>
          <a:prstGeom prst="rect">
            <a:avLst/>
          </a:prstGeom>
          <a:solidFill>
            <a:srgbClr val="015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18EADFB1-D882-4700-8771-31FFCE64E4F1}"/>
              </a:ext>
            </a:extLst>
          </p:cNvPr>
          <p:cNvPicPr/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8824" y="16870936"/>
            <a:ext cx="2898000" cy="1620000"/>
          </a:xfrm>
          <a:prstGeom prst="rect">
            <a:avLst/>
          </a:prstGeom>
          <a:noFill/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E4FC0B4-6A7E-4B1B-87B7-56622A65CEEC}"/>
              </a:ext>
            </a:extLst>
          </p:cNvPr>
          <p:cNvSpPr txBox="1"/>
          <p:nvPr/>
        </p:nvSpPr>
        <p:spPr>
          <a:xfrm>
            <a:off x="10891565" y="22933354"/>
            <a:ext cx="939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Tab. 1: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Synthesized substances with indicated yields and melting points</a:t>
            </a:r>
            <a:endParaRPr lang="cs-C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B6B0B3-7660-4719-A7B0-F9886838F37C}"/>
              </a:ext>
            </a:extLst>
          </p:cNvPr>
          <p:cNvSpPr txBox="1"/>
          <p:nvPr/>
        </p:nvSpPr>
        <p:spPr>
          <a:xfrm>
            <a:off x="18031625" y="18506941"/>
            <a:ext cx="28884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 3: </a:t>
            </a:r>
            <a:r>
              <a:rPr lang="cs-C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formula of synthetised compounds</a:t>
            </a:r>
            <a:br>
              <a:rPr lang="cs-CZ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cs-CZ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BA6896-941D-46CD-B0D2-68F2ACCE9E39}"/>
              </a:ext>
            </a:extLst>
          </p:cNvPr>
          <p:cNvSpPr/>
          <p:nvPr/>
        </p:nvSpPr>
        <p:spPr>
          <a:xfrm>
            <a:off x="400627" y="24142758"/>
            <a:ext cx="10297854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100"/>
              </a:lnSpc>
            </a:pP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 deals with the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problematics of tuberculosis 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new anti-TB active substances: 1-alkyl- a 2-alkyl-5-(phenethyl)-1</a:t>
            </a:r>
            <a:r>
              <a:rPr lang="cs-CZ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-tetrazoles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0B9D111-DDB7-4921-B6A5-A57BEE533330}"/>
              </a:ext>
            </a:extLst>
          </p:cNvPr>
          <p:cNvSpPr txBox="1"/>
          <p:nvPr/>
        </p:nvSpPr>
        <p:spPr>
          <a:xfrm>
            <a:off x="402607" y="23587444"/>
            <a:ext cx="935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cap="small" spc="300" dirty="0">
                <a:ln>
                  <a:solidFill>
                    <a:srgbClr val="E4EC48"/>
                  </a:solidFill>
                </a:ln>
                <a:solidFill>
                  <a:srgbClr val="F8FE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E. Conclusion and Recommendation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BD70C34-DAC4-46E4-8047-F933DFBE6236}"/>
              </a:ext>
            </a:extLst>
          </p:cNvPr>
          <p:cNvGrpSpPr/>
          <p:nvPr/>
        </p:nvGrpSpPr>
        <p:grpSpPr>
          <a:xfrm>
            <a:off x="195943" y="7229281"/>
            <a:ext cx="20987658" cy="1911299"/>
            <a:chOff x="195943" y="7229281"/>
            <a:chExt cx="20987658" cy="19112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0F04B9-FB34-4C3B-A64C-0EFDCD83BBE1}"/>
                </a:ext>
              </a:extLst>
            </p:cNvPr>
            <p:cNvGrpSpPr/>
            <p:nvPr/>
          </p:nvGrpSpPr>
          <p:grpSpPr>
            <a:xfrm>
              <a:off x="195943" y="7229281"/>
              <a:ext cx="12245437" cy="1911299"/>
              <a:chOff x="312298" y="7149271"/>
              <a:chExt cx="12245437" cy="1911299"/>
            </a:xfrm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DBEC51F0-4233-40A3-9A16-998B475184D1}"/>
                  </a:ext>
                </a:extLst>
              </p:cNvPr>
              <p:cNvSpPr/>
              <p:nvPr/>
            </p:nvSpPr>
            <p:spPr>
              <a:xfrm>
                <a:off x="312298" y="7317516"/>
                <a:ext cx="1756498" cy="1284514"/>
              </a:xfrm>
              <a:prstGeom prst="triangle">
                <a:avLst>
                  <a:gd name="adj" fmla="val 53223"/>
                </a:avLst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C8446E1A-7DA7-42B7-B263-69D3D07794ED}"/>
                  </a:ext>
                </a:extLst>
              </p:cNvPr>
              <p:cNvSpPr/>
              <p:nvPr/>
            </p:nvSpPr>
            <p:spPr>
              <a:xfrm>
                <a:off x="586618" y="7320064"/>
                <a:ext cx="2244130" cy="1322498"/>
              </a:xfrm>
              <a:prstGeom prst="triangle">
                <a:avLst>
                  <a:gd name="adj" fmla="val 30395"/>
                </a:avLst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F83FB73-EF6D-4D8B-98AE-51B5ED9F8AD7}"/>
                  </a:ext>
                </a:extLst>
              </p:cNvPr>
              <p:cNvSpPr/>
              <p:nvPr/>
            </p:nvSpPr>
            <p:spPr>
              <a:xfrm flipH="1">
                <a:off x="2691544" y="7293428"/>
                <a:ext cx="2251953" cy="1322498"/>
              </a:xfrm>
              <a:prstGeom prst="triangle">
                <a:avLst>
                  <a:gd name="adj" fmla="val 3472"/>
                </a:avLst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1629C892-5413-49CC-B9A4-C7078D65D20C}"/>
                  </a:ext>
                </a:extLst>
              </p:cNvPr>
              <p:cNvSpPr/>
              <p:nvPr/>
            </p:nvSpPr>
            <p:spPr>
              <a:xfrm>
                <a:off x="4711655" y="7295049"/>
                <a:ext cx="774746" cy="1322498"/>
              </a:xfrm>
              <a:prstGeom prst="triangle">
                <a:avLst>
                  <a:gd name="adj" fmla="val 19335"/>
                </a:avLst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543A3655-5B4E-4119-B98C-05F867007B2A}"/>
                  </a:ext>
                </a:extLst>
              </p:cNvPr>
              <p:cNvSpPr/>
              <p:nvPr/>
            </p:nvSpPr>
            <p:spPr>
              <a:xfrm>
                <a:off x="5340708" y="7213985"/>
                <a:ext cx="1050363" cy="1385266"/>
              </a:xfrm>
              <a:prstGeom prst="triangle">
                <a:avLst>
                  <a:gd name="adj" fmla="val 84110"/>
                </a:avLst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4BE52FB4-E690-43FD-B27B-7CDDAB442FF2}"/>
                  </a:ext>
                </a:extLst>
              </p:cNvPr>
              <p:cNvSpPr/>
              <p:nvPr/>
            </p:nvSpPr>
            <p:spPr>
              <a:xfrm flipH="1">
                <a:off x="5839101" y="7230458"/>
                <a:ext cx="1278944" cy="1350206"/>
              </a:xfrm>
              <a:prstGeom prst="triangle">
                <a:avLst>
                  <a:gd name="adj" fmla="val 69850"/>
                </a:avLst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F1D97254-97A3-449F-BDCA-096F553C7E11}"/>
                  </a:ext>
                </a:extLst>
              </p:cNvPr>
              <p:cNvSpPr/>
              <p:nvPr/>
            </p:nvSpPr>
            <p:spPr>
              <a:xfrm>
                <a:off x="6472823" y="7675304"/>
                <a:ext cx="1302181" cy="1385266"/>
              </a:xfrm>
              <a:prstGeom prst="triangle">
                <a:avLst>
                  <a:gd name="adj" fmla="val 100000"/>
                </a:avLst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4BA4552D-EDDD-4E8F-862A-BD18A6C245B2}"/>
                  </a:ext>
                </a:extLst>
              </p:cNvPr>
              <p:cNvSpPr/>
              <p:nvPr/>
            </p:nvSpPr>
            <p:spPr>
              <a:xfrm flipH="1">
                <a:off x="7503371" y="7672461"/>
                <a:ext cx="1302181" cy="1385266"/>
              </a:xfrm>
              <a:prstGeom prst="triangle">
                <a:avLst>
                  <a:gd name="adj" fmla="val 78728"/>
                </a:avLst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60AE2038-9FB9-46AF-91D0-54A99D20F2E4}"/>
                  </a:ext>
                </a:extLst>
              </p:cNvPr>
              <p:cNvSpPr/>
              <p:nvPr/>
            </p:nvSpPr>
            <p:spPr>
              <a:xfrm flipH="1">
                <a:off x="7919785" y="7149271"/>
                <a:ext cx="1564056" cy="1516025"/>
              </a:xfrm>
              <a:prstGeom prst="triangle">
                <a:avLst>
                  <a:gd name="adj" fmla="val 39450"/>
                </a:avLst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41" name="Isosceles Triangle 140">
                <a:extLst>
                  <a:ext uri="{FF2B5EF4-FFF2-40B4-BE49-F238E27FC236}">
                    <a16:creationId xmlns:a16="http://schemas.microsoft.com/office/drawing/2014/main" id="{168D6182-4160-4B2C-96D2-DEBA1EF78F15}"/>
                  </a:ext>
                </a:extLst>
              </p:cNvPr>
              <p:cNvSpPr/>
              <p:nvPr/>
            </p:nvSpPr>
            <p:spPr>
              <a:xfrm>
                <a:off x="9482026" y="7262899"/>
                <a:ext cx="3075709" cy="1302327"/>
              </a:xfrm>
              <a:prstGeom prst="triangle">
                <a:avLst>
                  <a:gd name="adj" fmla="val 56255"/>
                </a:avLst>
              </a:prstGeom>
              <a:solidFill>
                <a:srgbClr val="015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5C6A1CCE-2E26-4212-A120-2509E612325C}"/>
                </a:ext>
              </a:extLst>
            </p:cNvPr>
            <p:cNvSpPr/>
            <p:nvPr/>
          </p:nvSpPr>
          <p:spPr>
            <a:xfrm flipH="1">
              <a:off x="12258694" y="7424057"/>
              <a:ext cx="891248" cy="1146630"/>
            </a:xfrm>
            <a:prstGeom prst="triangle">
              <a:avLst>
                <a:gd name="adj" fmla="val 42184"/>
              </a:avLst>
            </a:prstGeom>
            <a:solidFill>
              <a:srgbClr val="015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9E651565-85E7-41FF-BD30-C6A2C9F4240C}"/>
                </a:ext>
              </a:extLst>
            </p:cNvPr>
            <p:cNvSpPr/>
            <p:nvPr/>
          </p:nvSpPr>
          <p:spPr>
            <a:xfrm flipH="1">
              <a:off x="13469257" y="7482115"/>
              <a:ext cx="2336800" cy="1081313"/>
            </a:xfrm>
            <a:prstGeom prst="triangle">
              <a:avLst>
                <a:gd name="adj" fmla="val 42036"/>
              </a:avLst>
            </a:prstGeom>
            <a:solidFill>
              <a:srgbClr val="015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3C5F0E7-0EE3-4F01-80EC-7844257AE39E}"/>
                </a:ext>
              </a:extLst>
            </p:cNvPr>
            <p:cNvSpPr/>
            <p:nvPr/>
          </p:nvSpPr>
          <p:spPr>
            <a:xfrm flipH="1">
              <a:off x="15813310" y="7387771"/>
              <a:ext cx="2735943" cy="1204686"/>
            </a:xfrm>
            <a:prstGeom prst="triangle">
              <a:avLst>
                <a:gd name="adj" fmla="val 22820"/>
              </a:avLst>
            </a:prstGeom>
            <a:solidFill>
              <a:srgbClr val="015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6618E40D-3BAE-40C3-9C06-87BF384514A2}"/>
                </a:ext>
              </a:extLst>
            </p:cNvPr>
            <p:cNvSpPr/>
            <p:nvPr/>
          </p:nvSpPr>
          <p:spPr>
            <a:xfrm flipH="1">
              <a:off x="18440400" y="7547429"/>
              <a:ext cx="1531258" cy="1081313"/>
            </a:xfrm>
            <a:prstGeom prst="triangle">
              <a:avLst>
                <a:gd name="adj" fmla="val 50567"/>
              </a:avLst>
            </a:prstGeom>
            <a:solidFill>
              <a:srgbClr val="015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BA6573F1-8789-4D13-BF8F-1CAB5BE531E3}"/>
                </a:ext>
              </a:extLst>
            </p:cNvPr>
            <p:cNvSpPr/>
            <p:nvPr/>
          </p:nvSpPr>
          <p:spPr>
            <a:xfrm flipH="1">
              <a:off x="19652343" y="7554684"/>
              <a:ext cx="1531258" cy="1081313"/>
            </a:xfrm>
            <a:prstGeom prst="triangle">
              <a:avLst>
                <a:gd name="adj" fmla="val 0"/>
              </a:avLst>
            </a:prstGeom>
            <a:solidFill>
              <a:srgbClr val="015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FDA213-D6B4-4196-8596-38FBD48C42FA}"/>
                </a:ext>
              </a:extLst>
            </p:cNvPr>
            <p:cNvSpPr/>
            <p:nvPr/>
          </p:nvSpPr>
          <p:spPr>
            <a:xfrm>
              <a:off x="10627590" y="7536873"/>
              <a:ext cx="158400" cy="1496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23898BB-86B1-4F0E-A98C-E03658FB3454}"/>
              </a:ext>
            </a:extLst>
          </p:cNvPr>
          <p:cNvSpPr txBox="1"/>
          <p:nvPr/>
        </p:nvSpPr>
        <p:spPr>
          <a:xfrm>
            <a:off x="11005290" y="23556962"/>
            <a:ext cx="534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cap="small" spc="300" dirty="0">
                <a:ln>
                  <a:solidFill>
                    <a:srgbClr val="E4EC48"/>
                  </a:solidFill>
                </a:ln>
                <a:solidFill>
                  <a:srgbClr val="E4EC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F. References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4365AF3-A201-473C-A9DE-3F5DA1053174}"/>
              </a:ext>
            </a:extLst>
          </p:cNvPr>
          <p:cNvSpPr txBox="1"/>
          <p:nvPr/>
        </p:nvSpPr>
        <p:spPr>
          <a:xfrm>
            <a:off x="11052396" y="16202183"/>
            <a:ext cx="534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cap="small" spc="300" dirty="0">
                <a:ln>
                  <a:solidFill>
                    <a:srgbClr val="E4EC48"/>
                  </a:solidFill>
                </a:ln>
                <a:solidFill>
                  <a:srgbClr val="F8FE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D. Results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ED2B3A7-99A5-4C5C-98D3-D6D91F03956F}"/>
              </a:ext>
            </a:extLst>
          </p:cNvPr>
          <p:cNvSpPr/>
          <p:nvPr/>
        </p:nvSpPr>
        <p:spPr>
          <a:xfrm>
            <a:off x="11036301" y="24137849"/>
            <a:ext cx="9994900" cy="2754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studies crucial for this work were:</a:t>
            </a:r>
          </a:p>
          <a:p>
            <a:pPr marL="461863" indent="-461863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Karabanovich (2014) a study exploring the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the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benzylsulfanyltetrazoles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their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antimycobacterial activity 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</a:p>
          <a:p>
            <a:pPr marL="461863" indent="-461863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Karabanovich (2015) a study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of 1,5-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2,5-disubstituted tetrazoles 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353AC66F-DBF7-498E-9556-29D1AAC744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63" y="27018286"/>
            <a:ext cx="2700000" cy="2700000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FEBB6CCA-76F0-4F7A-BC67-7234132D1F41}"/>
              </a:ext>
            </a:extLst>
          </p:cNvPr>
          <p:cNvSpPr txBox="1"/>
          <p:nvPr/>
        </p:nvSpPr>
        <p:spPr>
          <a:xfrm>
            <a:off x="14417228" y="27071809"/>
            <a:ext cx="5740400" cy="2306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cs-CZ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interested in citations of the mentioned studies, they are listed here. </a:t>
            </a:r>
          </a:p>
          <a:p>
            <a:pPr>
              <a:lnSpc>
                <a:spcPts val="3500"/>
              </a:lnSpc>
            </a:pPr>
            <a:r>
              <a:rPr lang="cs-CZ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use the QR-code reader on your mobile device to read it.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3802B6F-DE40-4EED-B282-3BC8D9BFBDB0}"/>
              </a:ext>
            </a:extLst>
          </p:cNvPr>
          <p:cNvGrpSpPr/>
          <p:nvPr/>
        </p:nvGrpSpPr>
        <p:grpSpPr>
          <a:xfrm>
            <a:off x="18044899" y="19544642"/>
            <a:ext cx="2988000" cy="2858157"/>
            <a:chOff x="18371187" y="19677915"/>
            <a:chExt cx="2169034" cy="2160000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F2CF287-730D-404E-9C66-B515E6D3861E}"/>
                </a:ext>
              </a:extLst>
            </p:cNvPr>
            <p:cNvPicPr/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99" t="9985" r="17635" b="21122"/>
            <a:stretch/>
          </p:blipFill>
          <p:spPr bwMode="auto">
            <a:xfrm>
              <a:off x="18380221" y="19677915"/>
              <a:ext cx="2160000" cy="216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FEE3D48-DD70-47BC-86D6-84C935202160}"/>
                </a:ext>
              </a:extLst>
            </p:cNvPr>
            <p:cNvSpPr txBox="1"/>
            <p:nvPr/>
          </p:nvSpPr>
          <p:spPr>
            <a:xfrm>
              <a:off x="18371187" y="21457480"/>
              <a:ext cx="2160000" cy="34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NM3b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83749C15-B6D1-4A96-8685-8753DD22A214}"/>
              </a:ext>
            </a:extLst>
          </p:cNvPr>
          <p:cNvSpPr txBox="1"/>
          <p:nvPr/>
        </p:nvSpPr>
        <p:spPr>
          <a:xfrm>
            <a:off x="18023253" y="22395074"/>
            <a:ext cx="34876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Pic.1: </a:t>
            </a:r>
            <a:r>
              <a:rPr lang="cs-CZ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NM3b substance</a:t>
            </a:r>
            <a:br>
              <a:rPr lang="cs-CZ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2B2045D-AE4C-4F95-B4CB-7198B6BF1AC5}"/>
              </a:ext>
            </a:extLst>
          </p:cNvPr>
          <p:cNvSpPr txBox="1"/>
          <p:nvPr/>
        </p:nvSpPr>
        <p:spPr>
          <a:xfrm>
            <a:off x="16424167" y="15084047"/>
            <a:ext cx="24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NM2b, NM3b, NM4b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0A46955-EA0E-4658-BFC2-B7872625C9F3}"/>
              </a:ext>
            </a:extLst>
          </p:cNvPr>
          <p:cNvSpPr txBox="1"/>
          <p:nvPr/>
        </p:nvSpPr>
        <p:spPr>
          <a:xfrm>
            <a:off x="13146372" y="15046695"/>
            <a:ext cx="24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NM2a, NM3a, NM4a</a:t>
            </a: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C1ED5051-FE9A-4105-9D1F-80B3C8827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29039"/>
              </p:ext>
            </p:extLst>
          </p:nvPr>
        </p:nvGraphicFramePr>
        <p:xfrm>
          <a:off x="10892590" y="16778435"/>
          <a:ext cx="6962273" cy="5919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3157">
                  <a:extLst>
                    <a:ext uri="{9D8B030D-6E8A-4147-A177-3AD203B41FA5}">
                      <a16:colId xmlns:a16="http://schemas.microsoft.com/office/drawing/2014/main" val="710132346"/>
                    </a:ext>
                  </a:extLst>
                </a:gridCol>
                <a:gridCol w="2518611">
                  <a:extLst>
                    <a:ext uri="{9D8B030D-6E8A-4147-A177-3AD203B41FA5}">
                      <a16:colId xmlns:a16="http://schemas.microsoft.com/office/drawing/2014/main" val="3477485268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4257983620"/>
                    </a:ext>
                  </a:extLst>
                </a:gridCol>
                <a:gridCol w="1957136">
                  <a:extLst>
                    <a:ext uri="{9D8B030D-6E8A-4147-A177-3AD203B41FA5}">
                      <a16:colId xmlns:a16="http://schemas.microsoft.com/office/drawing/2014/main" val="1685328219"/>
                    </a:ext>
                  </a:extLst>
                </a:gridCol>
              </a:tblGrid>
              <a:tr h="8056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abbreviation of the product</a:t>
                      </a:r>
                      <a:r>
                        <a:rPr lang="cs-CZ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cs-CZ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yield</a:t>
                      </a: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melting point</a:t>
                      </a:r>
                      <a:endParaRPr lang="cs-CZ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83380"/>
                  </a:ext>
                </a:extLst>
              </a:tr>
              <a:tr h="589847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Amide (NM5a)</a:t>
                      </a: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60 %</a:t>
                      </a:r>
                    </a:p>
                  </a:txBody>
                  <a:tcPr marL="69279" marR="692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107-108 °C</a:t>
                      </a:r>
                    </a:p>
                  </a:txBody>
                  <a:tcPr marL="69279" marR="69279" marT="0" marB="0" anchor="ctr"/>
                </a:tc>
                <a:extLst>
                  <a:ext uri="{0D108BD9-81ED-4DB2-BD59-A6C34878D82A}">
                    <a16:rowId xmlns:a16="http://schemas.microsoft.com/office/drawing/2014/main" val="3788108006"/>
                  </a:ext>
                </a:extLst>
              </a:tr>
              <a:tr h="59448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Nitrile (NM6a)</a:t>
                      </a: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76 %</a:t>
                      </a:r>
                    </a:p>
                  </a:txBody>
                  <a:tcPr marL="69279" marR="692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106-107 °C</a:t>
                      </a:r>
                    </a:p>
                  </a:txBody>
                  <a:tcPr marL="69279" marR="69279" marT="0" marB="0" anchor="ctr"/>
                </a:tc>
                <a:extLst>
                  <a:ext uri="{0D108BD9-81ED-4DB2-BD59-A6C34878D82A}">
                    <a16:rowId xmlns:a16="http://schemas.microsoft.com/office/drawing/2014/main" val="4210314840"/>
                  </a:ext>
                </a:extLst>
              </a:tr>
              <a:tr h="59448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Tetrazole</a:t>
                      </a:r>
                      <a:r>
                        <a:rPr lang="cs-CZ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(NM1a)</a:t>
                      </a: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33 %</a:t>
                      </a:r>
                    </a:p>
                  </a:txBody>
                  <a:tcPr marL="69279" marR="692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174-175 °C</a:t>
                      </a:r>
                    </a:p>
                  </a:txBody>
                  <a:tcPr marL="69279" marR="69279" marT="0" marB="0" anchor="ctr"/>
                </a:tc>
                <a:extLst>
                  <a:ext uri="{0D108BD9-81ED-4DB2-BD59-A6C34878D82A}">
                    <a16:rowId xmlns:a16="http://schemas.microsoft.com/office/drawing/2014/main" val="2518745001"/>
                  </a:ext>
                </a:extLst>
              </a:tr>
              <a:tr h="555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NM2a</a:t>
                      </a:r>
                      <a:endParaRPr lang="cs-CZ" sz="2400" baseline="-25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cs-CZ" sz="2000" baseline="30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cs-CZ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PhCH</a:t>
                      </a:r>
                      <a:r>
                        <a:rPr lang="cs-CZ" sz="2000" baseline="-25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cs-CZ" sz="2000" baseline="-25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24 %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76 - 77 °C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extLst>
                  <a:ext uri="{0D108BD9-81ED-4DB2-BD59-A6C34878D82A}">
                    <a16:rowId xmlns:a16="http://schemas.microsoft.com/office/drawing/2014/main" val="3992069515"/>
                  </a:ext>
                </a:extLst>
              </a:tr>
              <a:tr h="555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NM2b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10 %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132 - 133 °C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extLst>
                  <a:ext uri="{0D108BD9-81ED-4DB2-BD59-A6C34878D82A}">
                    <a16:rowId xmlns:a16="http://schemas.microsoft.com/office/drawing/2014/main" val="748062492"/>
                  </a:ext>
                </a:extLst>
              </a:tr>
              <a:tr h="555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NM3a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cs-CZ" sz="2000" baseline="30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cs-CZ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4-CH</a:t>
                      </a:r>
                      <a:r>
                        <a:rPr lang="cs-CZ" sz="2000" baseline="-25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cs-CZ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OPhCH</a:t>
                      </a:r>
                      <a:r>
                        <a:rPr lang="cs-CZ" sz="2000" baseline="-25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cs-CZ" sz="2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28 %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135 - 136 °C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extLst>
                  <a:ext uri="{0D108BD9-81ED-4DB2-BD59-A6C34878D82A}">
                    <a16:rowId xmlns:a16="http://schemas.microsoft.com/office/drawing/2014/main" val="640596167"/>
                  </a:ext>
                </a:extLst>
              </a:tr>
              <a:tr h="555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NM3b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25 %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119 - 120 °C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extLst>
                  <a:ext uri="{0D108BD9-81ED-4DB2-BD59-A6C34878D82A}">
                    <a16:rowId xmlns:a16="http://schemas.microsoft.com/office/drawing/2014/main" val="2870949406"/>
                  </a:ext>
                </a:extLst>
              </a:tr>
              <a:tr h="555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NM4a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cs-CZ" sz="2000" baseline="30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cs-CZ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4-ClPhCH</a:t>
                      </a:r>
                      <a:r>
                        <a:rPr lang="cs-CZ" sz="2000" baseline="-250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cs-CZ" sz="2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36 %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123 - 124 °C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extLst>
                  <a:ext uri="{0D108BD9-81ED-4DB2-BD59-A6C34878D82A}">
                    <a16:rowId xmlns:a16="http://schemas.microsoft.com/office/drawing/2014/main" val="2280620450"/>
                  </a:ext>
                </a:extLst>
              </a:tr>
              <a:tr h="555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NM4b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>
                    <a:solidFill>
                      <a:srgbClr val="015EB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25 %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107 - 108 °C</a:t>
                      </a:r>
                      <a:endParaRPr lang="cs-CZ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279" marR="69279" marT="0" marB="0" anchor="ctr"/>
                </a:tc>
                <a:extLst>
                  <a:ext uri="{0D108BD9-81ED-4DB2-BD59-A6C34878D82A}">
                    <a16:rowId xmlns:a16="http://schemas.microsoft.com/office/drawing/2014/main" val="1408862086"/>
                  </a:ext>
                </a:extLst>
              </a:tr>
            </a:tbl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51D716FC-B898-4D90-9A6B-265494EA0D5E}"/>
              </a:ext>
            </a:extLst>
          </p:cNvPr>
          <p:cNvSpPr txBox="1"/>
          <p:nvPr/>
        </p:nvSpPr>
        <p:spPr>
          <a:xfrm>
            <a:off x="20095022" y="10514343"/>
            <a:ext cx="99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NM5a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DDC300F-8FCB-4477-BFEE-D45BA82F9B1C}"/>
              </a:ext>
            </a:extLst>
          </p:cNvPr>
          <p:cNvSpPr txBox="1"/>
          <p:nvPr/>
        </p:nvSpPr>
        <p:spPr>
          <a:xfrm>
            <a:off x="14765167" y="12495032"/>
            <a:ext cx="138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NM6a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997FA6-FC6B-419D-B7C6-842266717594}"/>
              </a:ext>
            </a:extLst>
          </p:cNvPr>
          <p:cNvSpPr txBox="1"/>
          <p:nvPr/>
        </p:nvSpPr>
        <p:spPr>
          <a:xfrm>
            <a:off x="18217825" y="12495253"/>
            <a:ext cx="111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NM1a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308BE6-C70A-418D-87DA-5BA4E0AC4028}"/>
              </a:ext>
            </a:extLst>
          </p:cNvPr>
          <p:cNvSpPr txBox="1"/>
          <p:nvPr/>
        </p:nvSpPr>
        <p:spPr>
          <a:xfrm>
            <a:off x="442450" y="25513866"/>
            <a:ext cx="10205884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evaluation of antimycobacterial activity shows that:</a:t>
            </a:r>
          </a:p>
          <a:p>
            <a:pPr marL="571500" indent="-5715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replacement of sulfur for carbon in linker led to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of antimycobacterial activity 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prepared compounds. </a:t>
            </a:r>
          </a:p>
          <a:p>
            <a:pPr marL="571500" indent="-5715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substituent bound to </a:t>
            </a:r>
            <a:r>
              <a:rPr lang="cs-CZ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28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cs-CZ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28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–tetrazole has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no influence on the effect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obtained compounds.</a:t>
            </a:r>
          </a:p>
          <a:p>
            <a:pPr marL="571500" indent="-5715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substituent on the tetrazole cycle </a:t>
            </a:r>
            <a:r>
              <a:rPr lang="cs-CZ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affect the activity 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compounds.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998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1874</TotalTime>
  <Words>567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</dc:creator>
  <cp:lastModifiedBy>Nikola</cp:lastModifiedBy>
  <cp:revision>113</cp:revision>
  <dcterms:created xsi:type="dcterms:W3CDTF">2019-02-28T10:50:51Z</dcterms:created>
  <dcterms:modified xsi:type="dcterms:W3CDTF">2019-04-08T18:37:35Z</dcterms:modified>
</cp:coreProperties>
</file>