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58"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AB8BF5D-F92B-4518-AA43-3E0702617FF3}">
          <p14:sldIdLst>
            <p14:sldId id="257"/>
            <p14:sldId id="259"/>
            <p14:sldId id="258"/>
          </p14:sldIdLst>
        </p14:section>
        <p14:section name="Features" id="{8A3B1C88-EA7F-4C6D-ADAF-E318E1CFC4FA}">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1" autoAdjust="0"/>
  </p:normalViewPr>
  <p:slideViewPr>
    <p:cSldViewPr snapToGrid="0">
      <p:cViewPr varScale="1">
        <p:scale>
          <a:sx n="75" d="100"/>
          <a:sy n="75" d="100"/>
        </p:scale>
        <p:origin x="52"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7A00F-66DC-459B-80C3-F71B8C54D8C0}" type="datetimeFigureOut">
              <a:rPr lang="zh-CN" altLang="en-US" smtClean="0"/>
              <a:t>2022/7/17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460E9-B10E-446C-82D4-47A7CEF178B2}" type="slidenum">
              <a:rPr lang="zh-CN" altLang="en-US" smtClean="0"/>
              <a:t>‹#›</a:t>
            </a:fld>
            <a:endParaRPr lang="zh-CN" altLang="en-US"/>
          </a:p>
        </p:txBody>
      </p:sp>
    </p:spTree>
    <p:extLst>
      <p:ext uri="{BB962C8B-B14F-4D97-AF65-F5344CB8AC3E}">
        <p14:creationId xmlns:p14="http://schemas.microsoft.com/office/powerpoint/2010/main" val="28460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https://www.escardio.org/Congresses-&amp;-Events/ESC-Congress/Congress-resources/Congress-news/2020-esc-clinical-practice-guidelines-for-the-diagnosis-and-management-of-atrial-fibrillation</a:t>
            </a:r>
          </a:p>
          <a:p>
            <a:endParaRPr lang="zh-CN" altLang="en-US" dirty="0"/>
          </a:p>
        </p:txBody>
      </p:sp>
      <p:sp>
        <p:nvSpPr>
          <p:cNvPr id="4" name="灯片编号占位符 3"/>
          <p:cNvSpPr>
            <a:spLocks noGrp="1"/>
          </p:cNvSpPr>
          <p:nvPr>
            <p:ph type="sldNum" sz="quarter" idx="5"/>
          </p:nvPr>
        </p:nvSpPr>
        <p:spPr/>
        <p:txBody>
          <a:bodyPr/>
          <a:lstStyle/>
          <a:p>
            <a:fld id="{86F460E9-B10E-446C-82D4-47A7CEF178B2}" type="slidenum">
              <a:rPr lang="zh-CN" altLang="en-US" smtClean="0"/>
              <a:t>2</a:t>
            </a:fld>
            <a:endParaRPr lang="zh-CN" altLang="en-US"/>
          </a:p>
        </p:txBody>
      </p:sp>
    </p:spTree>
    <p:extLst>
      <p:ext uri="{BB962C8B-B14F-4D97-AF65-F5344CB8AC3E}">
        <p14:creationId xmlns:p14="http://schemas.microsoft.com/office/powerpoint/2010/main" val="2164795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ECG</a:t>
            </a:r>
            <a:r>
              <a:rPr lang="zh-CN" altLang="en-US" dirty="0"/>
              <a:t>监测</a:t>
            </a:r>
          </a:p>
        </p:txBody>
      </p:sp>
      <p:sp>
        <p:nvSpPr>
          <p:cNvPr id="4" name="灯片编号占位符 3"/>
          <p:cNvSpPr>
            <a:spLocks noGrp="1"/>
          </p:cNvSpPr>
          <p:nvPr>
            <p:ph type="sldNum" sz="quarter" idx="5"/>
          </p:nvPr>
        </p:nvSpPr>
        <p:spPr/>
        <p:txBody>
          <a:bodyPr/>
          <a:lstStyle/>
          <a:p>
            <a:fld id="{86F460E9-B10E-446C-82D4-47A7CEF178B2}" type="slidenum">
              <a:rPr lang="zh-CN" altLang="en-US" smtClean="0"/>
              <a:t>4</a:t>
            </a:fld>
            <a:endParaRPr lang="zh-CN" altLang="en-US"/>
          </a:p>
        </p:txBody>
      </p:sp>
    </p:spTree>
    <p:extLst>
      <p:ext uri="{BB962C8B-B14F-4D97-AF65-F5344CB8AC3E}">
        <p14:creationId xmlns:p14="http://schemas.microsoft.com/office/powerpoint/2010/main" val="344222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4A1A5-2690-5771-FDFB-BBA6169C9E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784E15F-8CFC-C6C9-4A08-1697569E4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049E372-9FB9-2AEB-A880-EA05CC73A7F9}"/>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C541F905-3158-C799-C5AA-2A7C62857D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BCCE6F-06AC-C642-3BA8-9A881B9F2A81}"/>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202038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25068-C5F5-3507-203B-5A82F2FEBD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25FA5E-1F06-B471-1485-43F3268C2A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C7B79E-E3B6-3DC5-A8E0-C86FE3DA3F68}"/>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C9700BC4-66CD-9901-EF54-134308FB49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CFF988-A0CF-5460-A841-3463D64EBFB7}"/>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412378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BA4EAB-B65D-7A02-4FD9-D7894E6512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9F0150-CB7F-C821-D2BC-32B952C4AA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0534B6-F521-A795-EA6B-3356BB6B5C59}"/>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85C2E932-B550-36AE-2FFA-013F139523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A0B3D7-2FBB-B0C5-26AD-8733F0DFD10B}"/>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74256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3097E-1BD2-1444-CD59-74C15A51E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C3E2D7-63F4-3F46-8E8E-C5EE61C0DC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F703FB-2E4C-96BC-3B3B-08296517E4F2}"/>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65B1A026-A591-A8E0-2746-FA10BDE325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81FBEC-AA7E-5131-D7BF-298822159918}"/>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24453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E8CDB-158F-360B-FE38-696AB8C4B9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01778F-D31D-3A5F-5E71-E8B1DB3BB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77216B-D252-68B0-2894-1C365CB118D2}"/>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DC57C680-8554-B8C8-F041-03C92045A0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F0D30-BF58-D5E5-15C8-97C7761A2576}"/>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377869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C223C-F5BF-4CC3-E881-B70A769837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4DE3B3-4329-04B9-B0B2-ECBFCF67FF8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83920E-8418-E80D-5766-AA949C6496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A23BA9-13C0-F8F6-3EFB-47550743C6E1}"/>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6" name="页脚占位符 5">
            <a:extLst>
              <a:ext uri="{FF2B5EF4-FFF2-40B4-BE49-F238E27FC236}">
                <a16:creationId xmlns:a16="http://schemas.microsoft.com/office/drawing/2014/main" id="{26D7F522-B8C0-AF7C-75F0-0FD3C6AB44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3D07B-D565-4380-E9A9-D45093BB3D78}"/>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3612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528BB-3493-67E3-3322-2E3CAEB0F8B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89F8EB-149D-B8E8-8E28-CD371835A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4430B84-0FB3-86F0-E37F-6F00797550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7F800E-268C-D57D-D0ED-92EA6EA56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179B0A-D526-FAB7-3B30-8D698013C6F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A5EDF9B-6E42-031C-013B-8A2D4C1C0A81}"/>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8" name="页脚占位符 7">
            <a:extLst>
              <a:ext uri="{FF2B5EF4-FFF2-40B4-BE49-F238E27FC236}">
                <a16:creationId xmlns:a16="http://schemas.microsoft.com/office/drawing/2014/main" id="{A0704490-2CBC-FDFE-379D-C6ECF88F05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7EE355-A76F-6E26-7C40-6A22D8662B9B}"/>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184036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54DD-03CB-B9C7-A876-62FBBD907C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94BA19-365D-893D-DDF1-A0D4D562F3CC}"/>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4" name="页脚占位符 3">
            <a:extLst>
              <a:ext uri="{FF2B5EF4-FFF2-40B4-BE49-F238E27FC236}">
                <a16:creationId xmlns:a16="http://schemas.microsoft.com/office/drawing/2014/main" id="{9B394504-CAE5-88D3-4F5B-09198ACCF2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EEB0BE-EE8C-3101-DD3D-FE0DB42AA9B9}"/>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73465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AB69AC-6E5B-E548-0712-2F318D3C4A87}"/>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3" name="页脚占位符 2">
            <a:extLst>
              <a:ext uri="{FF2B5EF4-FFF2-40B4-BE49-F238E27FC236}">
                <a16:creationId xmlns:a16="http://schemas.microsoft.com/office/drawing/2014/main" id="{2C1BD05A-9257-9F80-F929-868D990C9F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832E88-AEC2-BE70-A2C9-A835A2D8A446}"/>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2155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FDB15-1A74-7C52-1EEC-FBB3B41D8F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8D7710-3345-B33D-B6F8-9E316CA52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F8411D-8802-9340-F6F4-D68F8F331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51B348-A49B-0FFC-FFB4-5181DCF3472E}"/>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6" name="页脚占位符 5">
            <a:extLst>
              <a:ext uri="{FF2B5EF4-FFF2-40B4-BE49-F238E27FC236}">
                <a16:creationId xmlns:a16="http://schemas.microsoft.com/office/drawing/2014/main" id="{9933A5F4-456E-AE5D-C327-7450EC67C6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99E9FD-76EA-98E2-98F2-7746C1F5BEF5}"/>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233947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A6D28-B183-F574-BB77-B4A4809376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3F86DE-55EB-5F66-DA8A-9A0CD4CA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42E734-B77A-37FD-E1C5-372717AD4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C86C3E-2F27-7E0D-9093-D04AABF9C956}"/>
              </a:ext>
            </a:extLst>
          </p:cNvPr>
          <p:cNvSpPr>
            <a:spLocks noGrp="1"/>
          </p:cNvSpPr>
          <p:nvPr>
            <p:ph type="dt" sz="half" idx="10"/>
          </p:nvPr>
        </p:nvSpPr>
        <p:spPr/>
        <p:txBody>
          <a:bodyPr/>
          <a:lstStyle/>
          <a:p>
            <a:fld id="{DA608948-FCD9-408D-88BA-9D6F7D078548}" type="datetimeFigureOut">
              <a:rPr lang="zh-CN" altLang="en-US" smtClean="0"/>
              <a:t>2022/7/17</a:t>
            </a:fld>
            <a:endParaRPr lang="zh-CN" altLang="en-US"/>
          </a:p>
        </p:txBody>
      </p:sp>
      <p:sp>
        <p:nvSpPr>
          <p:cNvPr id="6" name="页脚占位符 5">
            <a:extLst>
              <a:ext uri="{FF2B5EF4-FFF2-40B4-BE49-F238E27FC236}">
                <a16:creationId xmlns:a16="http://schemas.microsoft.com/office/drawing/2014/main" id="{6132E3F1-501E-DA0B-F009-39FAE1A7D3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39CCC8-A319-7BBD-F17B-4A170E637A2E}"/>
              </a:ext>
            </a:extLst>
          </p:cNvPr>
          <p:cNvSpPr>
            <a:spLocks noGrp="1"/>
          </p:cNvSpPr>
          <p:nvPr>
            <p:ph type="sldNum" sz="quarter" idx="12"/>
          </p:nvPr>
        </p:nvSpPr>
        <p:spPr/>
        <p:txBody>
          <a:body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3841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7C958B-A85D-A3BF-B8D7-FEE97A54A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E3A010-3F0D-02B9-D351-3CA77B367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71C2A7-6EF5-D2B9-46D0-4BA28A10F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08948-FCD9-408D-88BA-9D6F7D078548}" type="datetimeFigureOut">
              <a:rPr lang="zh-CN" altLang="en-US" smtClean="0"/>
              <a:t>2022/7/17</a:t>
            </a:fld>
            <a:endParaRPr lang="zh-CN" altLang="en-US"/>
          </a:p>
        </p:txBody>
      </p:sp>
      <p:sp>
        <p:nvSpPr>
          <p:cNvPr id="5" name="页脚占位符 4">
            <a:extLst>
              <a:ext uri="{FF2B5EF4-FFF2-40B4-BE49-F238E27FC236}">
                <a16:creationId xmlns:a16="http://schemas.microsoft.com/office/drawing/2014/main" id="{5301C798-8479-5A18-950B-881255E6E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CEAA75-7ED2-053D-A5A9-98BE69E61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122FB-628C-4353-9FD8-91ACE47597BD}" type="slidenum">
              <a:rPr lang="zh-CN" altLang="en-US" smtClean="0"/>
              <a:t>‹#›</a:t>
            </a:fld>
            <a:endParaRPr lang="zh-CN" altLang="en-US"/>
          </a:p>
        </p:txBody>
      </p:sp>
    </p:spTree>
    <p:extLst>
      <p:ext uri="{BB962C8B-B14F-4D97-AF65-F5344CB8AC3E}">
        <p14:creationId xmlns:p14="http://schemas.microsoft.com/office/powerpoint/2010/main" val="319886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atasci.com/products/software/ponemah/data-insigh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A6163-3DBF-5136-E987-6742F5E875C1}"/>
              </a:ext>
            </a:extLst>
          </p:cNvPr>
          <p:cNvSpPr>
            <a:spLocks noGrp="1"/>
          </p:cNvSpPr>
          <p:nvPr>
            <p:ph type="title"/>
          </p:nvPr>
        </p:nvSpPr>
        <p:spPr/>
        <p:txBody>
          <a:bodyPr/>
          <a:lstStyle/>
          <a:p>
            <a:r>
              <a:rPr lang="zh-CN" altLang="en-US" dirty="0"/>
              <a:t>作品集结构</a:t>
            </a:r>
          </a:p>
        </p:txBody>
      </p:sp>
      <p:sp>
        <p:nvSpPr>
          <p:cNvPr id="3" name="内容占位符 2">
            <a:extLst>
              <a:ext uri="{FF2B5EF4-FFF2-40B4-BE49-F238E27FC236}">
                <a16:creationId xmlns:a16="http://schemas.microsoft.com/office/drawing/2014/main" id="{3E0463F4-B26E-96B1-A120-2F1F4CA47B03}"/>
              </a:ext>
            </a:extLst>
          </p:cNvPr>
          <p:cNvSpPr>
            <a:spLocks noGrp="1"/>
          </p:cNvSpPr>
          <p:nvPr>
            <p:ph idx="1"/>
          </p:nvPr>
        </p:nvSpPr>
        <p:spPr/>
        <p:txBody>
          <a:bodyPr/>
          <a:lstStyle/>
          <a:p>
            <a:r>
              <a:rPr lang="en-US" altLang="zh-CN" dirty="0"/>
              <a:t>Fact + Problem framing + tags</a:t>
            </a:r>
            <a:r>
              <a:rPr lang="zh-CN" altLang="en-US" dirty="0"/>
              <a:t>（角色）</a:t>
            </a:r>
            <a:endParaRPr lang="en-US" altLang="zh-CN" dirty="0"/>
          </a:p>
          <a:p>
            <a:r>
              <a:rPr lang="en-US" altLang="zh-CN" dirty="0"/>
              <a:t>Overview(product)</a:t>
            </a:r>
          </a:p>
          <a:p>
            <a:r>
              <a:rPr lang="en-US" altLang="zh-CN" dirty="0"/>
              <a:t>Features</a:t>
            </a:r>
          </a:p>
          <a:p>
            <a:r>
              <a:rPr lang="en-US" altLang="zh-CN" dirty="0"/>
              <a:t>Design Process(Agile UX, build-measure-learn loop)</a:t>
            </a:r>
          </a:p>
          <a:p>
            <a:pPr lvl="1"/>
            <a:r>
              <a:rPr lang="en-US" altLang="zh-CN" dirty="0"/>
              <a:t>Brainstorming &gt; Lean canvas</a:t>
            </a:r>
          </a:p>
          <a:p>
            <a:pPr lvl="1"/>
            <a:r>
              <a:rPr lang="en-US" altLang="zh-CN" dirty="0"/>
              <a:t>Market research</a:t>
            </a:r>
          </a:p>
          <a:p>
            <a:pPr lvl="1"/>
            <a:r>
              <a:rPr lang="en-US" altLang="zh-CN" dirty="0"/>
              <a:t>Wireframes</a:t>
            </a:r>
          </a:p>
          <a:p>
            <a:pPr lvl="1"/>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7589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3FBD9-4F5D-BD35-CD3D-D93982BA10F9}"/>
              </a:ext>
            </a:extLst>
          </p:cNvPr>
          <p:cNvSpPr>
            <a:spLocks noGrp="1"/>
          </p:cNvSpPr>
          <p:nvPr>
            <p:ph type="title"/>
          </p:nvPr>
        </p:nvSpPr>
        <p:spPr/>
        <p:txBody>
          <a:bodyPr/>
          <a:lstStyle/>
          <a:p>
            <a:r>
              <a:rPr lang="en-US" altLang="zh-CN" dirty="0"/>
              <a:t>Fact</a:t>
            </a:r>
            <a:endParaRPr lang="zh-CN" altLang="en-US" dirty="0"/>
          </a:p>
        </p:txBody>
      </p:sp>
      <p:sp>
        <p:nvSpPr>
          <p:cNvPr id="3" name="内容占位符 2">
            <a:extLst>
              <a:ext uri="{FF2B5EF4-FFF2-40B4-BE49-F238E27FC236}">
                <a16:creationId xmlns:a16="http://schemas.microsoft.com/office/drawing/2014/main" id="{6353C31D-BF98-CB1B-1BE7-D6727EA4476D}"/>
              </a:ext>
            </a:extLst>
          </p:cNvPr>
          <p:cNvSpPr>
            <a:spLocks noGrp="1"/>
          </p:cNvSpPr>
          <p:nvPr>
            <p:ph idx="1"/>
          </p:nvPr>
        </p:nvSpPr>
        <p:spPr/>
        <p:txBody>
          <a:bodyPr/>
          <a:lstStyle/>
          <a:p>
            <a:r>
              <a:rPr lang="en-US" altLang="zh-CN" dirty="0"/>
              <a:t>All-cause death was the most frequent major event in more than 17,000 newly diagnosed AF patients, far exceeding the rate of stroke or major bleeding.</a:t>
            </a:r>
            <a:endParaRPr lang="zh-CN" altLang="en-US" dirty="0"/>
          </a:p>
        </p:txBody>
      </p:sp>
    </p:spTree>
    <p:extLst>
      <p:ext uri="{BB962C8B-B14F-4D97-AF65-F5344CB8AC3E}">
        <p14:creationId xmlns:p14="http://schemas.microsoft.com/office/powerpoint/2010/main" val="299919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6D3EF6C-16D9-C36B-9A54-2907811F7F02}"/>
              </a:ext>
            </a:extLst>
          </p:cNvPr>
          <p:cNvPicPr>
            <a:picLocks noChangeAspect="1"/>
          </p:cNvPicPr>
          <p:nvPr/>
        </p:nvPicPr>
        <p:blipFill>
          <a:blip r:embed="rId2"/>
          <a:stretch>
            <a:fillRect/>
          </a:stretch>
        </p:blipFill>
        <p:spPr>
          <a:xfrm>
            <a:off x="0" y="1508174"/>
            <a:ext cx="12192000" cy="5349826"/>
          </a:xfrm>
          <a:prstGeom prst="rect">
            <a:avLst/>
          </a:prstGeom>
        </p:spPr>
      </p:pic>
    </p:spTree>
    <p:extLst>
      <p:ext uri="{BB962C8B-B14F-4D97-AF65-F5344CB8AC3E}">
        <p14:creationId xmlns:p14="http://schemas.microsoft.com/office/powerpoint/2010/main" val="13554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D63DF0-6F39-7A44-A6CD-30B0F50B7501}"/>
              </a:ext>
            </a:extLst>
          </p:cNvPr>
          <p:cNvSpPr txBox="1"/>
          <p:nvPr/>
        </p:nvSpPr>
        <p:spPr>
          <a:xfrm>
            <a:off x="2937934" y="2487136"/>
            <a:ext cx="6096000" cy="1477328"/>
          </a:xfrm>
          <a:prstGeom prst="rect">
            <a:avLst/>
          </a:prstGeom>
          <a:noFill/>
        </p:spPr>
        <p:txBody>
          <a:bodyPr wrap="square">
            <a:spAutoFit/>
          </a:bodyPr>
          <a:lstStyle/>
          <a:p>
            <a:r>
              <a:rPr lang="en-US" altLang="zh-CN" b="0" i="0" u="none" strike="noStrike" dirty="0">
                <a:solidFill>
                  <a:srgbClr val="A41E34"/>
                </a:solidFill>
                <a:effectLst/>
                <a:latin typeface="Arial" panose="020B0604020202020204" pitchFamily="34" charset="0"/>
                <a:hlinkClick r:id="rId3"/>
              </a:rPr>
              <a:t>Data Insights™</a:t>
            </a:r>
            <a:r>
              <a:rPr lang="en-US" altLang="zh-CN" b="0" i="0" dirty="0">
                <a:solidFill>
                  <a:srgbClr val="000000"/>
                </a:solidFill>
                <a:effectLst/>
                <a:latin typeface="Arial" panose="020B0604020202020204" pitchFamily="34" charset="0"/>
              </a:rPr>
              <a:t> offers an automated analysis method to accurately and consistently find, classify, and report on the arrhythmias within the ECG signal. The following table outlines the arrhythmia types, classifications, and quantification parameters available with Data Insights.</a:t>
            </a:r>
            <a:endParaRPr lang="zh-CN" altLang="en-US" dirty="0"/>
          </a:p>
        </p:txBody>
      </p:sp>
    </p:spTree>
    <p:extLst>
      <p:ext uri="{BB962C8B-B14F-4D97-AF65-F5344CB8AC3E}">
        <p14:creationId xmlns:p14="http://schemas.microsoft.com/office/powerpoint/2010/main" val="4635867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128</Words>
  <Application>Microsoft Office PowerPoint</Application>
  <PresentationFormat>宽屏</PresentationFormat>
  <Paragraphs>16</Paragraphs>
  <Slides>4</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作品集结构</vt:lpstr>
      <vt:lpstr>Fact</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Bufan</dc:creator>
  <cp:lastModifiedBy>Deng Bufan</cp:lastModifiedBy>
  <cp:revision>4</cp:revision>
  <dcterms:created xsi:type="dcterms:W3CDTF">2022-07-17T18:07:37Z</dcterms:created>
  <dcterms:modified xsi:type="dcterms:W3CDTF">2022-07-17T19:08:49Z</dcterms:modified>
</cp:coreProperties>
</file>