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59" r:id="rId3"/>
    <p:sldId id="272" r:id="rId4"/>
    <p:sldId id="266" r:id="rId5"/>
    <p:sldId id="271" r:id="rId6"/>
    <p:sldId id="261" r:id="rId7"/>
    <p:sldId id="262" r:id="rId8"/>
    <p:sldId id="265" r:id="rId9"/>
    <p:sldId id="264" r:id="rId10"/>
    <p:sldId id="258" r:id="rId11"/>
    <p:sldId id="270" r:id="rId12"/>
    <p:sldId id="267" r:id="rId13"/>
    <p:sldId id="260" r:id="rId14"/>
  </p:sldIdLst>
  <p:sldSz cx="12192000" cy="6858000"/>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79300" autoAdjust="0"/>
  </p:normalViewPr>
  <p:slideViewPr>
    <p:cSldViewPr snapToGrid="0">
      <p:cViewPr varScale="1">
        <p:scale>
          <a:sx n="103" d="100"/>
          <a:sy n="103" d="100"/>
        </p:scale>
        <p:origin x="9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0E95D2-5477-4BEB-AF65-E79B532831D0}" type="datetimeFigureOut">
              <a:rPr lang="cs-CZ" smtClean="0"/>
              <a:t>09.04.2024</a:t>
            </a:fld>
            <a:endParaRPr lang="cs-CZ"/>
          </a:p>
        </p:txBody>
      </p:sp>
      <p:sp>
        <p:nvSpPr>
          <p:cNvPr id="4" name="Zástupný symbol pro obrázek snímk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BA801F-A763-49F0-9340-9CE6E525A0F2}" type="slidenum">
              <a:rPr lang="cs-CZ" smtClean="0"/>
              <a:t>‹#›</a:t>
            </a:fld>
            <a:endParaRPr lang="cs-CZ"/>
          </a:p>
        </p:txBody>
      </p:sp>
    </p:spTree>
    <p:extLst>
      <p:ext uri="{BB962C8B-B14F-4D97-AF65-F5344CB8AC3E}">
        <p14:creationId xmlns:p14="http://schemas.microsoft.com/office/powerpoint/2010/main" val="748298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Dobrý den, jmenuji se Eduard Plic a studuji sedmým rokem na Masarykovu Gymnáziu v Plzni. Jako téma mé středoškolské odborné činnosti jsem si zvolil Klasifikaci slunečních skvrn pomocí umělé inteligence. Dnes bych Vám rád krátce svou práci představil.</a:t>
            </a:r>
          </a:p>
        </p:txBody>
      </p:sp>
      <p:sp>
        <p:nvSpPr>
          <p:cNvPr id="4" name="Slide Number Placeholder 3"/>
          <p:cNvSpPr>
            <a:spLocks noGrp="1"/>
          </p:cNvSpPr>
          <p:nvPr>
            <p:ph type="sldNum" sz="quarter" idx="5"/>
          </p:nvPr>
        </p:nvSpPr>
        <p:spPr/>
        <p:txBody>
          <a:bodyPr/>
          <a:lstStyle/>
          <a:p>
            <a:fld id="{CBBA801F-A763-49F0-9340-9CE6E525A0F2}" type="slidenum">
              <a:rPr lang="cs-CZ" smtClean="0"/>
              <a:t>1</a:t>
            </a:fld>
            <a:endParaRPr lang="cs-CZ"/>
          </a:p>
        </p:txBody>
      </p:sp>
    </p:spTree>
    <p:extLst>
      <p:ext uri="{BB962C8B-B14F-4D97-AF65-F5344CB8AC3E}">
        <p14:creationId xmlns:p14="http://schemas.microsoft.com/office/powerpoint/2010/main" val="3310996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Sluneční skvrny jsou tmavé útvary pozorovatelné na Slunci dalekohledy ale i pouhýma očima. Sluneční skvrny zobrazují určitou poruchu magnetického pole naší nejbližší hvězdy. Magnetické indukční čáry v těchto místech vystupují na povrch Slunce a tím dochází ke snížení teploty a ke ztmavnutí této aktivní oblasti. Několik desítek slunečních skvrn můžete vidět na obrázku vpravo, tyto skvrn pak můžeme rozřadit do 8 zjevných skupin, které se mezi sebou nijak neovlivňují. Zde jsem jako ukázku vybral fotografii z družice SDO, ale existují i jiné metody jak zachytit tyto útvary. Jednou z nich je například sluneční kresba. Pojďme se na ni podívat detailněji.</a:t>
            </a:r>
          </a:p>
        </p:txBody>
      </p:sp>
      <p:sp>
        <p:nvSpPr>
          <p:cNvPr id="4" name="Slide Number Placeholder 3"/>
          <p:cNvSpPr>
            <a:spLocks noGrp="1"/>
          </p:cNvSpPr>
          <p:nvPr>
            <p:ph type="sldNum" sz="quarter" idx="5"/>
          </p:nvPr>
        </p:nvSpPr>
        <p:spPr/>
        <p:txBody>
          <a:bodyPr/>
          <a:lstStyle/>
          <a:p>
            <a:fld id="{CBBA801F-A763-49F0-9340-9CE6E525A0F2}" type="slidenum">
              <a:rPr lang="cs-CZ" smtClean="0"/>
              <a:t>10</a:t>
            </a:fld>
            <a:endParaRPr lang="cs-CZ"/>
          </a:p>
        </p:txBody>
      </p:sp>
    </p:spTree>
    <p:extLst>
      <p:ext uri="{BB962C8B-B14F-4D97-AF65-F5344CB8AC3E}">
        <p14:creationId xmlns:p14="http://schemas.microsoft.com/office/powerpoint/2010/main" val="1469279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Jak jsem zmínil na předchozím slidu, skupiny slunečních skvrn můžeme klasifikovat. Existuje více možných klasifikací, ale já jsem si pro tuto práci vybral </a:t>
            </a:r>
            <a:r>
              <a:rPr lang="cs-CZ" dirty="0" err="1"/>
              <a:t>McIntoshovu</a:t>
            </a:r>
            <a:r>
              <a:rPr lang="cs-CZ" dirty="0"/>
              <a:t>, protože skupiny dostávají své třípísmenné označení na základě 3 na sobě nezávislých podklasifikací. První písmeno závisí na konfiguraci skupiny, druhé poté na penumbře největší skvrn a třetí na rozložení skvrn v prostoru. Jednotlivé příklady skvrn s jejich zařazením můžete vidět zda na obrázku. Tím, že jsem si vybral právě tuto klasifikaci, jsem mohl například vytvořit 3 nezávislé modely, které predikovaly vždy jednu podklasifikaci.</a:t>
            </a:r>
          </a:p>
        </p:txBody>
      </p:sp>
      <p:sp>
        <p:nvSpPr>
          <p:cNvPr id="4" name="Slide Number Placeholder 3"/>
          <p:cNvSpPr>
            <a:spLocks noGrp="1"/>
          </p:cNvSpPr>
          <p:nvPr>
            <p:ph type="sldNum" sz="quarter" idx="5"/>
          </p:nvPr>
        </p:nvSpPr>
        <p:spPr/>
        <p:txBody>
          <a:bodyPr/>
          <a:lstStyle/>
          <a:p>
            <a:fld id="{CBBA801F-A763-49F0-9340-9CE6E525A0F2}" type="slidenum">
              <a:rPr lang="cs-CZ" smtClean="0"/>
              <a:t>11</a:t>
            </a:fld>
            <a:endParaRPr lang="cs-CZ"/>
          </a:p>
        </p:txBody>
      </p:sp>
    </p:spTree>
    <p:extLst>
      <p:ext uri="{BB962C8B-B14F-4D97-AF65-F5344CB8AC3E}">
        <p14:creationId xmlns:p14="http://schemas.microsoft.com/office/powerpoint/2010/main" val="970653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I přestože tato metoda zachycení fotosféry Slunce má přibližně 300 letou tradici, v České republice se kresbě věnuje jen málo jedinců a hvězdáren. Jednou z nich je Ondřejovská hvězdárna, kterou jsem taktéž při psaní této práce navštívil, abych lépe pochopili celý proces kreslení a dostal odpovědi od prvotřídních odborníků v oboru. Protokol kresby můžete vidět zde na obrázku. Sluneční disk se při zákresu přes dalekohled promítá na tento formulář, tak aby mohly být zakresleny všechny útvary na Slunci. Poté jsou všechny skupiny skvrn ohraničeny obdélníkem a je jim přiřazena jejich klasifikace. Povšimněte si, že například největší skupina má označení Ekc. Kromě slunečního disku samotného můžeme v rozích formuláře vidět tabulky s některými důležitými informacemi, které jsem při tvorbě modelu použil.</a:t>
            </a:r>
          </a:p>
        </p:txBody>
      </p:sp>
      <p:sp>
        <p:nvSpPr>
          <p:cNvPr id="4" name="Slide Number Placeholder 3"/>
          <p:cNvSpPr>
            <a:spLocks noGrp="1"/>
          </p:cNvSpPr>
          <p:nvPr>
            <p:ph type="sldNum" sz="quarter" idx="5"/>
          </p:nvPr>
        </p:nvSpPr>
        <p:spPr/>
        <p:txBody>
          <a:bodyPr/>
          <a:lstStyle/>
          <a:p>
            <a:fld id="{CBBA801F-A763-49F0-9340-9CE6E525A0F2}" type="slidenum">
              <a:rPr lang="cs-CZ" smtClean="0"/>
              <a:t>12</a:t>
            </a:fld>
            <a:endParaRPr lang="cs-CZ"/>
          </a:p>
        </p:txBody>
      </p:sp>
    </p:spTree>
    <p:extLst>
      <p:ext uri="{BB962C8B-B14F-4D97-AF65-F5344CB8AC3E}">
        <p14:creationId xmlns:p14="http://schemas.microsoft.com/office/powerpoint/2010/main" val="3257630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Jak z názvu vyplívá, ve své práci jsem využíval i umělou inteligenci, nebo spíše strojové učení. Umělá inteligence je souhrnný pojem, zaštiťující jakýkoliv stroj, který provádí komplexní operace. Její podmnožinou je strojové učení což je </a:t>
            </a:r>
            <a:r>
              <a:rPr lang="cs-CZ" dirty="0" err="1"/>
              <a:t>souhrné</a:t>
            </a:r>
            <a:r>
              <a:rPr lang="cs-CZ" dirty="0"/>
              <a:t> označení metod nebo algoritmů, </a:t>
            </a:r>
            <a:r>
              <a:rPr lang="cs-CZ" sz="1800" dirty="0">
                <a:effectLst/>
                <a:latin typeface="Times New Roman" panose="02020603050405020304" pitchFamily="18" charset="0"/>
                <a:ea typeface="Calibri" panose="020F0502020204030204" pitchFamily="34" charset="0"/>
              </a:rPr>
              <a:t>které mají za cíl splnění určitého úkolu. </a:t>
            </a:r>
            <a:r>
              <a:rPr lang="cs-CZ" dirty="0"/>
              <a:t>Jedním z těchto algoritmů je neuronová síť, jejíž fungování nám zobrazuje obrázek vpravo. Síť se sestává z mnoha neuronů, zde koleček, které jsou napojeny na jiné neurony a dokáží se v závislosti na nich aktivovat. Tato neuronová síť má určité typy vrstev, první se nazývá vstupní a pouze přebírá vstupní data, poté následují skryté vrstvy, které vstupní data vyhodnocují a neuronová síť je zakončena výstupní vrstvou, která například může udávat pravděpodobnosti zařazení vstupu do 2 tříd. Typem neuronových sít´, který využívám já, je konvoluční neuronová síť. Tento algoritmus se osvědčil právě při práci s obrázky, neboť v sobě mají neurony zabudovanou informaci o polohách pixelů.</a:t>
            </a:r>
          </a:p>
        </p:txBody>
      </p:sp>
      <p:sp>
        <p:nvSpPr>
          <p:cNvPr id="4" name="Slide Number Placeholder 3"/>
          <p:cNvSpPr>
            <a:spLocks noGrp="1"/>
          </p:cNvSpPr>
          <p:nvPr>
            <p:ph type="sldNum" sz="quarter" idx="5"/>
          </p:nvPr>
        </p:nvSpPr>
        <p:spPr/>
        <p:txBody>
          <a:bodyPr/>
          <a:lstStyle/>
          <a:p>
            <a:fld id="{CBBA801F-A763-49F0-9340-9CE6E525A0F2}" type="slidenum">
              <a:rPr lang="cs-CZ" smtClean="0"/>
              <a:t>13</a:t>
            </a:fld>
            <a:endParaRPr lang="cs-CZ"/>
          </a:p>
        </p:txBody>
      </p:sp>
    </p:spTree>
    <p:extLst>
      <p:ext uri="{BB962C8B-B14F-4D97-AF65-F5344CB8AC3E}">
        <p14:creationId xmlns:p14="http://schemas.microsoft.com/office/powerpoint/2010/main" val="1409710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Cílem mé středoškolské odborné činnosti bylo prozkoumat možné spojení dvou velmi zajímavých vědních oborů, a to sluneční astronomie a strojového učení.</a:t>
            </a:r>
          </a:p>
          <a:p>
            <a:r>
              <a:rPr lang="cs-CZ" dirty="0"/>
              <a:t>Dalším mým záměrem bylo vytvořit model konvoluční neuronové sítě, který by byl schopný klasifikovat skupiny slunečních skvrn. Práce měla fungovat jako proof of concept toho, že lze využívat metody strojového učení také na hvězdárnách.</a:t>
            </a:r>
          </a:p>
          <a:p>
            <a:r>
              <a:rPr lang="cs-CZ" dirty="0"/>
              <a:t>Další mojí motivací k výběru právě toho tématu byla popularizace sluneční kresby, neboť tato metoda pozorování Slunce má již dlouholetou tradici.</a:t>
            </a:r>
          </a:p>
          <a:p>
            <a:endParaRPr lang="cs-CZ" dirty="0"/>
          </a:p>
          <a:p>
            <a:r>
              <a:rPr lang="cs-CZ" dirty="0"/>
              <a:t>Výsledkem mé středoškolské odborné práce je celkem 8 různých modelů schopných určité úrovně klasifikace. Kromě jejich parametrů a výsledků jsem nabídl i další možnosti, jak tyto modely dále upravovat. Mezi výsledky práce bych rád uvedl i samotný text práce, který jednoduše a srozumitelně uvádí do celé problematiky. </a:t>
            </a:r>
          </a:p>
          <a:p>
            <a:endParaRPr lang="cs-CZ" dirty="0"/>
          </a:p>
          <a:p>
            <a:r>
              <a:rPr lang="cs-CZ" dirty="0"/>
              <a:t>Nyní se pojďme detailněji podívat na postup trénování a výsledky některých modelů.</a:t>
            </a:r>
          </a:p>
          <a:p>
            <a:endParaRPr lang="cs-CZ" dirty="0"/>
          </a:p>
        </p:txBody>
      </p:sp>
      <p:sp>
        <p:nvSpPr>
          <p:cNvPr id="4" name="Slide Number Placeholder 3"/>
          <p:cNvSpPr>
            <a:spLocks noGrp="1"/>
          </p:cNvSpPr>
          <p:nvPr>
            <p:ph type="sldNum" sz="quarter" idx="5"/>
          </p:nvPr>
        </p:nvSpPr>
        <p:spPr/>
        <p:txBody>
          <a:bodyPr/>
          <a:lstStyle/>
          <a:p>
            <a:fld id="{CBBA801F-A763-49F0-9340-9CE6E525A0F2}" type="slidenum">
              <a:rPr lang="cs-CZ" smtClean="0"/>
              <a:t>2</a:t>
            </a:fld>
            <a:endParaRPr lang="cs-CZ"/>
          </a:p>
        </p:txBody>
      </p:sp>
    </p:spTree>
    <p:extLst>
      <p:ext uri="{BB962C8B-B14F-4D97-AF65-F5344CB8AC3E}">
        <p14:creationId xmlns:p14="http://schemas.microsoft.com/office/powerpoint/2010/main" val="44713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Ze všeho nejdříve ještě osvětlím co jsou to sluneční skvrny a jak vzniká taková sluneční kresba. Sluneční skvrny jsou tmavé útvary viditelné na Slunci. Jejich výskyt značí určitou poruchu magnetického pole, neboť v místě skvrny se magnetické indukční čáry </a:t>
            </a:r>
            <a:r>
              <a:rPr lang="cs-CZ" dirty="0" err="1"/>
              <a:t>dosávají</a:t>
            </a:r>
            <a:r>
              <a:rPr lang="cs-CZ" dirty="0"/>
              <a:t> nad </a:t>
            </a:r>
            <a:r>
              <a:rPr lang="cs-CZ" dirty="0" err="1"/>
              <a:t>porch</a:t>
            </a:r>
            <a:r>
              <a:rPr lang="cs-CZ" dirty="0"/>
              <a:t> Slunce. Tyto skvrn pak můžeme taktéž rozdělovat do skupin, které se navzájem nijak neovlivňují.</a:t>
            </a:r>
          </a:p>
          <a:p>
            <a:r>
              <a:rPr lang="cs-CZ" dirty="0"/>
              <a:t>Tyto skvrny lze sice zachytit nejmodernějšími družicemi, ale nejdéle jsou pozorovány přes dalekohled, kdy je slunce promítáno na takovýto formulář a veškeré pozorovatelné útvary jsou zakresleny. I přestože tato metoda zachycení fotosféry Slunce má přibližně 300 letou tradici, v České republice se kresbě věnuje jen málo jedinců a hvězdáren. Jednou z nich je Ondřejovská hvězdárna, kterou jsem taktéž při psaní této práce navštívil. </a:t>
            </a:r>
          </a:p>
          <a:p>
            <a:endParaRPr lang="cs-CZ" dirty="0"/>
          </a:p>
          <a:p>
            <a:r>
              <a:rPr lang="cs-CZ" dirty="0"/>
              <a:t>Poté jsou všechny skupiny skvrn ohraničeny obdélníkem a je jim přiřazena jejich klasifikace, zde </a:t>
            </a:r>
            <a:r>
              <a:rPr lang="cs-CZ" dirty="0" err="1"/>
              <a:t>porstřední</a:t>
            </a:r>
            <a:r>
              <a:rPr lang="cs-CZ" dirty="0"/>
              <a:t> skvrna má podle McIntoshovy klasifikace </a:t>
            </a:r>
            <a:r>
              <a:rPr lang="cs-CZ" dirty="0" err="1"/>
              <a:t>tšchto</a:t>
            </a:r>
            <a:r>
              <a:rPr lang="cs-CZ" dirty="0"/>
              <a:t> skvrn 3 písmenné označení Ekc.</a:t>
            </a:r>
          </a:p>
        </p:txBody>
      </p:sp>
      <p:sp>
        <p:nvSpPr>
          <p:cNvPr id="4" name="Slide Number Placeholder 3"/>
          <p:cNvSpPr>
            <a:spLocks noGrp="1"/>
          </p:cNvSpPr>
          <p:nvPr>
            <p:ph type="sldNum" sz="quarter" idx="5"/>
          </p:nvPr>
        </p:nvSpPr>
        <p:spPr/>
        <p:txBody>
          <a:bodyPr/>
          <a:lstStyle/>
          <a:p>
            <a:fld id="{CBBA801F-A763-49F0-9340-9CE6E525A0F2}" type="slidenum">
              <a:rPr lang="cs-CZ" smtClean="0"/>
              <a:t>3</a:t>
            </a:fld>
            <a:endParaRPr lang="cs-CZ"/>
          </a:p>
        </p:txBody>
      </p:sp>
    </p:spTree>
    <p:extLst>
      <p:ext uri="{BB962C8B-B14F-4D97-AF65-F5344CB8AC3E}">
        <p14:creationId xmlns:p14="http://schemas.microsoft.com/office/powerpoint/2010/main" val="2547207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Modely jsem trénoval v programovacím jazyce Python. Pro trénování na obrázkových datech jsem používal specifický typ neuronové sítě, konvoluční neuronovou síť, neboť tento typ umí pracovat se vzájemnou polohou pixelů. Jako styl učení jsem si vybral učení s učitelem, což je metoda, kdy jsou ke vstupním datům přiřazena i správná výstupní data. Při tvorbě každého modelu jsem nastavoval různě další parametry sítě, zaznamenával je a zkoumal jejich vliv na celkovou funkčnost modelů.</a:t>
            </a:r>
          </a:p>
          <a:p>
            <a:pPr marL="0" marR="0" lvl="0" indent="0" algn="l" defTabSz="914400" rtl="0" eaLnBrk="1" fontAlgn="auto" latinLnBrk="0" hangingPunct="1">
              <a:lnSpc>
                <a:spcPct val="100000"/>
              </a:lnSpc>
              <a:spcBef>
                <a:spcPts val="0"/>
              </a:spcBef>
              <a:spcAft>
                <a:spcPts val="0"/>
              </a:spcAft>
              <a:buClrTx/>
              <a:buSzTx/>
              <a:buFontTx/>
              <a:buNone/>
              <a:tabLst/>
              <a:defRPr/>
            </a:pPr>
            <a:endParaRPr lang="cs-CZ" dirty="0"/>
          </a:p>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Modely jsem trénoval na upravených kresbách Slunce, na ty se nyní detailněji podíváme.</a:t>
            </a:r>
          </a:p>
        </p:txBody>
      </p:sp>
      <p:sp>
        <p:nvSpPr>
          <p:cNvPr id="4" name="Slide Number Placeholder 3"/>
          <p:cNvSpPr>
            <a:spLocks noGrp="1"/>
          </p:cNvSpPr>
          <p:nvPr>
            <p:ph type="sldNum" sz="quarter" idx="5"/>
          </p:nvPr>
        </p:nvSpPr>
        <p:spPr/>
        <p:txBody>
          <a:bodyPr/>
          <a:lstStyle/>
          <a:p>
            <a:fld id="{CBBA801F-A763-49F0-9340-9CE6E525A0F2}" type="slidenum">
              <a:rPr lang="cs-CZ" smtClean="0"/>
              <a:t>4</a:t>
            </a:fld>
            <a:endParaRPr lang="cs-CZ"/>
          </a:p>
        </p:txBody>
      </p:sp>
    </p:spTree>
    <p:extLst>
      <p:ext uri="{BB962C8B-B14F-4D97-AF65-F5344CB8AC3E}">
        <p14:creationId xmlns:p14="http://schemas.microsoft.com/office/powerpoint/2010/main" val="2810337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K tvorbě jakéhokoliv modelu jsou potřeba vždy vstupní data. V mém případě tvořili vstupní data jednotlivé skupiny skvrn, vyextrahované z protokolu kreseb. Poté, co jsem mírně upravil kontrast a velikost kresby jsem programově našel všechny skupiny skvrn (které jsou vždy označeny obdélníkem) a upravil je do finální podoby viditelné zde. Na minulém slidu jsem zmínil, že jsem trénoval učením s učitelem, tedy jsem musel tyto skupiny také označit adekvátní klasifikací. Tuto klasifikaci můžete vidět například zde na obrázku, zde se jedná o skvrnu </a:t>
            </a:r>
            <a:r>
              <a:rPr lang="cs-CZ" dirty="0" err="1"/>
              <a:t>Dac</a:t>
            </a:r>
            <a:r>
              <a:rPr lang="cs-CZ" dirty="0"/>
              <a:t>. </a:t>
            </a:r>
          </a:p>
        </p:txBody>
      </p:sp>
      <p:sp>
        <p:nvSpPr>
          <p:cNvPr id="4" name="Slide Number Placeholder 3"/>
          <p:cNvSpPr>
            <a:spLocks noGrp="1"/>
          </p:cNvSpPr>
          <p:nvPr>
            <p:ph type="sldNum" sz="quarter" idx="5"/>
          </p:nvPr>
        </p:nvSpPr>
        <p:spPr/>
        <p:txBody>
          <a:bodyPr/>
          <a:lstStyle/>
          <a:p>
            <a:fld id="{CBBA801F-A763-49F0-9340-9CE6E525A0F2}" type="slidenum">
              <a:rPr lang="cs-CZ" smtClean="0"/>
              <a:t>5</a:t>
            </a:fld>
            <a:endParaRPr lang="cs-CZ"/>
          </a:p>
        </p:txBody>
      </p:sp>
    </p:spTree>
    <p:extLst>
      <p:ext uri="{BB962C8B-B14F-4D97-AF65-F5344CB8AC3E}">
        <p14:creationId xmlns:p14="http://schemas.microsoft.com/office/powerpoint/2010/main" val="1143505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Na takto upravených datech jsem vytvořil několik modelů, zde jsem uvedl výsledek jednoho. Tento model predikoval zařazení skupin do jedné ze čtyř tříd, Axx, Csi, Eac a Hsx. Přesnost tohoto modelu byla cirka 97 %, ale pro přehlednost můžeme jeho výsledek interpretovat takzvanou konfuzní maticí. Kdyby byla všechna data na diagonále, model by predikoval všechny správně. Tedy například zde model nejvíce zaměňoval třídy Csi a Eac. Kromě zde uvedeného modelu jsem vytvořil i modely schopné určení všech tří písmen klasifikace.</a:t>
            </a:r>
          </a:p>
        </p:txBody>
      </p:sp>
      <p:sp>
        <p:nvSpPr>
          <p:cNvPr id="4" name="Slide Number Placeholder 3"/>
          <p:cNvSpPr>
            <a:spLocks noGrp="1"/>
          </p:cNvSpPr>
          <p:nvPr>
            <p:ph type="sldNum" sz="quarter" idx="5"/>
          </p:nvPr>
        </p:nvSpPr>
        <p:spPr/>
        <p:txBody>
          <a:bodyPr/>
          <a:lstStyle/>
          <a:p>
            <a:fld id="{CBBA801F-A763-49F0-9340-9CE6E525A0F2}" type="slidenum">
              <a:rPr lang="cs-CZ" smtClean="0"/>
              <a:t>6</a:t>
            </a:fld>
            <a:endParaRPr lang="cs-CZ"/>
          </a:p>
        </p:txBody>
      </p:sp>
    </p:spTree>
    <p:extLst>
      <p:ext uri="{BB962C8B-B14F-4D97-AF65-F5344CB8AC3E}">
        <p14:creationId xmlns:p14="http://schemas.microsoft.com/office/powerpoint/2010/main" val="1020336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Taktéž jsem se v práci snažil nabídnou více možných variant, jak na mou tvorbu modelů navázat a tím ji zdokonalit. Například by bylo možné modely natrénovat na více datech, nebo implementovat logiku do predikce, neboť některá písmena nelze navzájem zkombinovat. Další možností by bylo natrénovat model, který by byl schopen predikovat vývoj skupiny v čase. Tyto všechny kroky by mohly přinést modely schopné naprosto přesné predikce, které by se mohly začít využívat na hvězdárnách. Doufám také, že práce zlepší obecné povědomí o sluneční kresbě a strojovém učení. Mě osobně psaní středoškolské odborné činnosti doplnilo informace z obou témat.</a:t>
            </a:r>
          </a:p>
          <a:p>
            <a:endParaRPr lang="cs-CZ" dirty="0"/>
          </a:p>
        </p:txBody>
      </p:sp>
      <p:sp>
        <p:nvSpPr>
          <p:cNvPr id="4" name="Slide Number Placeholder 3"/>
          <p:cNvSpPr>
            <a:spLocks noGrp="1"/>
          </p:cNvSpPr>
          <p:nvPr>
            <p:ph type="sldNum" sz="quarter" idx="5"/>
          </p:nvPr>
        </p:nvSpPr>
        <p:spPr/>
        <p:txBody>
          <a:bodyPr/>
          <a:lstStyle/>
          <a:p>
            <a:fld id="{CBBA801F-A763-49F0-9340-9CE6E525A0F2}" type="slidenum">
              <a:rPr lang="cs-CZ" smtClean="0"/>
              <a:t>7</a:t>
            </a:fld>
            <a:endParaRPr lang="cs-CZ"/>
          </a:p>
        </p:txBody>
      </p:sp>
    </p:spTree>
    <p:extLst>
      <p:ext uri="{BB962C8B-B14F-4D97-AF65-F5344CB8AC3E}">
        <p14:creationId xmlns:p14="http://schemas.microsoft.com/office/powerpoint/2010/main" val="3887210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CBBA801F-A763-49F0-9340-9CE6E525A0F2}" type="slidenum">
              <a:rPr lang="cs-CZ" smtClean="0"/>
              <a:t>8</a:t>
            </a:fld>
            <a:endParaRPr lang="cs-CZ"/>
          </a:p>
        </p:txBody>
      </p:sp>
    </p:spTree>
    <p:extLst>
      <p:ext uri="{BB962C8B-B14F-4D97-AF65-F5344CB8AC3E}">
        <p14:creationId xmlns:p14="http://schemas.microsoft.com/office/powerpoint/2010/main" val="4019031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A nyní mi nezbývá nic jiného, než poděkovat za vaši pozornost.</a:t>
            </a:r>
          </a:p>
        </p:txBody>
      </p:sp>
      <p:sp>
        <p:nvSpPr>
          <p:cNvPr id="4" name="Slide Number Placeholder 3"/>
          <p:cNvSpPr>
            <a:spLocks noGrp="1"/>
          </p:cNvSpPr>
          <p:nvPr>
            <p:ph type="sldNum" sz="quarter" idx="5"/>
          </p:nvPr>
        </p:nvSpPr>
        <p:spPr/>
        <p:txBody>
          <a:bodyPr/>
          <a:lstStyle/>
          <a:p>
            <a:fld id="{CBBA801F-A763-49F0-9340-9CE6E525A0F2}" type="slidenum">
              <a:rPr lang="cs-CZ" smtClean="0"/>
              <a:t>9</a:t>
            </a:fld>
            <a:endParaRPr lang="cs-CZ"/>
          </a:p>
        </p:txBody>
      </p:sp>
    </p:spTree>
    <p:extLst>
      <p:ext uri="{BB962C8B-B14F-4D97-AF65-F5344CB8AC3E}">
        <p14:creationId xmlns:p14="http://schemas.microsoft.com/office/powerpoint/2010/main" val="2711626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B68DE67-1BFE-4B37-BFF2-B86BD3E19014}"/>
              </a:ext>
            </a:extLst>
          </p:cNvPr>
          <p:cNvSpPr>
            <a:spLocks noGrp="1"/>
          </p:cNvSpPr>
          <p:nvPr>
            <p:ph type="ctrTitle"/>
          </p:nvPr>
        </p:nvSpPr>
        <p:spPr>
          <a:xfrm>
            <a:off x="1524000" y="1122363"/>
            <a:ext cx="9144000" cy="2387600"/>
          </a:xfrm>
        </p:spPr>
        <p:txBody>
          <a:bodyPr anchor="b"/>
          <a:lstStyle>
            <a:lvl1pPr algn="ctr">
              <a:defRPr sz="6000"/>
            </a:lvl1pPr>
          </a:lstStyle>
          <a:p>
            <a:r>
              <a:rPr lang="cs-CZ"/>
              <a:t>Kliknutím lze upravit styl.</a:t>
            </a:r>
          </a:p>
        </p:txBody>
      </p:sp>
      <p:sp>
        <p:nvSpPr>
          <p:cNvPr id="3" name="Podnadpis 2">
            <a:extLst>
              <a:ext uri="{FF2B5EF4-FFF2-40B4-BE49-F238E27FC236}">
                <a16:creationId xmlns:a16="http://schemas.microsoft.com/office/drawing/2014/main" id="{380DB342-C423-43CF-8A98-0C87E15A8F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p>
        </p:txBody>
      </p:sp>
      <p:sp>
        <p:nvSpPr>
          <p:cNvPr id="5" name="Zástupný symbol pro zápatí 4">
            <a:extLst>
              <a:ext uri="{FF2B5EF4-FFF2-40B4-BE49-F238E27FC236}">
                <a16:creationId xmlns:a16="http://schemas.microsoft.com/office/drawing/2014/main" id="{C532C7AE-754D-487E-BAB1-051418C6372C}"/>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375879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4EE7D89-7E9F-4B05-83A2-B44959254773}"/>
              </a:ext>
            </a:extLst>
          </p:cNvPr>
          <p:cNvSpPr>
            <a:spLocks noGrp="1"/>
          </p:cNvSpPr>
          <p:nvPr>
            <p:ph type="title"/>
          </p:nvPr>
        </p:nvSpPr>
        <p:spPr/>
        <p:txBody>
          <a:bodyPr/>
          <a:lstStyle/>
          <a:p>
            <a:r>
              <a:rPr lang="cs-CZ"/>
              <a:t>Kliknutím lze upravit styl.</a:t>
            </a:r>
          </a:p>
        </p:txBody>
      </p:sp>
      <p:sp>
        <p:nvSpPr>
          <p:cNvPr id="3" name="Zástupný symbol pro svislý text 2">
            <a:extLst>
              <a:ext uri="{FF2B5EF4-FFF2-40B4-BE49-F238E27FC236}">
                <a16:creationId xmlns:a16="http://schemas.microsoft.com/office/drawing/2014/main" id="{8E018707-03C8-46D1-B798-CCB12E5354A6}"/>
              </a:ext>
            </a:extLst>
          </p:cNvPr>
          <p:cNvSpPr>
            <a:spLocks noGrp="1"/>
          </p:cNvSpPr>
          <p:nvPr>
            <p:ph type="body" orient="vert" idx="1"/>
          </p:nvPr>
        </p:nvSpPr>
        <p:spPr/>
        <p:txBody>
          <a:bodyPr vert="eaVe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zápatí 4">
            <a:extLst>
              <a:ext uri="{FF2B5EF4-FFF2-40B4-BE49-F238E27FC236}">
                <a16:creationId xmlns:a16="http://schemas.microsoft.com/office/drawing/2014/main" id="{50A87912-12C0-43C5-821B-918650C5AE8D}"/>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3114313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a:extLst>
              <a:ext uri="{FF2B5EF4-FFF2-40B4-BE49-F238E27FC236}">
                <a16:creationId xmlns:a16="http://schemas.microsoft.com/office/drawing/2014/main" id="{E56EE464-5DD3-4041-B4D2-1291CE992C51}"/>
              </a:ext>
            </a:extLst>
          </p:cNvPr>
          <p:cNvSpPr>
            <a:spLocks noGrp="1"/>
          </p:cNvSpPr>
          <p:nvPr>
            <p:ph type="title" orient="vert"/>
          </p:nvPr>
        </p:nvSpPr>
        <p:spPr>
          <a:xfrm>
            <a:off x="8724900" y="365125"/>
            <a:ext cx="2628900" cy="5811838"/>
          </a:xfrm>
        </p:spPr>
        <p:txBody>
          <a:bodyPr vert="eaVert"/>
          <a:lstStyle/>
          <a:p>
            <a:r>
              <a:rPr lang="cs-CZ"/>
              <a:t>Kliknutím lze upravit styl.</a:t>
            </a:r>
          </a:p>
        </p:txBody>
      </p:sp>
      <p:sp>
        <p:nvSpPr>
          <p:cNvPr id="3" name="Zástupný symbol pro svislý text 2">
            <a:extLst>
              <a:ext uri="{FF2B5EF4-FFF2-40B4-BE49-F238E27FC236}">
                <a16:creationId xmlns:a16="http://schemas.microsoft.com/office/drawing/2014/main" id="{D1F99CFC-FB2D-470A-858D-95612AE08C19}"/>
              </a:ext>
            </a:extLst>
          </p:cNvPr>
          <p:cNvSpPr>
            <a:spLocks noGrp="1"/>
          </p:cNvSpPr>
          <p:nvPr>
            <p:ph type="body" orient="vert" idx="1"/>
          </p:nvPr>
        </p:nvSpPr>
        <p:spPr>
          <a:xfrm>
            <a:off x="838200" y="365125"/>
            <a:ext cx="7734300" cy="5811838"/>
          </a:xfrm>
        </p:spPr>
        <p:txBody>
          <a:bodyPr vert="eaVe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zápatí 4">
            <a:extLst>
              <a:ext uri="{FF2B5EF4-FFF2-40B4-BE49-F238E27FC236}">
                <a16:creationId xmlns:a16="http://schemas.microsoft.com/office/drawing/2014/main" id="{F5915DBE-BDF2-4055-AF18-FBB773748B99}"/>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387522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0BC4894-B2DA-441B-BC28-C66BF3C532E1}"/>
              </a:ext>
            </a:extLst>
          </p:cNvPr>
          <p:cNvSpPr>
            <a:spLocks noGrp="1"/>
          </p:cNvSpPr>
          <p:nvPr>
            <p:ph type="title"/>
          </p:nvPr>
        </p:nvSpPr>
        <p:spPr/>
        <p:txBody>
          <a:bodyPr/>
          <a:lstStyle/>
          <a:p>
            <a:r>
              <a:rPr lang="cs-CZ"/>
              <a:t>Kliknutím lze upravit styl.</a:t>
            </a:r>
          </a:p>
        </p:txBody>
      </p:sp>
      <p:sp>
        <p:nvSpPr>
          <p:cNvPr id="3" name="Zástupný symbol pro obsah 2">
            <a:extLst>
              <a:ext uri="{FF2B5EF4-FFF2-40B4-BE49-F238E27FC236}">
                <a16:creationId xmlns:a16="http://schemas.microsoft.com/office/drawing/2014/main" id="{329C4FF5-FF0E-4DE9-AC12-E1F5E29B240B}"/>
              </a:ext>
            </a:extLst>
          </p:cNvPr>
          <p:cNvSpPr>
            <a:spLocks noGrp="1"/>
          </p:cNvSpPr>
          <p:nvPr>
            <p:ph idx="1"/>
          </p:nvPr>
        </p:nvSpPr>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zápatí 4">
            <a:extLst>
              <a:ext uri="{FF2B5EF4-FFF2-40B4-BE49-F238E27FC236}">
                <a16:creationId xmlns:a16="http://schemas.microsoft.com/office/drawing/2014/main" id="{731B5451-B7E0-48B2-9F9F-2B638770E3CC}"/>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737306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D33D67A-6C03-4222-A48F-1C4CFB753F5F}"/>
              </a:ext>
            </a:extLst>
          </p:cNvPr>
          <p:cNvSpPr>
            <a:spLocks noGrp="1"/>
          </p:cNvSpPr>
          <p:nvPr>
            <p:ph type="title"/>
          </p:nvPr>
        </p:nvSpPr>
        <p:spPr>
          <a:xfrm>
            <a:off x="831850" y="1709738"/>
            <a:ext cx="10515600" cy="2852737"/>
          </a:xfrm>
        </p:spPr>
        <p:txBody>
          <a:bodyPr anchor="b"/>
          <a:lstStyle>
            <a:lvl1pPr>
              <a:defRPr sz="6000"/>
            </a:lvl1pPr>
          </a:lstStyle>
          <a:p>
            <a:r>
              <a:rPr lang="cs-CZ"/>
              <a:t>Kliknutím lze upravit styl.</a:t>
            </a:r>
          </a:p>
        </p:txBody>
      </p:sp>
      <p:sp>
        <p:nvSpPr>
          <p:cNvPr id="3" name="Zástupný symbol pro text 2">
            <a:extLst>
              <a:ext uri="{FF2B5EF4-FFF2-40B4-BE49-F238E27FC236}">
                <a16:creationId xmlns:a16="http://schemas.microsoft.com/office/drawing/2014/main" id="{01A7D9D5-7A26-49F8-BE6A-38AE5234B3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a:t>Upravte styly předlohy textu.</a:t>
            </a:r>
          </a:p>
        </p:txBody>
      </p:sp>
      <p:sp>
        <p:nvSpPr>
          <p:cNvPr id="5" name="Zástupný symbol pro zápatí 4">
            <a:extLst>
              <a:ext uri="{FF2B5EF4-FFF2-40B4-BE49-F238E27FC236}">
                <a16:creationId xmlns:a16="http://schemas.microsoft.com/office/drawing/2014/main" id="{50E74540-31A8-4139-A456-9E6D807D0050}"/>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928597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17F6455-B2CA-4E81-891B-1AFB6CE422A5}"/>
              </a:ext>
            </a:extLst>
          </p:cNvPr>
          <p:cNvSpPr>
            <a:spLocks noGrp="1"/>
          </p:cNvSpPr>
          <p:nvPr>
            <p:ph type="title"/>
          </p:nvPr>
        </p:nvSpPr>
        <p:spPr/>
        <p:txBody>
          <a:bodyPr/>
          <a:lstStyle/>
          <a:p>
            <a:r>
              <a:rPr lang="cs-CZ"/>
              <a:t>Kliknutím lze upravit styl.</a:t>
            </a:r>
          </a:p>
        </p:txBody>
      </p:sp>
      <p:sp>
        <p:nvSpPr>
          <p:cNvPr id="3" name="Zástupný symbol pro obsah 2">
            <a:extLst>
              <a:ext uri="{FF2B5EF4-FFF2-40B4-BE49-F238E27FC236}">
                <a16:creationId xmlns:a16="http://schemas.microsoft.com/office/drawing/2014/main" id="{A5CAE9A1-D7A7-4A01-82EA-75340C9E3B57}"/>
              </a:ext>
            </a:extLst>
          </p:cNvPr>
          <p:cNvSpPr>
            <a:spLocks noGrp="1"/>
          </p:cNvSpPr>
          <p:nvPr>
            <p:ph sz="half" idx="1"/>
          </p:nvPr>
        </p:nvSpPr>
        <p:spPr>
          <a:xfrm>
            <a:off x="838200" y="1825625"/>
            <a:ext cx="5181600" cy="435133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obsah 3">
            <a:extLst>
              <a:ext uri="{FF2B5EF4-FFF2-40B4-BE49-F238E27FC236}">
                <a16:creationId xmlns:a16="http://schemas.microsoft.com/office/drawing/2014/main" id="{44CC34C5-5114-4577-864A-604EE4938FDB}"/>
              </a:ext>
            </a:extLst>
          </p:cNvPr>
          <p:cNvSpPr>
            <a:spLocks noGrp="1"/>
          </p:cNvSpPr>
          <p:nvPr>
            <p:ph sz="half" idx="2"/>
          </p:nvPr>
        </p:nvSpPr>
        <p:spPr>
          <a:xfrm>
            <a:off x="6172200" y="1825625"/>
            <a:ext cx="5181600" cy="435133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a:extLst>
              <a:ext uri="{FF2B5EF4-FFF2-40B4-BE49-F238E27FC236}">
                <a16:creationId xmlns:a16="http://schemas.microsoft.com/office/drawing/2014/main" id="{A700EB63-55EE-4AFD-82D0-16C2ABBAA7F5}"/>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886180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5B1D775-BD07-4564-8C2B-177B2B56E9C0}"/>
              </a:ext>
            </a:extLst>
          </p:cNvPr>
          <p:cNvSpPr>
            <a:spLocks noGrp="1"/>
          </p:cNvSpPr>
          <p:nvPr>
            <p:ph type="title"/>
          </p:nvPr>
        </p:nvSpPr>
        <p:spPr>
          <a:xfrm>
            <a:off x="839788" y="365125"/>
            <a:ext cx="10515600" cy="1325563"/>
          </a:xfrm>
        </p:spPr>
        <p:txBody>
          <a:bodyPr/>
          <a:lstStyle/>
          <a:p>
            <a:r>
              <a:rPr lang="cs-CZ"/>
              <a:t>Kliknutím lze upravit styl.</a:t>
            </a:r>
          </a:p>
        </p:txBody>
      </p:sp>
      <p:sp>
        <p:nvSpPr>
          <p:cNvPr id="3" name="Zástupný symbol pro text 2">
            <a:extLst>
              <a:ext uri="{FF2B5EF4-FFF2-40B4-BE49-F238E27FC236}">
                <a16:creationId xmlns:a16="http://schemas.microsoft.com/office/drawing/2014/main" id="{4AB2E856-0B53-485E-9070-1BF54FFC63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4" name="Zástupný symbol pro obsah 3">
            <a:extLst>
              <a:ext uri="{FF2B5EF4-FFF2-40B4-BE49-F238E27FC236}">
                <a16:creationId xmlns:a16="http://schemas.microsoft.com/office/drawing/2014/main" id="{5D30BB9C-C25C-47E0-A5A7-5B0D011EA0E4}"/>
              </a:ext>
            </a:extLst>
          </p:cNvPr>
          <p:cNvSpPr>
            <a:spLocks noGrp="1"/>
          </p:cNvSpPr>
          <p:nvPr>
            <p:ph sz="half" idx="2"/>
          </p:nvPr>
        </p:nvSpPr>
        <p:spPr>
          <a:xfrm>
            <a:off x="839788" y="2505075"/>
            <a:ext cx="5157787" cy="368458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text 4">
            <a:extLst>
              <a:ext uri="{FF2B5EF4-FFF2-40B4-BE49-F238E27FC236}">
                <a16:creationId xmlns:a16="http://schemas.microsoft.com/office/drawing/2014/main" id="{1581CA38-3004-4BB0-A625-30E2008B55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6" name="Zástupný symbol pro obsah 5">
            <a:extLst>
              <a:ext uri="{FF2B5EF4-FFF2-40B4-BE49-F238E27FC236}">
                <a16:creationId xmlns:a16="http://schemas.microsoft.com/office/drawing/2014/main" id="{29E876CC-5FB3-48CA-B844-E2F9BF68E274}"/>
              </a:ext>
            </a:extLst>
          </p:cNvPr>
          <p:cNvSpPr>
            <a:spLocks noGrp="1"/>
          </p:cNvSpPr>
          <p:nvPr>
            <p:ph sz="quarter" idx="4"/>
          </p:nvPr>
        </p:nvSpPr>
        <p:spPr>
          <a:xfrm>
            <a:off x="6172200" y="2505075"/>
            <a:ext cx="5183188" cy="368458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8" name="Zástupný symbol pro zápatí 7">
            <a:extLst>
              <a:ext uri="{FF2B5EF4-FFF2-40B4-BE49-F238E27FC236}">
                <a16:creationId xmlns:a16="http://schemas.microsoft.com/office/drawing/2014/main" id="{7C1199C1-628E-46E9-A512-5401616EA71E}"/>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168677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DB89DC5-ADB1-48C3-8528-09BB4EF6B4F4}"/>
              </a:ext>
            </a:extLst>
          </p:cNvPr>
          <p:cNvSpPr>
            <a:spLocks noGrp="1"/>
          </p:cNvSpPr>
          <p:nvPr>
            <p:ph type="title"/>
          </p:nvPr>
        </p:nvSpPr>
        <p:spPr/>
        <p:txBody>
          <a:bodyPr/>
          <a:lstStyle/>
          <a:p>
            <a:r>
              <a:rPr lang="cs-CZ"/>
              <a:t>Kliknutím lze upravit styl.</a:t>
            </a:r>
          </a:p>
        </p:txBody>
      </p:sp>
      <p:sp>
        <p:nvSpPr>
          <p:cNvPr id="4" name="Zástupný symbol pro zápatí 3">
            <a:extLst>
              <a:ext uri="{FF2B5EF4-FFF2-40B4-BE49-F238E27FC236}">
                <a16:creationId xmlns:a16="http://schemas.microsoft.com/office/drawing/2014/main" id="{9F3A7104-2765-4DC6-97CF-FD25051B81A7}"/>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771433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3" name="Zástupný symbol pro zápatí 2">
            <a:extLst>
              <a:ext uri="{FF2B5EF4-FFF2-40B4-BE49-F238E27FC236}">
                <a16:creationId xmlns:a16="http://schemas.microsoft.com/office/drawing/2014/main" id="{9DD441B6-499C-414C-A3D7-5D494BA17AC6}"/>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79848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2B05EDA-329B-404D-90D4-B9734A072C54}"/>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symbol pro obsah 2">
            <a:extLst>
              <a:ext uri="{FF2B5EF4-FFF2-40B4-BE49-F238E27FC236}">
                <a16:creationId xmlns:a16="http://schemas.microsoft.com/office/drawing/2014/main" id="{3EA6B376-5F0D-40B7-950F-FF2F890CBC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text 3">
            <a:extLst>
              <a:ext uri="{FF2B5EF4-FFF2-40B4-BE49-F238E27FC236}">
                <a16:creationId xmlns:a16="http://schemas.microsoft.com/office/drawing/2014/main" id="{0B487BCD-07EE-4C41-90BD-C5282858D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Upravte styly předlohy textu.</a:t>
            </a:r>
          </a:p>
        </p:txBody>
      </p:sp>
      <p:sp>
        <p:nvSpPr>
          <p:cNvPr id="6" name="Zástupný symbol pro zápatí 5">
            <a:extLst>
              <a:ext uri="{FF2B5EF4-FFF2-40B4-BE49-F238E27FC236}">
                <a16:creationId xmlns:a16="http://schemas.microsoft.com/office/drawing/2014/main" id="{4E854C7E-C4C0-4892-99D3-658E5314A3EE}"/>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85331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F8E48C7-43AD-455E-8D05-2245B1F04BFE}"/>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symbol obrázku 2">
            <a:extLst>
              <a:ext uri="{FF2B5EF4-FFF2-40B4-BE49-F238E27FC236}">
                <a16:creationId xmlns:a16="http://schemas.microsoft.com/office/drawing/2014/main" id="{8827DABC-1041-4517-BBBC-899806444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cs-CZ"/>
              <a:t>Kliknutím na ikonu přidáte obrázek.</a:t>
            </a:r>
          </a:p>
        </p:txBody>
      </p:sp>
      <p:sp>
        <p:nvSpPr>
          <p:cNvPr id="4" name="Zástupný symbol pro text 3">
            <a:extLst>
              <a:ext uri="{FF2B5EF4-FFF2-40B4-BE49-F238E27FC236}">
                <a16:creationId xmlns:a16="http://schemas.microsoft.com/office/drawing/2014/main" id="{5E028655-D3FC-4A85-A798-692589C4D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Upravte styly předlohy textu.</a:t>
            </a:r>
          </a:p>
        </p:txBody>
      </p:sp>
      <p:sp>
        <p:nvSpPr>
          <p:cNvPr id="6" name="Zástupný symbol pro zápatí 5">
            <a:extLst>
              <a:ext uri="{FF2B5EF4-FFF2-40B4-BE49-F238E27FC236}">
                <a16:creationId xmlns:a16="http://schemas.microsoft.com/office/drawing/2014/main" id="{EEF5A51C-6B69-4A75-9DBE-7F362CFE718B}"/>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581569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003BD797-EAB1-4449-B220-C0D6204137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dirty="0"/>
              <a:t>Kliknutím lze upravit styl.</a:t>
            </a:r>
          </a:p>
        </p:txBody>
      </p:sp>
      <p:sp>
        <p:nvSpPr>
          <p:cNvPr id="3" name="Zástupný symbol pro text 2">
            <a:extLst>
              <a:ext uri="{FF2B5EF4-FFF2-40B4-BE49-F238E27FC236}">
                <a16:creationId xmlns:a16="http://schemas.microsoft.com/office/drawing/2014/main" id="{6C9350D1-0950-4CD7-9C36-4F055C2266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zápatí 4">
            <a:extLst>
              <a:ext uri="{FF2B5EF4-FFF2-40B4-BE49-F238E27FC236}">
                <a16:creationId xmlns:a16="http://schemas.microsoft.com/office/drawing/2014/main" id="{6019F95A-9100-4BB4-86EA-2168467D6899}"/>
              </a:ext>
            </a:extLst>
          </p:cNvPr>
          <p:cNvSpPr>
            <a:spLocks noGrp="1"/>
          </p:cNvSpPr>
          <p:nvPr>
            <p:ph type="ftr" sz="quarter" idx="3"/>
          </p:nvPr>
        </p:nvSpPr>
        <p:spPr>
          <a:xfrm>
            <a:off x="4561917" y="6369797"/>
            <a:ext cx="3173506" cy="365125"/>
          </a:xfrm>
          <a:prstGeom prst="rect">
            <a:avLst/>
          </a:prstGeom>
          <a:noFill/>
          <a:ln>
            <a:solidFill>
              <a:schemeClr val="bg1"/>
            </a:solidFill>
          </a:ln>
        </p:spPr>
        <p:txBody>
          <a:bodyPr vert="horz" lIns="91440" tIns="45720" rIns="91440" bIns="45720" rtlCol="0" anchor="ctr"/>
          <a:lstStyle>
            <a:lvl1pPr algn="ctr">
              <a:defRPr sz="1600">
                <a:solidFill>
                  <a:schemeClr val="tx1">
                    <a:tint val="75000"/>
                  </a:schemeClr>
                </a:solidFill>
              </a:defRPr>
            </a:lvl1pPr>
          </a:lstStyle>
          <a:p>
            <a:r>
              <a:rPr lang="cs-CZ" dirty="0"/>
              <a:t>Středoškolská odborná činnost 2024</a:t>
            </a:r>
          </a:p>
        </p:txBody>
      </p:sp>
      <p:pic>
        <p:nvPicPr>
          <p:cNvPr id="8" name="Obrázek 7">
            <a:extLst>
              <a:ext uri="{FF2B5EF4-FFF2-40B4-BE49-F238E27FC236}">
                <a16:creationId xmlns:a16="http://schemas.microsoft.com/office/drawing/2014/main" id="{94F54974-254F-49ED-AE38-4CC4B51D4100}"/>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178954" y="6199701"/>
            <a:ext cx="334219" cy="586348"/>
          </a:xfrm>
          <a:prstGeom prst="rect">
            <a:avLst/>
          </a:prstGeom>
        </p:spPr>
      </p:pic>
    </p:spTree>
    <p:extLst>
      <p:ext uri="{BB962C8B-B14F-4D97-AF65-F5344CB8AC3E}">
        <p14:creationId xmlns:p14="http://schemas.microsoft.com/office/powerpoint/2010/main" val="3437189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upload.wikimedia.org/wikipedia/commons/thumb/4/46/Colored_neural_network.svg/1703px-Colored_neural_network.svg.pn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9.jpeg"/><Relationship Id="rId4"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6BC8612-9103-4582-A3A5-A7B9AA0BF5A3}"/>
              </a:ext>
            </a:extLst>
          </p:cNvPr>
          <p:cNvSpPr>
            <a:spLocks noGrp="1"/>
          </p:cNvSpPr>
          <p:nvPr>
            <p:ph type="ctrTitle"/>
          </p:nvPr>
        </p:nvSpPr>
        <p:spPr>
          <a:xfrm>
            <a:off x="147917" y="2617692"/>
            <a:ext cx="11604812" cy="3446932"/>
          </a:xfrm>
        </p:spPr>
        <p:txBody>
          <a:bodyPr>
            <a:normAutofit fontScale="90000"/>
          </a:bodyPr>
          <a:lstStyle/>
          <a:p>
            <a:pPr algn="l"/>
            <a:r>
              <a:rPr lang="cs-CZ" dirty="0"/>
              <a:t>Název práce: Klasifikace slunečních skvrn pomocí umělé inteligence</a:t>
            </a:r>
            <a:br>
              <a:rPr lang="cs-CZ" dirty="0"/>
            </a:br>
            <a:r>
              <a:rPr lang="cs-CZ" dirty="0"/>
              <a:t>Jméno: Eduard Plic</a:t>
            </a:r>
            <a:br>
              <a:rPr lang="cs-CZ" dirty="0"/>
            </a:br>
            <a:r>
              <a:rPr lang="cs-CZ" sz="4400" dirty="0"/>
              <a:t>Škola: Masarykovo gymnázium, Plzeň</a:t>
            </a:r>
            <a:br>
              <a:rPr lang="cs-CZ" sz="4400" dirty="0"/>
            </a:br>
            <a:r>
              <a:rPr lang="cs-CZ" sz="4400" dirty="0"/>
              <a:t>Kraj: Plzeňský</a:t>
            </a:r>
            <a:endParaRPr lang="cs-CZ" dirty="0"/>
          </a:p>
        </p:txBody>
      </p:sp>
      <p:pic>
        <p:nvPicPr>
          <p:cNvPr id="5" name="Obrázek 4">
            <a:extLst>
              <a:ext uri="{FF2B5EF4-FFF2-40B4-BE49-F238E27FC236}">
                <a16:creationId xmlns:a16="http://schemas.microsoft.com/office/drawing/2014/main" id="{2C7560B1-72B6-4800-9480-2B7B735FD75E}"/>
              </a:ext>
            </a:extLst>
          </p:cNvPr>
          <p:cNvPicPr>
            <a:picLocks noChangeAspect="1"/>
          </p:cNvPicPr>
          <p:nvPr/>
        </p:nvPicPr>
        <p:blipFill rotWithShape="1">
          <a:blip r:embed="rId3">
            <a:extLst>
              <a:ext uri="{28A0092B-C50C-407E-A947-70E740481C1C}">
                <a14:useLocalDpi xmlns:a14="http://schemas.microsoft.com/office/drawing/2010/main" val="0"/>
              </a:ext>
            </a:extLst>
          </a:blip>
          <a:srcRect r="2746"/>
          <a:stretch/>
        </p:blipFill>
        <p:spPr>
          <a:xfrm>
            <a:off x="1" y="0"/>
            <a:ext cx="4603376" cy="2662518"/>
          </a:xfrm>
          <a:prstGeom prst="rect">
            <a:avLst/>
          </a:prstGeom>
        </p:spPr>
      </p:pic>
      <p:sp>
        <p:nvSpPr>
          <p:cNvPr id="6" name="Zástupný symbol pro zápatí 5">
            <a:extLst>
              <a:ext uri="{FF2B5EF4-FFF2-40B4-BE49-F238E27FC236}">
                <a16:creationId xmlns:a16="http://schemas.microsoft.com/office/drawing/2014/main" id="{B7B2C3B0-DD33-46E3-89B7-181610C19C20}"/>
              </a:ext>
            </a:extLst>
          </p:cNvPr>
          <p:cNvSpPr>
            <a:spLocks noGrp="1"/>
          </p:cNvSpPr>
          <p:nvPr>
            <p:ph type="ftr" sz="quarter" idx="11"/>
          </p:nvPr>
        </p:nvSpPr>
        <p:spPr/>
        <p:txBody>
          <a:bodyPr/>
          <a:lstStyle/>
          <a:p>
            <a:r>
              <a:rPr lang="cs-CZ" dirty="0"/>
              <a:t>Středoškolská odborná činnost 2024</a:t>
            </a:r>
          </a:p>
        </p:txBody>
      </p:sp>
      <p:sp>
        <p:nvSpPr>
          <p:cNvPr id="3" name="TextovéPole 2">
            <a:extLst>
              <a:ext uri="{FF2B5EF4-FFF2-40B4-BE49-F238E27FC236}">
                <a16:creationId xmlns:a16="http://schemas.microsoft.com/office/drawing/2014/main" id="{43C86918-7174-4C10-AE58-66D312E70443}"/>
              </a:ext>
            </a:extLst>
          </p:cNvPr>
          <p:cNvSpPr txBox="1"/>
          <p:nvPr/>
        </p:nvSpPr>
        <p:spPr>
          <a:xfrm>
            <a:off x="5446059" y="793376"/>
            <a:ext cx="6100482" cy="769441"/>
          </a:xfrm>
          <a:prstGeom prst="rect">
            <a:avLst/>
          </a:prstGeom>
          <a:noFill/>
        </p:spPr>
        <p:txBody>
          <a:bodyPr wrap="square" rtlCol="0">
            <a:spAutoFit/>
          </a:bodyPr>
          <a:lstStyle/>
          <a:p>
            <a:r>
              <a:rPr lang="cs-CZ" sz="4400" dirty="0">
                <a:latin typeface="+mj-lt"/>
                <a:ea typeface="+mj-ea"/>
                <a:cs typeface="+mj-cs"/>
              </a:rPr>
              <a:t>Obor: 02 - Fyzika</a:t>
            </a:r>
          </a:p>
        </p:txBody>
      </p:sp>
    </p:spTree>
    <p:extLst>
      <p:ext uri="{BB962C8B-B14F-4D97-AF65-F5344CB8AC3E}">
        <p14:creationId xmlns:p14="http://schemas.microsoft.com/office/powerpoint/2010/main" val="1393158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6515866-E3D9-422D-86B9-9662833DD1D2}"/>
              </a:ext>
            </a:extLst>
          </p:cNvPr>
          <p:cNvSpPr>
            <a:spLocks noGrp="1"/>
          </p:cNvSpPr>
          <p:nvPr>
            <p:ph type="title"/>
          </p:nvPr>
        </p:nvSpPr>
        <p:spPr/>
        <p:txBody>
          <a:bodyPr/>
          <a:lstStyle/>
          <a:p>
            <a:r>
              <a:rPr lang="cs-CZ" dirty="0"/>
              <a:t>Sluneční skvrny</a:t>
            </a:r>
          </a:p>
        </p:txBody>
      </p:sp>
      <p:sp>
        <p:nvSpPr>
          <p:cNvPr id="3" name="Zástupný symbol pro obsah 2">
            <a:extLst>
              <a:ext uri="{FF2B5EF4-FFF2-40B4-BE49-F238E27FC236}">
                <a16:creationId xmlns:a16="http://schemas.microsoft.com/office/drawing/2014/main" id="{63ED24C5-5067-45ED-9318-6847CB13A3CF}"/>
              </a:ext>
            </a:extLst>
          </p:cNvPr>
          <p:cNvSpPr>
            <a:spLocks noGrp="1"/>
          </p:cNvSpPr>
          <p:nvPr>
            <p:ph idx="1"/>
          </p:nvPr>
        </p:nvSpPr>
        <p:spPr>
          <a:xfrm>
            <a:off x="838200" y="1825625"/>
            <a:ext cx="4976004" cy="4351338"/>
          </a:xfrm>
        </p:spPr>
        <p:txBody>
          <a:bodyPr/>
          <a:lstStyle/>
          <a:p>
            <a:r>
              <a:rPr lang="cs-CZ" dirty="0"/>
              <a:t>Tmavé útvary na Slunci</a:t>
            </a:r>
          </a:p>
          <a:p>
            <a:pPr lvl="1"/>
            <a:r>
              <a:rPr lang="cs-CZ" dirty="0"/>
              <a:t>Zobrazují magnetické pole</a:t>
            </a:r>
          </a:p>
          <a:p>
            <a:r>
              <a:rPr lang="cs-CZ" dirty="0"/>
              <a:t>Skupiny slunečních skvrn </a:t>
            </a:r>
          </a:p>
          <a:p>
            <a:r>
              <a:rPr lang="cs-CZ" dirty="0"/>
              <a:t>Kresba slunečního disku</a:t>
            </a:r>
          </a:p>
        </p:txBody>
      </p:sp>
      <p:sp>
        <p:nvSpPr>
          <p:cNvPr id="4" name="Zástupný symbol pro zápatí 3">
            <a:extLst>
              <a:ext uri="{FF2B5EF4-FFF2-40B4-BE49-F238E27FC236}">
                <a16:creationId xmlns:a16="http://schemas.microsoft.com/office/drawing/2014/main" id="{F3B8CD76-0C13-4A26-B605-1D939F6A47C3}"/>
              </a:ext>
            </a:extLst>
          </p:cNvPr>
          <p:cNvSpPr>
            <a:spLocks noGrp="1"/>
          </p:cNvSpPr>
          <p:nvPr>
            <p:ph type="ftr" sz="quarter" idx="11"/>
          </p:nvPr>
        </p:nvSpPr>
        <p:spPr/>
        <p:txBody>
          <a:bodyPr/>
          <a:lstStyle/>
          <a:p>
            <a:r>
              <a:rPr lang="cs-CZ" dirty="0"/>
              <a:t>Středoškolská odborná činnost 2024</a:t>
            </a:r>
          </a:p>
        </p:txBody>
      </p:sp>
      <p:pic>
        <p:nvPicPr>
          <p:cNvPr id="2054" name="Picture 6">
            <a:extLst>
              <a:ext uri="{FF2B5EF4-FFF2-40B4-BE49-F238E27FC236}">
                <a16:creationId xmlns:a16="http://schemas.microsoft.com/office/drawing/2014/main" id="{D73D4E8E-73D8-4617-B38A-31B52A99DB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844670"/>
            <a:ext cx="5168660" cy="5168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622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C007-FA35-4911-B79F-F57FC392256D}"/>
              </a:ext>
            </a:extLst>
          </p:cNvPr>
          <p:cNvSpPr>
            <a:spLocks noGrp="1"/>
          </p:cNvSpPr>
          <p:nvPr>
            <p:ph type="title"/>
          </p:nvPr>
        </p:nvSpPr>
        <p:spPr/>
        <p:txBody>
          <a:bodyPr/>
          <a:lstStyle/>
          <a:p>
            <a:r>
              <a:rPr lang="cs-CZ" dirty="0"/>
              <a:t>McIntoshova klasifikace</a:t>
            </a:r>
          </a:p>
        </p:txBody>
      </p:sp>
      <p:sp>
        <p:nvSpPr>
          <p:cNvPr id="3" name="Content Placeholder 2">
            <a:extLst>
              <a:ext uri="{FF2B5EF4-FFF2-40B4-BE49-F238E27FC236}">
                <a16:creationId xmlns:a16="http://schemas.microsoft.com/office/drawing/2014/main" id="{B0D590BB-D747-49A3-8A53-B8E20D941979}"/>
              </a:ext>
            </a:extLst>
          </p:cNvPr>
          <p:cNvSpPr>
            <a:spLocks noGrp="1"/>
          </p:cNvSpPr>
          <p:nvPr>
            <p:ph idx="1"/>
          </p:nvPr>
        </p:nvSpPr>
        <p:spPr/>
        <p:txBody>
          <a:bodyPr/>
          <a:lstStyle/>
          <a:p>
            <a:r>
              <a:rPr lang="cs-CZ" dirty="0"/>
              <a:t>Slouží ke klasifikaci skupin</a:t>
            </a:r>
          </a:p>
          <a:p>
            <a:r>
              <a:rPr lang="cs-CZ" dirty="0"/>
              <a:t>Tři nezávislá kritéria</a:t>
            </a:r>
          </a:p>
          <a:p>
            <a:pPr lvl="1"/>
            <a:r>
              <a:rPr lang="cs-CZ" dirty="0"/>
              <a:t>Konfigurace</a:t>
            </a:r>
          </a:p>
          <a:p>
            <a:pPr lvl="1"/>
            <a:r>
              <a:rPr lang="cs-CZ" dirty="0"/>
              <a:t>Typ největší skvrny</a:t>
            </a:r>
          </a:p>
          <a:p>
            <a:pPr lvl="1"/>
            <a:r>
              <a:rPr lang="cs-CZ" dirty="0"/>
              <a:t>Uspořádání skvrn</a:t>
            </a:r>
          </a:p>
        </p:txBody>
      </p:sp>
      <p:sp>
        <p:nvSpPr>
          <p:cNvPr id="4" name="Footer Placeholder 3">
            <a:extLst>
              <a:ext uri="{FF2B5EF4-FFF2-40B4-BE49-F238E27FC236}">
                <a16:creationId xmlns:a16="http://schemas.microsoft.com/office/drawing/2014/main" id="{4D55571A-79B4-4B22-8C4C-072B3680E7A4}"/>
              </a:ext>
            </a:extLst>
          </p:cNvPr>
          <p:cNvSpPr>
            <a:spLocks noGrp="1"/>
          </p:cNvSpPr>
          <p:nvPr>
            <p:ph type="ftr" sz="quarter" idx="11"/>
          </p:nvPr>
        </p:nvSpPr>
        <p:spPr/>
        <p:txBody>
          <a:bodyPr/>
          <a:lstStyle/>
          <a:p>
            <a:r>
              <a:rPr lang="cs-CZ"/>
              <a:t>Středoškolská odborná činnost 2024</a:t>
            </a:r>
            <a:endParaRPr lang="cs-CZ" dirty="0"/>
          </a:p>
        </p:txBody>
      </p:sp>
      <p:pic>
        <p:nvPicPr>
          <p:cNvPr id="1028" name="Picture 4">
            <a:extLst>
              <a:ext uri="{FF2B5EF4-FFF2-40B4-BE49-F238E27FC236}">
                <a16:creationId xmlns:a16="http://schemas.microsoft.com/office/drawing/2014/main" id="{F6B3DE5B-A4C2-4473-AEA7-AC88F317C2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2557" y="553584"/>
            <a:ext cx="5426016" cy="5750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358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C92A14-E0ED-4A01-9FC7-65F2641CB837}"/>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p:blipFill>
        <p:spPr bwMode="auto">
          <a:xfrm>
            <a:off x="5499290" y="552091"/>
            <a:ext cx="6362079" cy="55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1C9C53D-63F2-4EF9-B435-3B290A17A897}"/>
              </a:ext>
            </a:extLst>
          </p:cNvPr>
          <p:cNvSpPr>
            <a:spLocks noGrp="1"/>
          </p:cNvSpPr>
          <p:nvPr>
            <p:ph type="title"/>
          </p:nvPr>
        </p:nvSpPr>
        <p:spPr/>
        <p:txBody>
          <a:bodyPr/>
          <a:lstStyle/>
          <a:p>
            <a:r>
              <a:rPr lang="cs-CZ" dirty="0"/>
              <a:t>Kresba Slunce</a:t>
            </a:r>
          </a:p>
        </p:txBody>
      </p:sp>
      <p:sp>
        <p:nvSpPr>
          <p:cNvPr id="4" name="Footer Placeholder 3">
            <a:extLst>
              <a:ext uri="{FF2B5EF4-FFF2-40B4-BE49-F238E27FC236}">
                <a16:creationId xmlns:a16="http://schemas.microsoft.com/office/drawing/2014/main" id="{35576F1F-3043-4CB5-A68D-8FF4E9CAB9EF}"/>
              </a:ext>
            </a:extLst>
          </p:cNvPr>
          <p:cNvSpPr>
            <a:spLocks noGrp="1"/>
          </p:cNvSpPr>
          <p:nvPr>
            <p:ph type="ftr" sz="quarter" idx="11"/>
          </p:nvPr>
        </p:nvSpPr>
        <p:spPr/>
        <p:txBody>
          <a:bodyPr/>
          <a:lstStyle/>
          <a:p>
            <a:r>
              <a:rPr lang="cs-CZ"/>
              <a:t>Středoškolská odborná činnost 2024</a:t>
            </a:r>
            <a:endParaRPr lang="cs-CZ" dirty="0"/>
          </a:p>
        </p:txBody>
      </p:sp>
      <p:sp>
        <p:nvSpPr>
          <p:cNvPr id="6" name="Zástupný symbol pro obsah 2">
            <a:extLst>
              <a:ext uri="{FF2B5EF4-FFF2-40B4-BE49-F238E27FC236}">
                <a16:creationId xmlns:a16="http://schemas.microsoft.com/office/drawing/2014/main" id="{D1B97D2B-9CE3-4F78-8B9B-1F34CB9EB935}"/>
              </a:ext>
            </a:extLst>
          </p:cNvPr>
          <p:cNvSpPr txBox="1">
            <a:spLocks/>
          </p:cNvSpPr>
          <p:nvPr/>
        </p:nvSpPr>
        <p:spPr>
          <a:xfrm>
            <a:off x="838200" y="1825625"/>
            <a:ext cx="476034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cs-CZ" dirty="0"/>
              <a:t>Ondřejovská hvězdárna</a:t>
            </a:r>
          </a:p>
          <a:p>
            <a:r>
              <a:rPr lang="cs-CZ" dirty="0"/>
              <a:t>Obsahuje skupiny skvrn, jejich klasifikace a další údaje</a:t>
            </a:r>
          </a:p>
        </p:txBody>
      </p:sp>
    </p:spTree>
    <p:extLst>
      <p:ext uri="{BB962C8B-B14F-4D97-AF65-F5344CB8AC3E}">
        <p14:creationId xmlns:p14="http://schemas.microsoft.com/office/powerpoint/2010/main" val="1855936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88DB0-BE85-4714-AAE3-D30F993DB512}"/>
              </a:ext>
            </a:extLst>
          </p:cNvPr>
          <p:cNvSpPr>
            <a:spLocks noGrp="1"/>
          </p:cNvSpPr>
          <p:nvPr>
            <p:ph type="title"/>
          </p:nvPr>
        </p:nvSpPr>
        <p:spPr/>
        <p:txBody>
          <a:bodyPr/>
          <a:lstStyle/>
          <a:p>
            <a:r>
              <a:rPr lang="cs-CZ" dirty="0"/>
              <a:t>Umělá inteligence</a:t>
            </a:r>
          </a:p>
        </p:txBody>
      </p:sp>
      <p:sp>
        <p:nvSpPr>
          <p:cNvPr id="3" name="Content Placeholder 2">
            <a:extLst>
              <a:ext uri="{FF2B5EF4-FFF2-40B4-BE49-F238E27FC236}">
                <a16:creationId xmlns:a16="http://schemas.microsoft.com/office/drawing/2014/main" id="{094E8A7E-18F8-46DF-B8D5-9FADB5AA9F96}"/>
              </a:ext>
            </a:extLst>
          </p:cNvPr>
          <p:cNvSpPr>
            <a:spLocks noGrp="1"/>
          </p:cNvSpPr>
          <p:nvPr>
            <p:ph idx="1"/>
          </p:nvPr>
        </p:nvSpPr>
        <p:spPr>
          <a:xfrm>
            <a:off x="838200" y="1825625"/>
            <a:ext cx="6977332" cy="4351338"/>
          </a:xfrm>
        </p:spPr>
        <p:txBody>
          <a:bodyPr/>
          <a:lstStyle/>
          <a:p>
            <a:r>
              <a:rPr lang="cs-CZ" dirty="0"/>
              <a:t>Umělá inteligence</a:t>
            </a:r>
          </a:p>
          <a:p>
            <a:pPr marL="457200" lvl="1" indent="0">
              <a:buNone/>
            </a:pPr>
            <a:r>
              <a:rPr lang="cs-CZ" dirty="0"/>
              <a:t>Jakýkoliv systém řešící komplexní úlohu</a:t>
            </a:r>
          </a:p>
          <a:p>
            <a:r>
              <a:rPr lang="cs-CZ" dirty="0"/>
              <a:t>Strojové učení</a:t>
            </a:r>
          </a:p>
          <a:p>
            <a:pPr lvl="1"/>
            <a:r>
              <a:rPr lang="cs-CZ" dirty="0"/>
              <a:t>Metody jak splnit určitý úkol</a:t>
            </a:r>
          </a:p>
          <a:p>
            <a:pPr lvl="1"/>
            <a:r>
              <a:rPr lang="cs-CZ" dirty="0"/>
              <a:t>Neuronová síť</a:t>
            </a:r>
          </a:p>
          <a:p>
            <a:pPr lvl="2"/>
            <a:r>
              <a:rPr lang="cs-CZ" dirty="0"/>
              <a:t>Algoritmus jak natrénovat model</a:t>
            </a:r>
          </a:p>
          <a:p>
            <a:pPr lvl="2"/>
            <a:r>
              <a:rPr lang="cs-CZ" dirty="0"/>
              <a:t>Konvoluční neuronová síť</a:t>
            </a:r>
          </a:p>
          <a:p>
            <a:pPr lvl="3"/>
            <a:r>
              <a:rPr lang="cs-CZ" dirty="0"/>
              <a:t>vhodná k práci s obrázky</a:t>
            </a:r>
          </a:p>
        </p:txBody>
      </p:sp>
      <p:sp>
        <p:nvSpPr>
          <p:cNvPr id="4" name="Footer Placeholder 3">
            <a:extLst>
              <a:ext uri="{FF2B5EF4-FFF2-40B4-BE49-F238E27FC236}">
                <a16:creationId xmlns:a16="http://schemas.microsoft.com/office/drawing/2014/main" id="{7E9A70AE-CE3E-4224-9B4B-511B8EC64E92}"/>
              </a:ext>
            </a:extLst>
          </p:cNvPr>
          <p:cNvSpPr>
            <a:spLocks noGrp="1"/>
          </p:cNvSpPr>
          <p:nvPr>
            <p:ph type="ftr" sz="quarter" idx="11"/>
          </p:nvPr>
        </p:nvSpPr>
        <p:spPr/>
        <p:txBody>
          <a:bodyPr/>
          <a:lstStyle/>
          <a:p>
            <a:r>
              <a:rPr lang="cs-CZ" dirty="0"/>
              <a:t>Středoškolská odborná činnost 2024</a:t>
            </a:r>
          </a:p>
        </p:txBody>
      </p:sp>
      <p:pic>
        <p:nvPicPr>
          <p:cNvPr id="2050" name="Picture 2">
            <a:extLst>
              <a:ext uri="{FF2B5EF4-FFF2-40B4-BE49-F238E27FC236}">
                <a16:creationId xmlns:a16="http://schemas.microsoft.com/office/drawing/2014/main" id="{B2BA2F42-C82E-4B4A-9F37-2FE8B7AF38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1007" y="907721"/>
            <a:ext cx="4192793" cy="5042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085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9A87C31-DD22-4213-8129-C9A39317F3D5}"/>
              </a:ext>
            </a:extLst>
          </p:cNvPr>
          <p:cNvSpPr>
            <a:spLocks noGrp="1"/>
          </p:cNvSpPr>
          <p:nvPr>
            <p:ph type="title"/>
          </p:nvPr>
        </p:nvSpPr>
        <p:spPr/>
        <p:txBody>
          <a:bodyPr/>
          <a:lstStyle/>
          <a:p>
            <a:r>
              <a:rPr lang="cs-CZ" dirty="0"/>
              <a:t>Souhrn práce</a:t>
            </a:r>
          </a:p>
        </p:txBody>
      </p:sp>
      <p:sp>
        <p:nvSpPr>
          <p:cNvPr id="3" name="Zástupný symbol pro obsah 2">
            <a:extLst>
              <a:ext uri="{FF2B5EF4-FFF2-40B4-BE49-F238E27FC236}">
                <a16:creationId xmlns:a16="http://schemas.microsoft.com/office/drawing/2014/main" id="{45FE01E1-9C56-4561-A5D7-A6F51AF88847}"/>
              </a:ext>
            </a:extLst>
          </p:cNvPr>
          <p:cNvSpPr>
            <a:spLocks noGrp="1"/>
          </p:cNvSpPr>
          <p:nvPr>
            <p:ph idx="1"/>
          </p:nvPr>
        </p:nvSpPr>
        <p:spPr>
          <a:xfrm>
            <a:off x="838200" y="1825625"/>
            <a:ext cx="7658100" cy="4351338"/>
          </a:xfrm>
        </p:spPr>
        <p:txBody>
          <a:bodyPr/>
          <a:lstStyle/>
          <a:p>
            <a:r>
              <a:rPr lang="cs-CZ" dirty="0"/>
              <a:t>Cíle:</a:t>
            </a:r>
          </a:p>
          <a:p>
            <a:pPr lvl="1"/>
            <a:r>
              <a:rPr lang="cs-CZ" dirty="0"/>
              <a:t>Propojení sluneční astronomie a strojového učení</a:t>
            </a:r>
          </a:p>
          <a:p>
            <a:pPr lvl="1"/>
            <a:r>
              <a:rPr lang="cs-CZ" dirty="0"/>
              <a:t>Modelu schopný klasifikace slunečních skvrn</a:t>
            </a:r>
          </a:p>
          <a:p>
            <a:pPr lvl="2"/>
            <a:r>
              <a:rPr lang="cs-CZ" i="1" dirty="0"/>
              <a:t>Proof of concept</a:t>
            </a:r>
          </a:p>
          <a:p>
            <a:pPr lvl="2"/>
            <a:r>
              <a:rPr lang="cs-CZ" dirty="0"/>
              <a:t>Využití na hvězdárnách</a:t>
            </a:r>
          </a:p>
          <a:p>
            <a:pPr lvl="1"/>
            <a:r>
              <a:rPr lang="cs-CZ" dirty="0"/>
              <a:t>Popularizace kresby Slunce</a:t>
            </a:r>
          </a:p>
          <a:p>
            <a:r>
              <a:rPr lang="cs-CZ" dirty="0"/>
              <a:t>Výsledky:</a:t>
            </a:r>
          </a:p>
          <a:p>
            <a:pPr lvl="1"/>
            <a:r>
              <a:rPr lang="cs-CZ" dirty="0"/>
              <a:t>Několik modelů určité úrovně</a:t>
            </a:r>
          </a:p>
          <a:p>
            <a:pPr lvl="2"/>
            <a:r>
              <a:rPr lang="cs-CZ" dirty="0"/>
              <a:t>Zopakovatelný postup</a:t>
            </a:r>
          </a:p>
          <a:p>
            <a:pPr lvl="2"/>
            <a:r>
              <a:rPr lang="cs-CZ" dirty="0"/>
              <a:t>Možnost navázání</a:t>
            </a:r>
          </a:p>
          <a:p>
            <a:pPr lvl="1"/>
            <a:r>
              <a:rPr lang="cs-CZ" dirty="0"/>
              <a:t>Srozumitelné vysvětlení problematiky</a:t>
            </a:r>
          </a:p>
          <a:p>
            <a:endParaRPr lang="cs-CZ" dirty="0"/>
          </a:p>
          <a:p>
            <a:pPr lvl="1"/>
            <a:endParaRPr lang="cs-CZ" dirty="0"/>
          </a:p>
        </p:txBody>
      </p:sp>
      <p:sp>
        <p:nvSpPr>
          <p:cNvPr id="4" name="Zástupný symbol pro zápatí 3">
            <a:extLst>
              <a:ext uri="{FF2B5EF4-FFF2-40B4-BE49-F238E27FC236}">
                <a16:creationId xmlns:a16="http://schemas.microsoft.com/office/drawing/2014/main" id="{5B27D3F6-3CB4-4850-8A53-BD5299C67252}"/>
              </a:ext>
            </a:extLst>
          </p:cNvPr>
          <p:cNvSpPr>
            <a:spLocks noGrp="1"/>
          </p:cNvSpPr>
          <p:nvPr>
            <p:ph type="ftr" sz="quarter" idx="11"/>
          </p:nvPr>
        </p:nvSpPr>
        <p:spPr/>
        <p:txBody>
          <a:bodyPr/>
          <a:lstStyle/>
          <a:p>
            <a:r>
              <a:rPr lang="cs-CZ" dirty="0"/>
              <a:t>Středoškolská odborná činnost 2024</a:t>
            </a:r>
          </a:p>
        </p:txBody>
      </p:sp>
      <p:pic>
        <p:nvPicPr>
          <p:cNvPr id="3074" name="Picture 2" descr="Masarykovo gymnázium Plzeň - Home">
            <a:extLst>
              <a:ext uri="{FF2B5EF4-FFF2-40B4-BE49-F238E27FC236}">
                <a16:creationId xmlns:a16="http://schemas.microsoft.com/office/drawing/2014/main" id="{5C69B695-4811-42F5-A1B2-CEB1776FFA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2783" y="4537913"/>
            <a:ext cx="2444534" cy="82842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Astronomický ústav AV ČR, v.v.i. - Czech Space Portal">
            <a:extLst>
              <a:ext uri="{FF2B5EF4-FFF2-40B4-BE49-F238E27FC236}">
                <a16:creationId xmlns:a16="http://schemas.microsoft.com/office/drawing/2014/main" id="{B5D282AD-3556-47D8-98B7-7FF454E5EF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3177338"/>
            <a:ext cx="2857500" cy="116205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Západočeská univerzita v Plzni – Wikipedie">
            <a:extLst>
              <a:ext uri="{FF2B5EF4-FFF2-40B4-BE49-F238E27FC236}">
                <a16:creationId xmlns:a16="http://schemas.microsoft.com/office/drawing/2014/main" id="{20FFA81A-DEC3-414E-87A3-8DF2C66F75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2547" y="1690688"/>
            <a:ext cx="2605007" cy="1331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948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C92A14-E0ED-4A01-9FC7-65F2641CB837}"/>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p:blipFill>
        <p:spPr bwMode="auto">
          <a:xfrm>
            <a:off x="5499291" y="872359"/>
            <a:ext cx="5995430" cy="52370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1C9C53D-63F2-4EF9-B435-3B290A17A897}"/>
              </a:ext>
            </a:extLst>
          </p:cNvPr>
          <p:cNvSpPr>
            <a:spLocks noGrp="1"/>
          </p:cNvSpPr>
          <p:nvPr>
            <p:ph type="title"/>
          </p:nvPr>
        </p:nvSpPr>
        <p:spPr/>
        <p:txBody>
          <a:bodyPr/>
          <a:lstStyle/>
          <a:p>
            <a:r>
              <a:rPr lang="cs-CZ" dirty="0"/>
              <a:t>Slunce stručně</a:t>
            </a:r>
          </a:p>
        </p:txBody>
      </p:sp>
      <p:sp>
        <p:nvSpPr>
          <p:cNvPr id="4" name="Footer Placeholder 3">
            <a:extLst>
              <a:ext uri="{FF2B5EF4-FFF2-40B4-BE49-F238E27FC236}">
                <a16:creationId xmlns:a16="http://schemas.microsoft.com/office/drawing/2014/main" id="{35576F1F-3043-4CB5-A68D-8FF4E9CAB9EF}"/>
              </a:ext>
            </a:extLst>
          </p:cNvPr>
          <p:cNvSpPr>
            <a:spLocks noGrp="1"/>
          </p:cNvSpPr>
          <p:nvPr>
            <p:ph type="ftr" sz="quarter" idx="11"/>
          </p:nvPr>
        </p:nvSpPr>
        <p:spPr/>
        <p:txBody>
          <a:bodyPr/>
          <a:lstStyle/>
          <a:p>
            <a:r>
              <a:rPr lang="cs-CZ"/>
              <a:t>Středoškolská odborná činnost 2024</a:t>
            </a:r>
            <a:endParaRPr lang="cs-CZ" dirty="0"/>
          </a:p>
        </p:txBody>
      </p:sp>
      <p:sp>
        <p:nvSpPr>
          <p:cNvPr id="6" name="Zástupný symbol pro obsah 2">
            <a:extLst>
              <a:ext uri="{FF2B5EF4-FFF2-40B4-BE49-F238E27FC236}">
                <a16:creationId xmlns:a16="http://schemas.microsoft.com/office/drawing/2014/main" id="{D1B97D2B-9CE3-4F78-8B9B-1F34CB9EB935}"/>
              </a:ext>
            </a:extLst>
          </p:cNvPr>
          <p:cNvSpPr txBox="1">
            <a:spLocks/>
          </p:cNvSpPr>
          <p:nvPr/>
        </p:nvSpPr>
        <p:spPr>
          <a:xfrm>
            <a:off x="838200" y="1627942"/>
            <a:ext cx="4760343" cy="45441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cs-CZ" dirty="0"/>
              <a:t>Sluneční skvrny</a:t>
            </a:r>
          </a:p>
          <a:p>
            <a:pPr lvl="1"/>
            <a:r>
              <a:rPr lang="cs-CZ" dirty="0"/>
              <a:t>Tmavé útvary na Slunci</a:t>
            </a:r>
          </a:p>
          <a:p>
            <a:pPr lvl="1"/>
            <a:r>
              <a:rPr lang="cs-CZ" dirty="0"/>
              <a:t>Zobrazují magnetické pole</a:t>
            </a:r>
          </a:p>
          <a:p>
            <a:pPr lvl="1"/>
            <a:r>
              <a:rPr lang="cs-CZ" dirty="0"/>
              <a:t>Tvoří nezávislé skupiny</a:t>
            </a:r>
          </a:p>
          <a:p>
            <a:r>
              <a:rPr lang="cs-CZ" dirty="0"/>
              <a:t>Sluneční kresba</a:t>
            </a:r>
          </a:p>
          <a:p>
            <a:pPr lvl="1"/>
            <a:r>
              <a:rPr lang="cs-CZ" dirty="0"/>
              <a:t>Metoda zachycení Slunce</a:t>
            </a:r>
            <a:br>
              <a:rPr lang="cs-CZ" dirty="0"/>
            </a:br>
            <a:r>
              <a:rPr lang="cs-CZ" dirty="0"/>
              <a:t>pomocí dalekohledu</a:t>
            </a:r>
          </a:p>
          <a:p>
            <a:pPr lvl="1"/>
            <a:r>
              <a:rPr lang="cs-CZ" dirty="0"/>
              <a:t>Obsahuje skupiny skvrn, jejich klasifikace a další údaje</a:t>
            </a:r>
          </a:p>
          <a:p>
            <a:r>
              <a:rPr lang="cs-CZ" dirty="0"/>
              <a:t>McIntoshova klasifikace</a:t>
            </a:r>
          </a:p>
          <a:p>
            <a:pPr lvl="1"/>
            <a:r>
              <a:rPr lang="cs-CZ" dirty="0"/>
              <a:t>3 písmena pro každou skupinu</a:t>
            </a:r>
          </a:p>
        </p:txBody>
      </p:sp>
      <p:pic>
        <p:nvPicPr>
          <p:cNvPr id="1026" name="Picture 2" descr="nedefinováno">
            <a:extLst>
              <a:ext uri="{FF2B5EF4-FFF2-40B4-BE49-F238E27FC236}">
                <a16:creationId xmlns:a16="http://schemas.microsoft.com/office/drawing/2014/main" id="{04818309-ACEC-48FB-9C5D-FCC475C31F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4256" y="291661"/>
            <a:ext cx="1747113" cy="34074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910563B-A864-4301-BAB0-8490B9723FA2}"/>
              </a:ext>
            </a:extLst>
          </p:cNvPr>
          <p:cNvPicPr>
            <a:picLocks noChangeAspect="1"/>
          </p:cNvPicPr>
          <p:nvPr/>
        </p:nvPicPr>
        <p:blipFill rotWithShape="1">
          <a:blip r:embed="rId5"/>
          <a:srcRect l="-509" t="22596" r="51947" b="29933"/>
          <a:stretch/>
        </p:blipFill>
        <p:spPr>
          <a:xfrm>
            <a:off x="7096282" y="3123647"/>
            <a:ext cx="1747113" cy="1150948"/>
          </a:xfrm>
          <a:prstGeom prst="rect">
            <a:avLst/>
          </a:prstGeom>
          <a:ln>
            <a:solidFill>
              <a:schemeClr val="tx1"/>
            </a:solidFill>
          </a:ln>
        </p:spPr>
      </p:pic>
    </p:spTree>
    <p:extLst>
      <p:ext uri="{BB962C8B-B14F-4D97-AF65-F5344CB8AC3E}">
        <p14:creationId xmlns:p14="http://schemas.microsoft.com/office/powerpoint/2010/main" val="391896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24DB4-9E6A-4779-8EDA-95869FC3DD41}"/>
              </a:ext>
            </a:extLst>
          </p:cNvPr>
          <p:cNvSpPr>
            <a:spLocks noGrp="1"/>
          </p:cNvSpPr>
          <p:nvPr>
            <p:ph type="title"/>
          </p:nvPr>
        </p:nvSpPr>
        <p:spPr/>
        <p:txBody>
          <a:bodyPr/>
          <a:lstStyle/>
          <a:p>
            <a:r>
              <a:rPr lang="cs-CZ" dirty="0"/>
              <a:t>Trénování modelů</a:t>
            </a:r>
          </a:p>
        </p:txBody>
      </p:sp>
      <p:sp>
        <p:nvSpPr>
          <p:cNvPr id="4" name="Footer Placeholder 3">
            <a:extLst>
              <a:ext uri="{FF2B5EF4-FFF2-40B4-BE49-F238E27FC236}">
                <a16:creationId xmlns:a16="http://schemas.microsoft.com/office/drawing/2014/main" id="{0D59898D-49A0-4192-9D89-16026CC767E4}"/>
              </a:ext>
            </a:extLst>
          </p:cNvPr>
          <p:cNvSpPr>
            <a:spLocks noGrp="1"/>
          </p:cNvSpPr>
          <p:nvPr>
            <p:ph type="ftr" sz="quarter" idx="11"/>
          </p:nvPr>
        </p:nvSpPr>
        <p:spPr/>
        <p:txBody>
          <a:bodyPr/>
          <a:lstStyle/>
          <a:p>
            <a:r>
              <a:rPr lang="cs-CZ"/>
              <a:t>Středoškolská odborná činnost 2024</a:t>
            </a:r>
            <a:endParaRPr lang="cs-CZ" dirty="0"/>
          </a:p>
        </p:txBody>
      </p:sp>
      <p:sp>
        <p:nvSpPr>
          <p:cNvPr id="8" name="Content Placeholder 7">
            <a:extLst>
              <a:ext uri="{FF2B5EF4-FFF2-40B4-BE49-F238E27FC236}">
                <a16:creationId xmlns:a16="http://schemas.microsoft.com/office/drawing/2014/main" id="{E27DE91E-DFB1-479C-999B-36E49D80EECE}"/>
              </a:ext>
            </a:extLst>
          </p:cNvPr>
          <p:cNvSpPr>
            <a:spLocks noGrp="1"/>
          </p:cNvSpPr>
          <p:nvPr>
            <p:ph idx="1"/>
          </p:nvPr>
        </p:nvSpPr>
        <p:spPr/>
        <p:txBody>
          <a:bodyPr>
            <a:normAutofit/>
          </a:bodyPr>
          <a:lstStyle/>
          <a:p>
            <a:r>
              <a:rPr lang="cs-CZ" dirty="0"/>
              <a:t>Programováno v jazyce Python</a:t>
            </a:r>
          </a:p>
          <a:p>
            <a:r>
              <a:rPr lang="cs-CZ" dirty="0"/>
              <a:t>Vlastnosti modelu</a:t>
            </a:r>
          </a:p>
          <a:p>
            <a:pPr lvl="1"/>
            <a:r>
              <a:rPr lang="cs-CZ" dirty="0"/>
              <a:t>Konvoluční neuronová síť</a:t>
            </a:r>
          </a:p>
          <a:p>
            <a:pPr lvl="1"/>
            <a:r>
              <a:rPr lang="cs-CZ" dirty="0"/>
              <a:t>Učení s učitelem</a:t>
            </a:r>
          </a:p>
          <a:p>
            <a:pPr lvl="1"/>
            <a:r>
              <a:rPr lang="cs-CZ" dirty="0"/>
              <a:t>Další parametry (struktura sítě, </a:t>
            </a:r>
            <a:r>
              <a:rPr lang="cs-CZ" i="1" dirty="0"/>
              <a:t>batch size…</a:t>
            </a:r>
            <a:r>
              <a:rPr lang="cs-CZ" dirty="0"/>
              <a:t>) u každého modelu jiné</a:t>
            </a:r>
          </a:p>
        </p:txBody>
      </p:sp>
      <p:pic>
        <p:nvPicPr>
          <p:cNvPr id="5" name="Picture 4">
            <a:extLst>
              <a:ext uri="{FF2B5EF4-FFF2-40B4-BE49-F238E27FC236}">
                <a16:creationId xmlns:a16="http://schemas.microsoft.com/office/drawing/2014/main" id="{948AA752-3F54-40DD-AD0F-CD31F9A3E6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2053" y="4434406"/>
            <a:ext cx="6936887" cy="1225983"/>
          </a:xfrm>
          <a:prstGeom prst="roundRect">
            <a:avLst>
              <a:gd name="adj" fmla="val 18180"/>
            </a:avLst>
          </a:prstGeom>
        </p:spPr>
      </p:pic>
    </p:spTree>
    <p:extLst>
      <p:ext uri="{BB962C8B-B14F-4D97-AF65-F5344CB8AC3E}">
        <p14:creationId xmlns:p14="http://schemas.microsoft.com/office/powerpoint/2010/main" val="2910029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47E3-8F31-4AF4-86E2-609502ABBA03}"/>
              </a:ext>
            </a:extLst>
          </p:cNvPr>
          <p:cNvSpPr>
            <a:spLocks noGrp="1"/>
          </p:cNvSpPr>
          <p:nvPr>
            <p:ph type="title"/>
          </p:nvPr>
        </p:nvSpPr>
        <p:spPr/>
        <p:txBody>
          <a:bodyPr/>
          <a:lstStyle/>
          <a:p>
            <a:r>
              <a:rPr lang="cs-CZ" dirty="0"/>
              <a:t>Vstupní data</a:t>
            </a:r>
          </a:p>
        </p:txBody>
      </p:sp>
      <p:sp>
        <p:nvSpPr>
          <p:cNvPr id="3" name="Content Placeholder 2">
            <a:extLst>
              <a:ext uri="{FF2B5EF4-FFF2-40B4-BE49-F238E27FC236}">
                <a16:creationId xmlns:a16="http://schemas.microsoft.com/office/drawing/2014/main" id="{064E53DD-0EE2-4CD7-8E02-922D5FFA2767}"/>
              </a:ext>
            </a:extLst>
          </p:cNvPr>
          <p:cNvSpPr>
            <a:spLocks noGrp="1"/>
          </p:cNvSpPr>
          <p:nvPr>
            <p:ph idx="1"/>
          </p:nvPr>
        </p:nvSpPr>
        <p:spPr/>
        <p:txBody>
          <a:bodyPr/>
          <a:lstStyle/>
          <a:p>
            <a:pPr marL="514350" indent="-514350">
              <a:buFont typeface="+mj-lt"/>
              <a:buAutoNum type="arabicPeriod"/>
            </a:pPr>
            <a:r>
              <a:rPr lang="cs-CZ" dirty="0"/>
              <a:t>Úprava sluneční kresby</a:t>
            </a:r>
          </a:p>
          <a:p>
            <a:pPr marL="514350" indent="-514350">
              <a:buFont typeface="+mj-lt"/>
              <a:buAutoNum type="arabicPeriod"/>
            </a:pPr>
            <a:r>
              <a:rPr lang="cs-CZ" dirty="0"/>
              <a:t>Nalezení a úprava skupin</a:t>
            </a:r>
          </a:p>
          <a:p>
            <a:pPr marL="514350" indent="-514350">
              <a:buFont typeface="+mj-lt"/>
              <a:buAutoNum type="arabicPeriod"/>
            </a:pPr>
            <a:r>
              <a:rPr lang="cs-CZ" dirty="0"/>
              <a:t>Určení jejich klasifikace</a:t>
            </a:r>
          </a:p>
        </p:txBody>
      </p:sp>
      <p:sp>
        <p:nvSpPr>
          <p:cNvPr id="4" name="Footer Placeholder 3">
            <a:extLst>
              <a:ext uri="{FF2B5EF4-FFF2-40B4-BE49-F238E27FC236}">
                <a16:creationId xmlns:a16="http://schemas.microsoft.com/office/drawing/2014/main" id="{84069D57-0B04-48F5-9048-660DD67D9FB1}"/>
              </a:ext>
            </a:extLst>
          </p:cNvPr>
          <p:cNvSpPr>
            <a:spLocks noGrp="1"/>
          </p:cNvSpPr>
          <p:nvPr>
            <p:ph type="ftr" sz="quarter" idx="11"/>
          </p:nvPr>
        </p:nvSpPr>
        <p:spPr/>
        <p:txBody>
          <a:bodyPr/>
          <a:lstStyle/>
          <a:p>
            <a:r>
              <a:rPr lang="cs-CZ"/>
              <a:t>Středoškolská odborná činnost 2024</a:t>
            </a:r>
            <a:endParaRPr lang="cs-CZ" dirty="0"/>
          </a:p>
        </p:txBody>
      </p:sp>
      <p:pic>
        <p:nvPicPr>
          <p:cNvPr id="7" name="Picture 6">
            <a:extLst>
              <a:ext uri="{FF2B5EF4-FFF2-40B4-BE49-F238E27FC236}">
                <a16:creationId xmlns:a16="http://schemas.microsoft.com/office/drawing/2014/main" id="{48C3652B-3316-4CF1-955E-757B0CA1B6FF}"/>
              </a:ext>
            </a:extLst>
          </p:cNvPr>
          <p:cNvPicPr>
            <a:picLocks noChangeAspect="1"/>
          </p:cNvPicPr>
          <p:nvPr/>
        </p:nvPicPr>
        <p:blipFill rotWithShape="1">
          <a:blip r:embed="rId3">
            <a:extLst>
              <a:ext uri="{28A0092B-C50C-407E-A947-70E740481C1C}">
                <a14:useLocalDpi xmlns:a14="http://schemas.microsoft.com/office/drawing/2010/main" val="0"/>
              </a:ext>
            </a:extLst>
          </a:blip>
          <a:srcRect l="2975" t="2434" r="2984" b="2955"/>
          <a:stretch/>
        </p:blipFill>
        <p:spPr>
          <a:xfrm>
            <a:off x="6366748" y="681037"/>
            <a:ext cx="5791723" cy="5244701"/>
          </a:xfrm>
          <a:prstGeom prst="rect">
            <a:avLst/>
          </a:prstGeom>
        </p:spPr>
      </p:pic>
      <p:pic>
        <p:nvPicPr>
          <p:cNvPr id="11" name="Picture 10">
            <a:extLst>
              <a:ext uri="{FF2B5EF4-FFF2-40B4-BE49-F238E27FC236}">
                <a16:creationId xmlns:a16="http://schemas.microsoft.com/office/drawing/2014/main" id="{092175C1-51CD-46D6-98E8-616FC391026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8160" y="3717169"/>
            <a:ext cx="6020354" cy="2000764"/>
          </a:xfrm>
          <a:prstGeom prst="rect">
            <a:avLst/>
          </a:prstGeom>
        </p:spPr>
      </p:pic>
    </p:spTree>
    <p:extLst>
      <p:ext uri="{BB962C8B-B14F-4D97-AF65-F5344CB8AC3E}">
        <p14:creationId xmlns:p14="http://schemas.microsoft.com/office/powerpoint/2010/main" val="4033380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00329-985B-4BF2-9594-B4B2CB99D7C4}"/>
              </a:ext>
            </a:extLst>
          </p:cNvPr>
          <p:cNvSpPr>
            <a:spLocks noGrp="1"/>
          </p:cNvSpPr>
          <p:nvPr>
            <p:ph type="title"/>
          </p:nvPr>
        </p:nvSpPr>
        <p:spPr/>
        <p:txBody>
          <a:bodyPr/>
          <a:lstStyle/>
          <a:p>
            <a:r>
              <a:rPr lang="cs-CZ" dirty="0"/>
              <a:t>Výsledek vybraného modelu</a:t>
            </a:r>
          </a:p>
        </p:txBody>
      </p:sp>
      <p:sp>
        <p:nvSpPr>
          <p:cNvPr id="4" name="Footer Placeholder 3">
            <a:extLst>
              <a:ext uri="{FF2B5EF4-FFF2-40B4-BE49-F238E27FC236}">
                <a16:creationId xmlns:a16="http://schemas.microsoft.com/office/drawing/2014/main" id="{DC2413AC-C4EB-4BB9-A26C-E95906BAA96D}"/>
              </a:ext>
            </a:extLst>
          </p:cNvPr>
          <p:cNvSpPr>
            <a:spLocks noGrp="1"/>
          </p:cNvSpPr>
          <p:nvPr>
            <p:ph type="ftr" sz="quarter" idx="11"/>
          </p:nvPr>
        </p:nvSpPr>
        <p:spPr/>
        <p:txBody>
          <a:bodyPr/>
          <a:lstStyle/>
          <a:p>
            <a:r>
              <a:rPr lang="cs-CZ" dirty="0"/>
              <a:t>Středoškolská odborná činnost 2024</a:t>
            </a:r>
          </a:p>
        </p:txBody>
      </p:sp>
      <p:pic>
        <p:nvPicPr>
          <p:cNvPr id="11" name="Picture 10">
            <a:extLst>
              <a:ext uri="{FF2B5EF4-FFF2-40B4-BE49-F238E27FC236}">
                <a16:creationId xmlns:a16="http://schemas.microsoft.com/office/drawing/2014/main" id="{10791AAF-3B60-4778-A68D-0AA2FF286F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1435" y="1375879"/>
            <a:ext cx="4389129" cy="4389129"/>
          </a:xfrm>
          <a:prstGeom prst="rect">
            <a:avLst/>
          </a:prstGeom>
        </p:spPr>
      </p:pic>
      <p:sp>
        <p:nvSpPr>
          <p:cNvPr id="17" name="TextBox 16">
            <a:extLst>
              <a:ext uri="{FF2B5EF4-FFF2-40B4-BE49-F238E27FC236}">
                <a16:creationId xmlns:a16="http://schemas.microsoft.com/office/drawing/2014/main" id="{E4C94C18-2A64-4B75-9E4D-2E01B6ABF7C9}"/>
              </a:ext>
            </a:extLst>
          </p:cNvPr>
          <p:cNvSpPr txBox="1"/>
          <p:nvPr/>
        </p:nvSpPr>
        <p:spPr>
          <a:xfrm>
            <a:off x="3901435" y="5501217"/>
            <a:ext cx="4031077" cy="646331"/>
          </a:xfrm>
          <a:prstGeom prst="rect">
            <a:avLst/>
          </a:prstGeom>
          <a:noFill/>
        </p:spPr>
        <p:txBody>
          <a:bodyPr wrap="square" rtlCol="0">
            <a:spAutoFit/>
          </a:bodyPr>
          <a:lstStyle/>
          <a:p>
            <a:pPr algn="ctr"/>
            <a:r>
              <a:rPr lang="cs-CZ" dirty="0"/>
              <a:t>Konfuzní matice modelu Axx-Csi-Eac-Hsx; přesnost 97,21 %</a:t>
            </a:r>
          </a:p>
        </p:txBody>
      </p:sp>
      <p:pic>
        <p:nvPicPr>
          <p:cNvPr id="5" name="Picture 4">
            <a:extLst>
              <a:ext uri="{FF2B5EF4-FFF2-40B4-BE49-F238E27FC236}">
                <a16:creationId xmlns:a16="http://schemas.microsoft.com/office/drawing/2014/main" id="{B843E1DD-1CB4-4779-8101-CCB4EF3085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5262" y="1615952"/>
            <a:ext cx="1980000" cy="1980000"/>
          </a:xfrm>
          <a:prstGeom prst="rect">
            <a:avLst/>
          </a:prstGeom>
          <a:ln>
            <a:solidFill>
              <a:schemeClr val="tx1"/>
            </a:solidFill>
          </a:ln>
        </p:spPr>
      </p:pic>
      <p:pic>
        <p:nvPicPr>
          <p:cNvPr id="7" name="Picture 6">
            <a:extLst>
              <a:ext uri="{FF2B5EF4-FFF2-40B4-BE49-F238E27FC236}">
                <a16:creationId xmlns:a16="http://schemas.microsoft.com/office/drawing/2014/main" id="{65AFAB3A-92F6-4520-A974-EC47856DC1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5262" y="3992690"/>
            <a:ext cx="1980000" cy="1980000"/>
          </a:xfrm>
          <a:prstGeom prst="rect">
            <a:avLst/>
          </a:prstGeom>
          <a:ln>
            <a:solidFill>
              <a:schemeClr val="tx1"/>
            </a:solidFill>
          </a:ln>
        </p:spPr>
      </p:pic>
      <p:pic>
        <p:nvPicPr>
          <p:cNvPr id="10" name="Picture 9">
            <a:extLst>
              <a:ext uri="{FF2B5EF4-FFF2-40B4-BE49-F238E27FC236}">
                <a16:creationId xmlns:a16="http://schemas.microsoft.com/office/drawing/2014/main" id="{6B811478-21E8-4271-A154-1D8824FB5C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90732" y="1615952"/>
            <a:ext cx="1980000" cy="1980000"/>
          </a:xfrm>
          <a:prstGeom prst="rect">
            <a:avLst/>
          </a:prstGeom>
          <a:ln>
            <a:solidFill>
              <a:schemeClr val="tx1"/>
            </a:solidFill>
          </a:ln>
        </p:spPr>
      </p:pic>
      <p:pic>
        <p:nvPicPr>
          <p:cNvPr id="13" name="Picture 12">
            <a:extLst>
              <a:ext uri="{FF2B5EF4-FFF2-40B4-BE49-F238E27FC236}">
                <a16:creationId xmlns:a16="http://schemas.microsoft.com/office/drawing/2014/main" id="{6BBC5344-1F39-4D1E-9B39-FDDA0BE2B6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90732" y="3992690"/>
            <a:ext cx="1980000" cy="1980000"/>
          </a:xfrm>
          <a:prstGeom prst="rect">
            <a:avLst/>
          </a:prstGeom>
          <a:ln>
            <a:solidFill>
              <a:schemeClr val="tx1"/>
            </a:solidFill>
          </a:ln>
        </p:spPr>
      </p:pic>
      <p:sp>
        <p:nvSpPr>
          <p:cNvPr id="16" name="TextBox 15">
            <a:extLst>
              <a:ext uri="{FF2B5EF4-FFF2-40B4-BE49-F238E27FC236}">
                <a16:creationId xmlns:a16="http://schemas.microsoft.com/office/drawing/2014/main" id="{64F1A52F-1FFE-4EA9-B798-F732CB2B00B8}"/>
              </a:ext>
            </a:extLst>
          </p:cNvPr>
          <p:cNvSpPr txBox="1"/>
          <p:nvPr/>
        </p:nvSpPr>
        <p:spPr>
          <a:xfrm>
            <a:off x="1125262" y="3595952"/>
            <a:ext cx="1980000" cy="646331"/>
          </a:xfrm>
          <a:prstGeom prst="rect">
            <a:avLst/>
          </a:prstGeom>
          <a:noFill/>
        </p:spPr>
        <p:txBody>
          <a:bodyPr wrap="square" rtlCol="0">
            <a:spAutoFit/>
          </a:bodyPr>
          <a:lstStyle/>
          <a:p>
            <a:pPr algn="ctr"/>
            <a:r>
              <a:rPr lang="cs-CZ" dirty="0"/>
              <a:t>Třída Axx</a:t>
            </a:r>
            <a:br>
              <a:rPr lang="cs-CZ" dirty="0"/>
            </a:br>
            <a:endParaRPr lang="cs-CZ" dirty="0"/>
          </a:p>
        </p:txBody>
      </p:sp>
      <p:sp>
        <p:nvSpPr>
          <p:cNvPr id="19" name="TextBox 18">
            <a:extLst>
              <a:ext uri="{FF2B5EF4-FFF2-40B4-BE49-F238E27FC236}">
                <a16:creationId xmlns:a16="http://schemas.microsoft.com/office/drawing/2014/main" id="{2D4698D9-912B-4D42-9716-C9FA5E111B66}"/>
              </a:ext>
            </a:extLst>
          </p:cNvPr>
          <p:cNvSpPr txBox="1"/>
          <p:nvPr/>
        </p:nvSpPr>
        <p:spPr>
          <a:xfrm>
            <a:off x="1125262" y="6028343"/>
            <a:ext cx="1980000" cy="369332"/>
          </a:xfrm>
          <a:prstGeom prst="rect">
            <a:avLst/>
          </a:prstGeom>
          <a:noFill/>
        </p:spPr>
        <p:txBody>
          <a:bodyPr wrap="square" rtlCol="0">
            <a:spAutoFit/>
          </a:bodyPr>
          <a:lstStyle/>
          <a:p>
            <a:pPr algn="ctr"/>
            <a:r>
              <a:rPr lang="cs-CZ" dirty="0"/>
              <a:t>Třída Csi</a:t>
            </a:r>
          </a:p>
        </p:txBody>
      </p:sp>
      <p:sp>
        <p:nvSpPr>
          <p:cNvPr id="20" name="TextBox 19">
            <a:extLst>
              <a:ext uri="{FF2B5EF4-FFF2-40B4-BE49-F238E27FC236}">
                <a16:creationId xmlns:a16="http://schemas.microsoft.com/office/drawing/2014/main" id="{F3FF7DFF-B885-458A-B6B5-B33C7FFC8DB7}"/>
              </a:ext>
            </a:extLst>
          </p:cNvPr>
          <p:cNvSpPr txBox="1"/>
          <p:nvPr/>
        </p:nvSpPr>
        <p:spPr>
          <a:xfrm>
            <a:off x="9190732" y="3595952"/>
            <a:ext cx="1980000" cy="646331"/>
          </a:xfrm>
          <a:prstGeom prst="rect">
            <a:avLst/>
          </a:prstGeom>
          <a:noFill/>
        </p:spPr>
        <p:txBody>
          <a:bodyPr wrap="square" rtlCol="0">
            <a:spAutoFit/>
          </a:bodyPr>
          <a:lstStyle/>
          <a:p>
            <a:pPr algn="ctr"/>
            <a:r>
              <a:rPr lang="cs-CZ" dirty="0"/>
              <a:t>Třída Eac</a:t>
            </a:r>
            <a:br>
              <a:rPr lang="cs-CZ" dirty="0"/>
            </a:br>
            <a:endParaRPr lang="cs-CZ" dirty="0"/>
          </a:p>
        </p:txBody>
      </p:sp>
      <p:sp>
        <p:nvSpPr>
          <p:cNvPr id="21" name="TextBox 20">
            <a:extLst>
              <a:ext uri="{FF2B5EF4-FFF2-40B4-BE49-F238E27FC236}">
                <a16:creationId xmlns:a16="http://schemas.microsoft.com/office/drawing/2014/main" id="{B9E30C63-C9DC-489B-92D7-7CC7CF3DAF51}"/>
              </a:ext>
            </a:extLst>
          </p:cNvPr>
          <p:cNvSpPr txBox="1"/>
          <p:nvPr/>
        </p:nvSpPr>
        <p:spPr>
          <a:xfrm>
            <a:off x="9190732" y="6028343"/>
            <a:ext cx="1980000" cy="646331"/>
          </a:xfrm>
          <a:prstGeom prst="rect">
            <a:avLst/>
          </a:prstGeom>
          <a:noFill/>
        </p:spPr>
        <p:txBody>
          <a:bodyPr wrap="square" rtlCol="0">
            <a:spAutoFit/>
          </a:bodyPr>
          <a:lstStyle/>
          <a:p>
            <a:pPr algn="ctr"/>
            <a:r>
              <a:rPr lang="cs-CZ" dirty="0"/>
              <a:t>Třída Hsx</a:t>
            </a:r>
            <a:br>
              <a:rPr lang="cs-CZ" dirty="0"/>
            </a:br>
            <a:endParaRPr lang="cs-CZ" dirty="0"/>
          </a:p>
        </p:txBody>
      </p:sp>
    </p:spTree>
    <p:extLst>
      <p:ext uri="{BB962C8B-B14F-4D97-AF65-F5344CB8AC3E}">
        <p14:creationId xmlns:p14="http://schemas.microsoft.com/office/powerpoint/2010/main" val="3696370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6789-A56E-4133-B629-45E34BB27985}"/>
              </a:ext>
            </a:extLst>
          </p:cNvPr>
          <p:cNvSpPr>
            <a:spLocks noGrp="1"/>
          </p:cNvSpPr>
          <p:nvPr>
            <p:ph type="title"/>
          </p:nvPr>
        </p:nvSpPr>
        <p:spPr/>
        <p:txBody>
          <a:bodyPr/>
          <a:lstStyle/>
          <a:p>
            <a:r>
              <a:rPr lang="cs-CZ" dirty="0"/>
              <a:t>Možnost budoucího vývoje a přínosy</a:t>
            </a:r>
          </a:p>
        </p:txBody>
      </p:sp>
      <p:sp>
        <p:nvSpPr>
          <p:cNvPr id="3" name="Content Placeholder 2">
            <a:extLst>
              <a:ext uri="{FF2B5EF4-FFF2-40B4-BE49-F238E27FC236}">
                <a16:creationId xmlns:a16="http://schemas.microsoft.com/office/drawing/2014/main" id="{5080F035-0106-4155-B70F-DC76EB4831C7}"/>
              </a:ext>
            </a:extLst>
          </p:cNvPr>
          <p:cNvSpPr>
            <a:spLocks noGrp="1"/>
          </p:cNvSpPr>
          <p:nvPr>
            <p:ph idx="1"/>
          </p:nvPr>
        </p:nvSpPr>
        <p:spPr/>
        <p:txBody>
          <a:bodyPr/>
          <a:lstStyle/>
          <a:p>
            <a:r>
              <a:rPr lang="cs-CZ" dirty="0"/>
              <a:t>Trénink na více datech (z jiných hvězdáren)</a:t>
            </a:r>
          </a:p>
          <a:p>
            <a:r>
              <a:rPr lang="cs-CZ" dirty="0"/>
              <a:t>Implementování logiky do modelů</a:t>
            </a:r>
          </a:p>
          <a:p>
            <a:r>
              <a:rPr lang="cs-CZ" dirty="0"/>
              <a:t>Model vývoje skupiny</a:t>
            </a:r>
          </a:p>
          <a:p>
            <a:r>
              <a:rPr lang="cs-CZ" dirty="0"/>
              <a:t>Použití na hvězdárnách</a:t>
            </a:r>
          </a:p>
          <a:p>
            <a:r>
              <a:rPr lang="cs-CZ" dirty="0"/>
              <a:t>Lepší obecné povědomí o sluneční kresbě, umělé inteligenci a slunečních skvrnách</a:t>
            </a:r>
          </a:p>
        </p:txBody>
      </p:sp>
      <p:sp>
        <p:nvSpPr>
          <p:cNvPr id="4" name="Footer Placeholder 3">
            <a:extLst>
              <a:ext uri="{FF2B5EF4-FFF2-40B4-BE49-F238E27FC236}">
                <a16:creationId xmlns:a16="http://schemas.microsoft.com/office/drawing/2014/main" id="{9EC0A291-8C46-4F3D-B0D2-5DE02222D088}"/>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1114604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77175-CAD0-4585-99AC-1C388C567D6E}"/>
              </a:ext>
            </a:extLst>
          </p:cNvPr>
          <p:cNvSpPr>
            <a:spLocks noGrp="1"/>
          </p:cNvSpPr>
          <p:nvPr>
            <p:ph type="title"/>
          </p:nvPr>
        </p:nvSpPr>
        <p:spPr/>
        <p:txBody>
          <a:bodyPr/>
          <a:lstStyle/>
          <a:p>
            <a:r>
              <a:rPr lang="cs-CZ" dirty="0"/>
              <a:t>Zdroje</a:t>
            </a:r>
          </a:p>
        </p:txBody>
      </p:sp>
      <p:sp>
        <p:nvSpPr>
          <p:cNvPr id="6" name="Content Placeholder 5">
            <a:extLst>
              <a:ext uri="{FF2B5EF4-FFF2-40B4-BE49-F238E27FC236}">
                <a16:creationId xmlns:a16="http://schemas.microsoft.com/office/drawing/2014/main" id="{46439F48-D3AB-4634-BF7A-C2EA02B0AB24}"/>
              </a:ext>
            </a:extLst>
          </p:cNvPr>
          <p:cNvSpPr>
            <a:spLocks noGrp="1"/>
          </p:cNvSpPr>
          <p:nvPr>
            <p:ph idx="1"/>
          </p:nvPr>
        </p:nvSpPr>
        <p:spPr/>
        <p:txBody>
          <a:bodyPr>
            <a:normAutofit fontScale="77500" lnSpcReduction="20000"/>
          </a:bodyPr>
          <a:lstStyle/>
          <a:p>
            <a:r>
              <a:rPr lang="cs-CZ" dirty="0"/>
              <a:t>https://upload.wikimedia.org/wikipedia/commons/thumb/6/6c/Westb%C3%B6hmische_Universit%C3%A4t_Pilsen_Logo.svg/1200px-Westb%C3%B6hmische_Universit%C3%A4t_Pilsen_Logo.svg.png</a:t>
            </a:r>
          </a:p>
          <a:p>
            <a:r>
              <a:rPr lang="cs-CZ" dirty="0"/>
              <a:t>https://www.czechspaceportal.cz/wp-content/uploads/2020/09/asu-logo-v1-cz-rgb-positive-color-300x122.png</a:t>
            </a:r>
            <a:endParaRPr lang="cs-CZ" dirty="0">
              <a:hlinkClick r:id="rId3"/>
            </a:endParaRPr>
          </a:p>
          <a:p>
            <a:r>
              <a:rPr lang="cs-CZ" dirty="0"/>
              <a:t>https://www.mgplzen.cz/images/loga/logo_horizontalni.svg</a:t>
            </a:r>
            <a:endParaRPr lang="cs-CZ" dirty="0">
              <a:hlinkClick r:id="rId3"/>
            </a:endParaRPr>
          </a:p>
          <a:p>
            <a:r>
              <a:rPr lang="cs-CZ" dirty="0"/>
              <a:t>https://solarham.net/pictures/2024/mar24_2024_disk.jpg</a:t>
            </a:r>
          </a:p>
          <a:p>
            <a:r>
              <a:rPr lang="cs-CZ" dirty="0"/>
              <a:t>https://www.asu.cas.cz/~sunwatch/new/www/public/files/archive_patrol/sunspot_drawings/2024/240324dr.jpg</a:t>
            </a:r>
          </a:p>
          <a:p>
            <a:r>
              <a:rPr lang="cs-CZ" dirty="0"/>
              <a:t>https://www.asu.cas.cz/~sunwatch/public/files/other/clanky/zonnevlekclassificatie-1.jpg </a:t>
            </a:r>
          </a:p>
          <a:p>
            <a:r>
              <a:rPr lang="cs-CZ" dirty="0"/>
              <a:t>https://upload.wikimedia.org/wikipedia/commons/thumb/4/46/Colored_neural_network.svg/1703px-Colored_neural_network.svg.png</a:t>
            </a:r>
          </a:p>
          <a:p>
            <a:r>
              <a:rPr lang="cs-CZ" dirty="0"/>
              <a:t>https://upload.wikimedia.org/wikipedia/commons/thumb/8/8d/Sunspots.JPG/800px-Sunspots.JPG</a:t>
            </a:r>
          </a:p>
          <a:p>
            <a:endParaRPr lang="cs-CZ" dirty="0"/>
          </a:p>
          <a:p>
            <a:endParaRPr lang="cs-CZ" dirty="0"/>
          </a:p>
          <a:p>
            <a:endParaRPr lang="cs-CZ" dirty="0"/>
          </a:p>
          <a:p>
            <a:endParaRPr lang="cs-CZ" dirty="0"/>
          </a:p>
        </p:txBody>
      </p:sp>
      <p:sp>
        <p:nvSpPr>
          <p:cNvPr id="4" name="Footer Placeholder 3">
            <a:extLst>
              <a:ext uri="{FF2B5EF4-FFF2-40B4-BE49-F238E27FC236}">
                <a16:creationId xmlns:a16="http://schemas.microsoft.com/office/drawing/2014/main" id="{9D365B0D-520F-4956-B3D9-18B379E28934}"/>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3333178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03A9F2-994A-46C5-A9C0-00B5B277FC53}"/>
              </a:ext>
            </a:extLst>
          </p:cNvPr>
          <p:cNvSpPr>
            <a:spLocks noGrp="1"/>
          </p:cNvSpPr>
          <p:nvPr>
            <p:ph type="title"/>
          </p:nvPr>
        </p:nvSpPr>
        <p:spPr>
          <a:xfrm>
            <a:off x="838200" y="822125"/>
            <a:ext cx="10515600" cy="1133475"/>
          </a:xfrm>
        </p:spPr>
        <p:txBody>
          <a:bodyPr/>
          <a:lstStyle/>
          <a:p>
            <a:pPr algn="ctr"/>
            <a:r>
              <a:rPr lang="cs-CZ" dirty="0"/>
              <a:t>Děkuji za pozornost</a:t>
            </a:r>
          </a:p>
        </p:txBody>
      </p:sp>
      <p:sp>
        <p:nvSpPr>
          <p:cNvPr id="4" name="Footer Placeholder 3">
            <a:extLst>
              <a:ext uri="{FF2B5EF4-FFF2-40B4-BE49-F238E27FC236}">
                <a16:creationId xmlns:a16="http://schemas.microsoft.com/office/drawing/2014/main" id="{493D7FFE-3B82-48A6-91A6-546C19330360}"/>
              </a:ext>
            </a:extLst>
          </p:cNvPr>
          <p:cNvSpPr>
            <a:spLocks noGrp="1"/>
          </p:cNvSpPr>
          <p:nvPr>
            <p:ph type="ftr" sz="quarter" idx="11"/>
          </p:nvPr>
        </p:nvSpPr>
        <p:spPr/>
        <p:txBody>
          <a:bodyPr/>
          <a:lstStyle/>
          <a:p>
            <a:r>
              <a:rPr lang="cs-CZ" dirty="0"/>
              <a:t>Středoškolská odborná činnost 2024</a:t>
            </a:r>
          </a:p>
        </p:txBody>
      </p:sp>
      <p:pic>
        <p:nvPicPr>
          <p:cNvPr id="3" name="Picture 2">
            <a:extLst>
              <a:ext uri="{FF2B5EF4-FFF2-40B4-BE49-F238E27FC236}">
                <a16:creationId xmlns:a16="http://schemas.microsoft.com/office/drawing/2014/main" id="{C97E3FBB-5460-4598-82F2-CA7846BA76D8}"/>
              </a:ext>
            </a:extLst>
          </p:cNvPr>
          <p:cNvPicPr>
            <a:picLocks noChangeAspect="1"/>
          </p:cNvPicPr>
          <p:nvPr/>
        </p:nvPicPr>
        <p:blipFill rotWithShape="1">
          <a:blip r:embed="rId3">
            <a:extLst>
              <a:ext uri="{28A0092B-C50C-407E-A947-70E740481C1C}">
                <a14:useLocalDpi xmlns:a14="http://schemas.microsoft.com/office/drawing/2010/main" val="0"/>
              </a:ext>
            </a:extLst>
          </a:blip>
          <a:srcRect l="12966" t="13658" r="12593" b="13372"/>
          <a:stretch/>
        </p:blipFill>
        <p:spPr>
          <a:xfrm>
            <a:off x="7877088" y="2200550"/>
            <a:ext cx="3516889" cy="3447390"/>
          </a:xfrm>
          <a:prstGeom prst="rect">
            <a:avLst/>
          </a:prstGeom>
        </p:spPr>
      </p:pic>
      <p:pic>
        <p:nvPicPr>
          <p:cNvPr id="10" name="Picture 9">
            <a:extLst>
              <a:ext uri="{FF2B5EF4-FFF2-40B4-BE49-F238E27FC236}">
                <a16:creationId xmlns:a16="http://schemas.microsoft.com/office/drawing/2014/main" id="{BED89B5E-8355-4B17-8E18-91C6D737B2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3539" y="2926237"/>
            <a:ext cx="3223549" cy="1988357"/>
          </a:xfrm>
          <a:prstGeom prst="rect">
            <a:avLst/>
          </a:prstGeom>
        </p:spPr>
      </p:pic>
      <p:pic>
        <p:nvPicPr>
          <p:cNvPr id="7" name="Picture 4">
            <a:extLst>
              <a:ext uri="{FF2B5EF4-FFF2-40B4-BE49-F238E27FC236}">
                <a16:creationId xmlns:a16="http://schemas.microsoft.com/office/drawing/2014/main" id="{ED4ACAA0-B498-4564-B8CA-BE52470EC91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8801"/>
          <a:stretch/>
        </p:blipFill>
        <p:spPr bwMode="auto">
          <a:xfrm>
            <a:off x="1136650" y="2196721"/>
            <a:ext cx="3566545" cy="3447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347004"/>
      </p:ext>
    </p:extLst>
  </p:cSld>
  <p:clrMapOvr>
    <a:masterClrMapping/>
  </p:clrMapOvr>
</p:sld>
</file>

<file path=ppt/theme/theme1.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Šablona pro práci" id="{E9ACF355-B523-4978-95F0-FF2226777EC6}" vid="{8C11293C-8D81-426F-A8AC-FF11C43C3C45}"/>
    </a:ext>
  </a:extLst>
</a:theme>
</file>

<file path=ppt/theme/theme2.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Šablona pro práci</Template>
  <TotalTime>1045</TotalTime>
  <Words>1830</Words>
  <Application>Microsoft Office PowerPoint</Application>
  <PresentationFormat>Widescreen</PresentationFormat>
  <Paragraphs>130</Paragraphs>
  <Slides>13</Slides>
  <Notes>13</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Motiv Office</vt:lpstr>
      <vt:lpstr>Název práce: Klasifikace slunečních skvrn pomocí umělé inteligence Jméno: Eduard Plic Škola: Masarykovo gymnázium, Plzeň Kraj: Plzeňský</vt:lpstr>
      <vt:lpstr>Souhrn práce</vt:lpstr>
      <vt:lpstr>Slunce stručně</vt:lpstr>
      <vt:lpstr>Trénování modelů</vt:lpstr>
      <vt:lpstr>Vstupní data</vt:lpstr>
      <vt:lpstr>Výsledek vybraného modelu</vt:lpstr>
      <vt:lpstr>Možnost budoucího vývoje a přínosy</vt:lpstr>
      <vt:lpstr>Zdroje</vt:lpstr>
      <vt:lpstr>Děkuji za pozornost</vt:lpstr>
      <vt:lpstr>Sluneční skvrny</vt:lpstr>
      <vt:lpstr>McIntoshova klasifikace</vt:lpstr>
      <vt:lpstr>Kresba Slunce</vt:lpstr>
      <vt:lpstr>Umělá inteligence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Název práce: Jméno: Škola: Kraj:</dc:title>
  <dc:creator>Petr Mazouch</dc:creator>
  <cp:lastModifiedBy>Albi Frac</cp:lastModifiedBy>
  <cp:revision>64</cp:revision>
  <dcterms:created xsi:type="dcterms:W3CDTF">2020-03-21T20:56:17Z</dcterms:created>
  <dcterms:modified xsi:type="dcterms:W3CDTF">2024-04-09T05:10:06Z</dcterms:modified>
</cp:coreProperties>
</file>