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9" r:id="rId3"/>
    <p:sldId id="273" r:id="rId4"/>
    <p:sldId id="272" r:id="rId5"/>
    <p:sldId id="270" r:id="rId6"/>
    <p:sldId id="274" r:id="rId7"/>
    <p:sldId id="271" r:id="rId8"/>
    <p:sldId id="266" r:id="rId9"/>
    <p:sldId id="261" r:id="rId10"/>
    <p:sldId id="262" r:id="rId11"/>
    <p:sldId id="265" r:id="rId12"/>
    <p:sldId id="264" r:id="rId13"/>
    <p:sldId id="260" r:id="rId14"/>
    <p:sldId id="267" r:id="rId15"/>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51577" autoAdjust="0"/>
  </p:normalViewPr>
  <p:slideViewPr>
    <p:cSldViewPr snapToGrid="0">
      <p:cViewPr varScale="1">
        <p:scale>
          <a:sx n="37" d="100"/>
          <a:sy n="37" d="100"/>
        </p:scale>
        <p:origin x="20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21.06.2024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Dobrý den vážená poroto, dobrý den vážené publikum, mé jméno je Eduard Plic a již sedmým rokem studuji na Masarykovo gymnáziu v Plzni. Ve svém volném čase se zajímám o fyziku, matematiku a informatiku a proto bych Vám rád nyní představil svou práci s názvem Klasifikace slunečních skvrn pomocí umělé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Také jsem v práci nabídl více způsobů, jak na mou tvorbu modelů navázat a tím ji zdokonalit. Jedním z nich by bylo například natrénovat ty samé modely na více datech, například na datech z jiných hvězdáren. Další možností by bylo implementovat logiku do predikce, neboť </a:t>
            </a:r>
            <a:r>
              <a:rPr lang="cs-CZ" dirty="0" err="1"/>
              <a:t>né</a:t>
            </a:r>
            <a:r>
              <a:rPr lang="cs-CZ" dirty="0"/>
              <a:t> všechna 3 písmena mohou být spolu navzájem. Na stejných datech by se také dal natrénovat model, který by byl schopen predikovat vývoj skupiny v čase. Tyto všechny kroky by mohly přinést modely schopné naprosto přesné predikce, které by mohli využívat hvězdárny nebo amatérští pozorovatelé ke kontrole svých nákresů.</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Doufám také, že práce zlepší obecné povědomí o sluneční kresbě a strojovém učení. Mě osobně psaní středoškolské odborné činnosti doplnilo informace z obou témat.</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27116268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14</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Hlavním cílem mé práce bylo prozkoumat možnosti propojení dvou velmi zajímavých vědních oborů, sluneční astronomie a strojového učení.</a:t>
            </a:r>
          </a:p>
          <a:p>
            <a:r>
              <a:rPr lang="cs-CZ" dirty="0"/>
              <a:t>Dalším mým záměrem bylo vytvořit model konvoluční neuronové sítě schopný klasifikovat sluneční skvrny na základě jejich vlastností. Tím jsem chtěl dokázat, neboli vytvořit proof of concept toho, že lze využívat metod strojového učení i na hvězdárnách.</a:t>
            </a:r>
          </a:p>
          <a:p>
            <a:r>
              <a:rPr lang="cs-CZ" dirty="0"/>
              <a:t>Další mojí motivací k výběru právě tohoto tématu byla vidina popularizace sluneční kresby.</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Výsledkem mé středoškolské odborné práce je osm modelů, které jsou schopny provádět klasifikaci na různých úrovních. Práci jsem se snažil strukturovat tak, aby byl celý proces trénování snadno pochopitelný a opakovatelný. Kromě parametrů modelů a jejich výsledků jsem v práci nabídl i další možnosti, jak na trénink modelů navázat. </a:t>
            </a:r>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Mezi výstupy bych rád zařadil i celý text práce, který jednoduše, logicky a postupně uvádí do problematiky práce ze stran obou ústředních témat.</a:t>
            </a:r>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si pojďme říci něco více o Slunci, slunečních skvrnách a jejich 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1216353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na Slunci značící určitou poruchu jeho magnetického pole, neboť v těchto místech vystupují magnetické indukční čáry nad sluneční povrch. Sluneční skvrny můžete vidět na obrázku vpravo na hoře, kde je také můžete rozdělit do několika skupin skupin.</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Další metodou, jak zachytit skvrny je například sluneční kresba. Pří této metodě se dalekohled použije jako projektor. Dalekohled se </a:t>
            </a:r>
            <a:r>
              <a:rPr lang="cs-CZ" dirty="0" err="1"/>
              <a:t>ejprve</a:t>
            </a:r>
            <a:r>
              <a:rPr lang="cs-CZ" dirty="0"/>
              <a:t> namíří na Slunce tak, aby ho promítal na protokol kresby a poté se ručně zakreslí veškeré útvary ve fotosféře slunce. Tento protokol i se zákresy můžete vidět zde. Po zakreslení skvrn jsou skvrny rozděleny do navzájem se neovlivňujících skupin, které se ohraničí obdélníkem. Nakonec je každé skupině přiřazeno 3písmenné označení dle McIntoshova systému, na který se na dalším slidu detailněji podíváme. Ve formuláři avšak nechybí například i informace o počtu skvrn nebo o pozorovacích podmínkách. </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McIntoshova klasifikace je mezinárodně používaný systém sloužící k rozřazení skupin slunečních skvrn podle jejich vlastností. Já jsem si pro svou práci vybral právě tuto klasifikaci, neboť skupiny dostávají 3písmenné označení na základě 3 na sobě nezávislých podklasifikací a tedy jsem mohl například vytvořit 3 modely, každý pro jinou podklasifikaci a porovnávat je mezi sebou. První písmeno závisí na konfiguraci skupiny, druhé poté na penumbře největší skvrn a třetí na rozložení skvrn v prostoru.</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Nyní pojďme k samotnému postupu trénování modelů</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4060757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K natrénování jakéhokoliv modelu jsou potřeba vstupní data. V mé práci je tvořily právě skupiny skvrn, které jsem programově vyextrahoval s protokolu kresby. Na kresbě jsem </a:t>
            </a:r>
            <a:r>
              <a:rPr lang="cs-CZ" dirty="0" err="1"/>
              <a:t>nepjpre</a:t>
            </a:r>
            <a:r>
              <a:rPr lang="cs-CZ" dirty="0"/>
              <a:t> provedl několik úprav, například odstranil tabulky nebo upravil kontrast, což výrazně zlepšilo detekci obdélníků, které skupiny ohraničují. Poté co jsem nalezl skupinu, obdélník, jsem z ní odstranil žlutooranžové prvky, odebral její okolí a celý obrázek invertoval pro lepší funkčnost modelu. Ke každému takovému černobílému vzorku jsem měl přiřazené 3písmenné označení dle McIntoshova systému, v tomto případě </a:t>
            </a:r>
            <a:r>
              <a:rPr lang="cs-CZ" dirty="0" err="1"/>
              <a:t>Dac</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Trénování modelů konvolučních neuronových sítí jsem prováděl v jazyce Python a za použití k tomu určených knihoven. Konvoluční neuronové sítě jsem zvolil, protože se osvědčili na práci s obrázky. Trénoval jsem metodou učení s učitelem, tedy že ke vstupním datům byla přiřazena i správná výstupní hodnota. Jako finální model jsem bral ten, který vykazoval nejmenší hodnotu validační ztrátové funkce, neboť v tento moment by měl být model nejlépe natrénovaný. Konkrétní vlastnosti jako například strukturu neuronové sítě, počet neuronů nebo batch size jsem u každého modelu měnil a zkoumal jejich vliv na přesnost.</a:t>
            </a:r>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jsem pro ukázku uvedl výsledek jednoho z nich, modelu, který rozhodoval mezi třídami Axx, Csi, Eac a Hsx. Přesnost tohoto modelu byla necelých 93 %. Lepší představu o správnosti modelu nám může poskytnout takzvaná konfuzní matice. Kdyby byla všechna data na diagonále, model by byl naprosto přesný. Z této konfuzní matice lze například vyčíst, že model nejvíce zaměňoval třídy Csi a Eac Kromě zde uvedeného modelu, který rozřazuje do konkrétních tříd, jsem vytvořil i modely schopné určení všech tří písmen klasifikace zvlášť.</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102033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 práce</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pPr lvl="1"/>
            <a:r>
              <a:rPr lang="cs-CZ" dirty="0"/>
              <a:t>Také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85000" lnSpcReduction="20000"/>
          </a:bodyPr>
          <a:lstStyle/>
          <a:p>
            <a:r>
              <a:rPr lang="cs-CZ" dirty="0"/>
              <a:t>Vlastní tvorba</a:t>
            </a:r>
          </a:p>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2577" b="2577"/>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uvedení do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Teoretický úvod - Slunce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Sluneční skvrny, Kresba Slunce a McIntoshova klasifikace</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4109373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105613"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C5A38B-6A9D-4351-A3C1-A3FDD8F1321F}"/>
              </a:ext>
            </a:extLst>
          </p:cNvPr>
          <p:cNvSpPr>
            <a:spLocks noGrp="1"/>
          </p:cNvSpPr>
          <p:nvPr>
            <p:ph type="ctrTitle"/>
          </p:nvPr>
        </p:nvSpPr>
        <p:spPr/>
        <p:txBody>
          <a:bodyPr/>
          <a:lstStyle/>
          <a:p>
            <a:r>
              <a:rPr lang="cs-CZ" dirty="0"/>
              <a:t>Trénink umělé inteligence</a:t>
            </a:r>
          </a:p>
        </p:txBody>
      </p:sp>
      <p:sp>
        <p:nvSpPr>
          <p:cNvPr id="6" name="Subtitle 5">
            <a:extLst>
              <a:ext uri="{FF2B5EF4-FFF2-40B4-BE49-F238E27FC236}">
                <a16:creationId xmlns:a16="http://schemas.microsoft.com/office/drawing/2014/main" id="{9C292351-1771-4087-96BB-4C98D578ED17}"/>
              </a:ext>
            </a:extLst>
          </p:cNvPr>
          <p:cNvSpPr>
            <a:spLocks noGrp="1"/>
          </p:cNvSpPr>
          <p:nvPr>
            <p:ph type="subTitle" idx="1"/>
          </p:nvPr>
        </p:nvSpPr>
        <p:spPr/>
        <p:txBody>
          <a:bodyPr/>
          <a:lstStyle/>
          <a:p>
            <a:r>
              <a:rPr lang="cs-CZ" dirty="0"/>
              <a:t>Vstupní data, Proces trénování a Výsledky</a:t>
            </a:r>
          </a:p>
        </p:txBody>
      </p:sp>
      <p:sp>
        <p:nvSpPr>
          <p:cNvPr id="4" name="Footer Placeholder 3">
            <a:extLst>
              <a:ext uri="{FF2B5EF4-FFF2-40B4-BE49-F238E27FC236}">
                <a16:creationId xmlns:a16="http://schemas.microsoft.com/office/drawing/2014/main" id="{617A5782-6579-4F81-B6D3-AD5D603BDB2A}"/>
              </a:ext>
            </a:extLst>
          </p:cNvPr>
          <p:cNvSpPr>
            <a:spLocks noGrp="1"/>
          </p:cNvSpPr>
          <p:nvPr>
            <p:ph type="ftr" sz="quarter" idx="11"/>
          </p:nvPr>
        </p:nvSpPr>
        <p:spPr/>
        <p:txBody>
          <a:bodyPr/>
          <a:lstStyle/>
          <a:p>
            <a:r>
              <a:rPr lang="cs-CZ"/>
              <a:t>Středoškolská odborná činnost 2024</a:t>
            </a:r>
            <a:endParaRPr lang="cs-CZ" dirty="0"/>
          </a:p>
        </p:txBody>
      </p:sp>
    </p:spTree>
    <p:extLst>
      <p:ext uri="{BB962C8B-B14F-4D97-AF65-F5344CB8AC3E}">
        <p14:creationId xmlns:p14="http://schemas.microsoft.com/office/powerpoint/2010/main" val="3370726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a:xfrm>
            <a:off x="838200" y="1825625"/>
            <a:ext cx="5366657" cy="4351338"/>
          </a:xfrm>
        </p:spPr>
        <p:txBody>
          <a:bodyPr>
            <a:normAutofit/>
          </a:bodyPr>
          <a:lstStyle/>
          <a:p>
            <a:r>
              <a:rPr lang="cs-CZ" dirty="0"/>
              <a:t>Programováno v jazyce Python</a:t>
            </a:r>
          </a:p>
          <a:p>
            <a:r>
              <a:rPr lang="cs-CZ" dirty="0"/>
              <a:t>Model s nejmenší hodnotou validační ztrátové funkce</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6" y="853945"/>
            <a:ext cx="5116227" cy="904211"/>
          </a:xfrm>
          <a:prstGeom prst="roundRect">
            <a:avLst>
              <a:gd name="adj" fmla="val 18180"/>
            </a:avLst>
          </a:prstGeom>
        </p:spPr>
      </p:pic>
      <p:pic>
        <p:nvPicPr>
          <p:cNvPr id="9" name="Picture 8">
            <a:extLst>
              <a:ext uri="{FF2B5EF4-FFF2-40B4-BE49-F238E27FC236}">
                <a16:creationId xmlns:a16="http://schemas.microsoft.com/office/drawing/2014/main" id="{0AD1079D-8980-425C-AC7D-BBD04510B1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71860" y="2186564"/>
            <a:ext cx="5022021" cy="3766516"/>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92,86 %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2750</TotalTime>
  <Words>1746</Words>
  <Application>Microsoft Office PowerPoint</Application>
  <PresentationFormat>Widescreen</PresentationFormat>
  <Paragraphs>131</Paragraphs>
  <Slides>14</Slides>
  <Notes>14</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Teoretický úvod - Slunce</vt:lpstr>
      <vt:lpstr>Slunce stručně</vt:lpstr>
      <vt:lpstr>McIntoshova klasifikace</vt:lpstr>
      <vt:lpstr>Trénink umělé inteligence</vt:lpstr>
      <vt:lpstr>Vstupní data</vt:lpstr>
      <vt:lpstr>Trénování modelů</vt:lpstr>
      <vt:lpstr>Výsledek vybraného modelu</vt:lpstr>
      <vt:lpstr>Možnost budoucího vývoje a přínosy práce</vt:lpstr>
      <vt:lpstr>Zdroje</vt:lpstr>
      <vt:lpstr>Děkuji za pozornost</vt:lpstr>
      <vt:lpstr>Umělá inteligence</vt:lpstr>
      <vt:lpstr>Kresba Slunce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95</cp:revision>
  <dcterms:created xsi:type="dcterms:W3CDTF">2020-03-21T20:56:17Z</dcterms:created>
  <dcterms:modified xsi:type="dcterms:W3CDTF">2024-06-22T05:45:49Z</dcterms:modified>
</cp:coreProperties>
</file>