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9" r:id="rId3"/>
    <p:sldId id="258" r:id="rId4"/>
    <p:sldId id="267" r:id="rId5"/>
    <p:sldId id="270" r:id="rId6"/>
    <p:sldId id="260" r:id="rId7"/>
    <p:sldId id="266" r:id="rId8"/>
    <p:sldId id="261" r:id="rId9"/>
    <p:sldId id="262" r:id="rId10"/>
    <p:sldId id="264" r:id="rId11"/>
    <p:sldId id="265" r:id="rId12"/>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5685" autoAdjust="0"/>
  </p:normalViewPr>
  <p:slideViewPr>
    <p:cSldViewPr snapToGrid="0">
      <p:cViewPr varScale="1">
        <p:scale>
          <a:sx n="111" d="100"/>
          <a:sy n="111" d="100"/>
        </p:scale>
        <p:origin x="5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24.03.2024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Dobrý den, jmenuji se Eduard Plic a studuji sedmým rokem na Masarykovu Gymnáziu v Plzni. Jako téma mé středoškolské odborné činnosti jsem si zvolil Klasifikaci slunečních skvrn pomocí umělé inteligence. Svou práci bych Vám rád nyní odprezentoval.</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Ze všeho nejdříve bych ještě rád poděkoval institucím jako je Fakulta aplikovaných věd Západočeské univerzity v Plzni, Ondřejovská hvězdárna Astronomického ústavu Akademie věd ČR a Masarykovo gymnázium, Plzeň za jejich spolupráci.</a:t>
            </a:r>
          </a:p>
          <a:p>
            <a:endParaRPr lang="cs-CZ" dirty="0"/>
          </a:p>
          <a:p>
            <a:r>
              <a:rPr lang="cs-CZ" dirty="0"/>
              <a:t>Nyní pojďme k práci samotné, jejímu souhrnu.</a:t>
            </a:r>
          </a:p>
          <a:p>
            <a:r>
              <a:rPr lang="cs-CZ" dirty="0"/>
              <a:t>Cílem mé středoškolské odborné činnosti bylo prozkoumat možné spojení dvou velmi zajímavých vědních oborů, a to sluneční astronomie a strojového učení.</a:t>
            </a:r>
          </a:p>
          <a:p>
            <a:r>
              <a:rPr lang="cs-CZ" dirty="0"/>
              <a:t>Dalším mým záměrem bylo vytvořit model konvoluční neuronové sítě, který by byl schopný klasifikovat skupiny slunečních skvrn podle </a:t>
            </a:r>
            <a:r>
              <a:rPr lang="cs-CZ" dirty="0" err="1"/>
              <a:t>McIntshova</a:t>
            </a:r>
            <a:r>
              <a:rPr lang="cs-CZ" dirty="0"/>
              <a:t> systému. Tvorbou tohoto modelu jsem chtěl dokázat neboli vytvořit proof of concept toho, že lze využívat metody strojového učení také na hvězdárnách.</a:t>
            </a:r>
          </a:p>
          <a:p>
            <a:r>
              <a:rPr lang="cs-CZ" dirty="0"/>
              <a:t>Další mojí motivací k výběru právě toho tématu byla popularizace sluneční kresby, což se vzhledem k tomu, že toto video právě sledujete, povedlo.</a:t>
            </a:r>
          </a:p>
          <a:p>
            <a:endParaRPr lang="cs-CZ" dirty="0"/>
          </a:p>
          <a:p>
            <a:r>
              <a:rPr lang="cs-CZ" dirty="0"/>
              <a:t>Dalším výsledkem je samotný text práce, který jednoduše a srozumitelně uvádí do problematiky ze stran obou ústředních témat, jak slunečních skvrn, tak strojového učení. Tato pasáž je psána od základních informací, tak aby kdokoliv, kdo mou práci přečte, nabyl potřebných informací nutných k tvorbě podobných modelů jako jsem trénoval já. Ve své práci jsem popsal celkem 8 různých modelů, které byly schopné predikovat třídy McIntoshovy klasifikace. Kromě jejich parametrů jsem nabídl i další možnosti, jak tyto modely dále upravovat.</a:t>
            </a:r>
          </a:p>
          <a:p>
            <a:endParaRPr lang="cs-CZ" dirty="0"/>
          </a:p>
          <a:p>
            <a:r>
              <a:rPr lang="cs-CZ" dirty="0"/>
              <a:t>Nyní se pojďme detailněji podívat na postup trénování a výsledku některých modelů. Před tím ještě zmíním ty nejzákladnější informace nutné k pochopení modelů, například co je to kresba Slunce, nebo McIntoshova klasifikace.</a:t>
            </a:r>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pozorovatelné na Slunci dalekohledy ale i pouhýma očima. K tomu musí nastat ale speciální podmínky. Sluneční skvrny zobrazují určitou poruchu magnetického pole naší nejbližší hvězdy. Magnetické indukční čáry v těchto místech vystupují nebo vstupují na povrch Slunce a tím dochází ke snížení teploty a ke ztmavnutí této aktivní oblasti. Několik desítek slunečních skvrn můžeme vidět na obrázku vpravo, tyto skvrn pak můžeme rozřadit do 5 zjevných skupin, které se mezi sebou nijak neovlivňují. Zde jsem jako ukázku vybral fotky z družice SDO, ale existují i jiné metody jak zachytit tyto útvary, například sluneční kresba. Pojďme se na tuto metodu podívat detailněji.</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146927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abych lépe pochopili celý proces kreslení a dostal odpovědi od prvotřídních odborníků v oboru. Protokol kresby můžete vidět zde na obrázku. Sluneční disk se při zákresu přes dalekohled promítá na tento formulář, tak aby mohly být zakresleny všechny sluneční útvary. Poté jsou všechny skupiny skvrn ohraničeny obdélníkem a je jim přiřazena jejich klasifikace. Povšimněte si, že například největší skupina má označení Ekc. Kromě slunečního disku samotného můžeme v rozích formuláře vidět tabulky s některými důležitými informacemi, které jsme při tvorbě modelu použili. Pokud vás kresba zaujala, chtěli byste si ji vyzkoušet, případně vás zajímá více informací doporučuji vám navštívit tento odkaz, kde naleznete všechny potřebné informace.</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jsem zmínil na předchozím slidu, skupiny slunečních skvrn můžeme klasifikovat. Existuje více možných klasifikací, ale já jsem si vybral </a:t>
            </a:r>
            <a:r>
              <a:rPr lang="cs-CZ" dirty="0" err="1"/>
              <a:t>McIntoshovu</a:t>
            </a:r>
            <a:r>
              <a:rPr lang="cs-CZ" dirty="0"/>
              <a:t> klasifikaci, protože skupiny dostávají své třípísmenné označení na základě 3 na sobě nezávislých podklasifikací. První písmeno závisí na konfiguraci skupiny, druhé poté na </a:t>
            </a:r>
            <a:r>
              <a:rPr lang="cs-CZ" dirty="0" err="1"/>
              <a:t>penubře</a:t>
            </a:r>
            <a:r>
              <a:rPr lang="cs-CZ" dirty="0"/>
              <a:t> největší skvrn a třetí na rozložení skvrn v prostoru. Tím, že jsem si vybral právě tuto klasifikaci, jsem mohl vytvořit 3 modely, které predikovaly vždy jednu podklasifikaci.</a:t>
            </a:r>
          </a:p>
        </p:txBody>
      </p:sp>
      <p:sp>
        <p:nvSpPr>
          <p:cNvPr id="4" name="Slide Number Placeholder 3"/>
          <p:cNvSpPr>
            <a:spLocks noGrp="1"/>
          </p:cNvSpPr>
          <p:nvPr>
            <p:ph type="sldNum" sz="quarter" idx="5"/>
          </p:nvPr>
        </p:nvSpPr>
        <p:spPr/>
        <p:txBody>
          <a:bodyPr/>
          <a:lstStyle/>
          <a:p>
            <a:fld id="{CBBA801F-A763-49F0-9340-9CE6E525A0F2}" type="slidenum">
              <a:rPr lang="cs-CZ" smtClean="0"/>
              <a:t>5</a:t>
            </a:fld>
            <a:endParaRPr lang="cs-CZ"/>
          </a:p>
        </p:txBody>
      </p:sp>
    </p:spTree>
    <p:extLst>
      <p:ext uri="{BB962C8B-B14F-4D97-AF65-F5344CB8AC3E}">
        <p14:creationId xmlns:p14="http://schemas.microsoft.com/office/powerpoint/2010/main" val="97065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umělou inteligenci, nebo spíše strojové učení. Umělá inteligence je souhrnný pojem, </a:t>
            </a:r>
            <a:r>
              <a:rPr lang="cs-CZ" dirty="0" err="1"/>
              <a:t>zaštitující</a:t>
            </a:r>
            <a:r>
              <a:rPr lang="cs-CZ" dirty="0"/>
              <a:t> jakýkoliv stroj, který provádí operace. Její podmnožinou je strojové učení což je </a:t>
            </a:r>
            <a:r>
              <a:rPr lang="cs-CZ" dirty="0" err="1"/>
              <a:t>souhrné</a:t>
            </a:r>
            <a:r>
              <a:rPr lang="cs-CZ" dirty="0"/>
              <a:t> označení metod nebo algoritmů, </a:t>
            </a:r>
            <a:r>
              <a:rPr lang="cs-CZ" sz="1800" dirty="0">
                <a:effectLst/>
                <a:latin typeface="Times New Roman" panose="02020603050405020304" pitchFamily="18" charset="0"/>
                <a:ea typeface="Calibri" panose="020F0502020204030204" pitchFamily="34" charset="0"/>
              </a:rPr>
              <a:t>které mají za cíl splnění určitého úkolu. </a:t>
            </a:r>
            <a:r>
              <a:rPr lang="cs-CZ" dirty="0"/>
              <a:t>Jedním z těchto algoritmů je neuronová síť, jejíž fungování nám zobrazuje obrázek vpravo. Síť se sestává z mnoha neuronů, zde koleček, které jsou napojeny na jiné </a:t>
            </a:r>
            <a:r>
              <a:rPr lang="cs-CZ" dirty="0" err="1"/>
              <a:t>neurnoy</a:t>
            </a:r>
            <a:r>
              <a:rPr lang="cs-CZ" dirty="0"/>
              <a:t> a dokáží se aktivovat v závislosti na neuronech v předchozí vrstvě. Tato neuronová síť má určité typy vrstev, první se nazývá vstupní a pouze přebírá vstupní data, poté následují skryté </a:t>
            </a:r>
            <a:r>
              <a:rPr lang="cs-CZ" dirty="0" err="1"/>
              <a:t>vstvy</a:t>
            </a:r>
            <a:r>
              <a:rPr lang="cs-CZ" dirty="0"/>
              <a:t>, které vstupní data vyhodnocují a neuronová síť je zakončena výstupní vrstvou, která například může udávat pravděpodobnosti zařazení vstupu do 2 tříd. Typ neuronových sít´, který využívám já, je konvoluční neuronová síť. Tento algoritmus učení se osvědčil, protože v sobě mají neurony zabudovanou informaci o poleze pixelu na vstupním obrázku.</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140971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Modely jsem trénoval v programovacím jazyce Python. Trénoval jsem model konvoluční neuronové sítě. Jako styl učení jsem si vybral učení s učitelem, což je metoda, kdy jsou ke vstupním datům přiřazena i správná výstupní data. U každého modelu jsem poté nastavoval další parametry a ty zaznamenal do práce.</a:t>
            </a:r>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K natrénovaní jakéhokoliv modelu jsou potřeba také vstupní data, která nesmí být podceňována. V mém případě byla vstupní data jednotlivé skupiny skvrn zakreslené na protokolu. Tyto skupiny jsou vždy označeny v kresbě obdélníkem a tedy jsem programově našel všechny obdélníky, z oblasti skupiny okolo jsem poté odstranil žlutooranžové prvky, filamenty, odebral okolí skvrn a celý obrázek invertoval pro lepší funkci modelu.</a:t>
            </a:r>
          </a:p>
        </p:txBody>
      </p:sp>
      <p:sp>
        <p:nvSpPr>
          <p:cNvPr id="4" name="Slide Number Placeholder 3"/>
          <p:cNvSpPr>
            <a:spLocks noGrp="1"/>
          </p:cNvSpPr>
          <p:nvPr>
            <p:ph type="sldNum" sz="quarter" idx="5"/>
          </p:nvPr>
        </p:nvSpPr>
        <p:spPr/>
        <p:txBody>
          <a:bodyPr/>
          <a:lstStyle/>
          <a:p>
            <a:fld id="{CBBA801F-A763-49F0-9340-9CE6E525A0F2}" type="slidenum">
              <a:rPr lang="cs-CZ" smtClean="0"/>
              <a:t>7</a:t>
            </a:fld>
            <a:endParaRPr lang="cs-CZ"/>
          </a:p>
        </p:txBody>
      </p:sp>
    </p:spTree>
    <p:extLst>
      <p:ext uri="{BB962C8B-B14F-4D97-AF65-F5344CB8AC3E}">
        <p14:creationId xmlns:p14="http://schemas.microsoft.com/office/powerpoint/2010/main" val="2810337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Takto jsem vytvořil několik modelů, zde jsou uvedeny konfuzní matice modelů, které predikovaly vždy jednu podklasifikaci McIntoshova systému. Konfuzní matice je způsob zobrazení přesnosti modelu. Kdyby byla všechna data na diagonále, tak by model predikoval správné označení třídy. Tedy například z obrázků můžeme vyčíst, že největší problém měl 1. model s predikcí třídy F, kterou většinou označil jako třídu F. Modely prvního a třetího písmena byly v celku přesné, ale například s predikcí klasifikace podle typu největší skvrny měl model problém, což je zřejmé, neboť tato skvrna se může ve skupině vyskytovat v podstatě kdekoliv.</a:t>
            </a:r>
          </a:p>
        </p:txBody>
      </p:sp>
      <p:sp>
        <p:nvSpPr>
          <p:cNvPr id="4" name="Slide Number Placeholder 3"/>
          <p:cNvSpPr>
            <a:spLocks noGrp="1"/>
          </p:cNvSpPr>
          <p:nvPr>
            <p:ph type="sldNum" sz="quarter" idx="5"/>
          </p:nvPr>
        </p:nvSpPr>
        <p:spPr/>
        <p:txBody>
          <a:bodyPr/>
          <a:lstStyle/>
          <a:p>
            <a:fld id="{CBBA801F-A763-49F0-9340-9CE6E525A0F2}" type="slidenum">
              <a:rPr lang="cs-CZ" smtClean="0"/>
              <a:t>8</a:t>
            </a:fld>
            <a:endParaRPr lang="cs-CZ"/>
          </a:p>
        </p:txBody>
      </p:sp>
    </p:spTree>
    <p:extLst>
      <p:ext uri="{BB962C8B-B14F-4D97-AF65-F5344CB8AC3E}">
        <p14:creationId xmlns:p14="http://schemas.microsoft.com/office/powerpoint/2010/main" val="1020336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Práce tedy nabízí několik možností jak na ni navázat. Například by bylo možné tyto modely natrénovat na více datech, nebo poté implementovat logiku do predikce, neboť některé třídy jsou vázány na výskyt penumbry a některé na její absenci. Další možností by bylo natrénovat model, který by byl schopen predikovat vývoj skupiny v čase. Tyto všechny kroky by mohly přinést modely schopné naprosto přesné predikce, které by se mohly začít využívat na hvězdárnách. Kromě tohoto, doufám, že práce přinesla lepší obecné povědomí o sluneční kresbě a strojovém učené. V neposlední řadě mi psaní středoškolské odborné činnosti doplnilo informace z obou témat.</a:t>
            </a:r>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9</a:t>
            </a:fld>
            <a:endParaRPr lang="cs-CZ"/>
          </a:p>
        </p:txBody>
      </p:sp>
    </p:spTree>
    <p:extLst>
      <p:ext uri="{BB962C8B-B14F-4D97-AF65-F5344CB8AC3E}">
        <p14:creationId xmlns:p14="http://schemas.microsoft.com/office/powerpoint/2010/main" val="3887210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hyperlink" Target="https://upload.wikimedia.org/wikipedia/commons/8/8d/Sunspots.JPG" TargetMode="External"/><Relationship Id="rId1" Type="http://schemas.openxmlformats.org/officeDocument/2006/relationships/slideLayout" Target="../slideLayouts/slideLayout2.xml"/><Relationship Id="rId6" Type="http://schemas.openxmlformats.org/officeDocument/2006/relationships/hyperlink" Target="https://solarham.net/pictures/2024/mar24_2024_disk.jpg" TargetMode="External"/><Relationship Id="rId5" Type="http://schemas.openxmlformats.org/officeDocument/2006/relationships/hyperlink" Target="https://cdn.mos.cms.futurecdn.net/yTpsCSAZA5YRtoKAco7Ft5-650-80.jpg.webp" TargetMode="External"/><Relationship Id="rId4" Type="http://schemas.openxmlformats.org/officeDocument/2006/relationships/hyperlink" Target="https://www.asu.cas.cz/~sunwatch/public/files/other/clanky/zonnevlekclassificatie-1.jp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asu.cas.cz/~sunwatch/cs/stranka/kresb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p:txBody>
          <a:bodyPr/>
          <a:lstStyle/>
          <a:p>
            <a:r>
              <a:rPr lang="cs-CZ" dirty="0"/>
              <a:t>Děkuji za pozornost</a:t>
            </a:r>
          </a:p>
        </p:txBody>
      </p:sp>
      <p:sp>
        <p:nvSpPr>
          <p:cNvPr id="6" name="Text Placeholder 5">
            <a:extLst>
              <a:ext uri="{FF2B5EF4-FFF2-40B4-BE49-F238E27FC236}">
                <a16:creationId xmlns:a16="http://schemas.microsoft.com/office/drawing/2014/main" id="{AF117B40-8DCF-4737-ACB2-60BF87A301BD}"/>
              </a:ext>
            </a:extLst>
          </p:cNvPr>
          <p:cNvSpPr>
            <a:spLocks noGrp="1"/>
          </p:cNvSpPr>
          <p:nvPr>
            <p:ph type="body" idx="1"/>
          </p:nvPr>
        </p:nvSpPr>
        <p:spPr/>
        <p:txBody>
          <a:bodyPr/>
          <a:lstStyle/>
          <a:p>
            <a:endParaRPr lang="cs-CZ"/>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4092347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endParaRPr lang="cs-CZ"/>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normAutofit fontScale="92500"/>
          </a:bodyPr>
          <a:lstStyle/>
          <a:p>
            <a:r>
              <a:rPr lang="cs-CZ" dirty="0">
                <a:hlinkClick r:id="rId2"/>
              </a:rPr>
              <a:t>https://upload.wikimedia.org/wikipedia/commons/8/8d/Sunspots.JPG</a:t>
            </a:r>
            <a:endParaRPr lang="cs-CZ" dirty="0"/>
          </a:p>
          <a:p>
            <a:r>
              <a:rPr lang="cs-CZ" dirty="0">
                <a:hlinkClick r:id="rId3"/>
              </a:rPr>
              <a:t>https://upload.wikimedia.org/wikipedia/commons/thumb/4/46/Colored_neural_network.svg/1703px-Colored_neural_network.svg.png</a:t>
            </a:r>
            <a:endParaRPr lang="cs-CZ" dirty="0"/>
          </a:p>
          <a:p>
            <a:r>
              <a:rPr lang="cs-CZ" dirty="0">
                <a:hlinkClick r:id="rId4"/>
              </a:rPr>
              <a:t>https://www.asu.cas.cz/~sunwatch/public/files/other/clanky/zonnevlekclassificatie-1.jpg</a:t>
            </a:r>
            <a:r>
              <a:rPr lang="cs-CZ" dirty="0"/>
              <a:t> </a:t>
            </a:r>
          </a:p>
          <a:p>
            <a:r>
              <a:rPr lang="cs-CZ" dirty="0">
                <a:hlinkClick r:id="rId5"/>
              </a:rPr>
              <a:t>https://cdn.mos.cms.futurecdn.net/yTpsCSAZA5YRtoKAco7Ft5-650-80.jpg.webp</a:t>
            </a:r>
            <a:endParaRPr lang="cs-CZ" dirty="0"/>
          </a:p>
          <a:p>
            <a:r>
              <a:rPr lang="cs-CZ" dirty="0">
                <a:hlinkClick r:id="rId6"/>
              </a:rPr>
              <a:t>https://solarham.net/pictures/2024/mar24_2024_disk.jpg</a:t>
            </a:r>
            <a:endParaRPr lang="cs-CZ" dirty="0"/>
          </a:p>
          <a:p>
            <a:r>
              <a:rPr lang="cs-CZ"/>
              <a:t>https://www.asu.cas.cz/~sunwatch/new/www/public/files/archive_patrol/sunspot_drawings/2024/240324dr.jpg</a:t>
            </a:r>
            <a:endParaRPr lang="cs-CZ" dirty="0"/>
          </a:p>
          <a:p>
            <a:endParaRPr lang="cs-CZ" dirty="0"/>
          </a:p>
          <a:p>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i="1" dirty="0"/>
              <a:t>Proof of concept</a:t>
            </a:r>
          </a:p>
          <a:p>
            <a:pPr lvl="2"/>
            <a:r>
              <a:rPr lang="cs-CZ" dirty="0"/>
              <a:t>Využití na hvězdárnách</a:t>
            </a:r>
          </a:p>
          <a:p>
            <a:pPr lvl="1"/>
            <a:r>
              <a:rPr lang="cs-CZ" dirty="0"/>
              <a:t>Popularizace kresby Slunce</a:t>
            </a:r>
          </a:p>
          <a:p>
            <a:r>
              <a:rPr lang="cs-CZ" dirty="0"/>
              <a:t>Výsledky:</a:t>
            </a:r>
          </a:p>
          <a:p>
            <a:pPr lvl="1"/>
            <a:r>
              <a:rPr lang="cs-CZ" dirty="0"/>
              <a:t>Srozumitelné vysvětlení problematiky</a:t>
            </a:r>
          </a:p>
          <a:p>
            <a:pPr lvl="1"/>
            <a:r>
              <a:rPr lang="cs-CZ" dirty="0"/>
              <a:t>Několik modelů určité úrovně</a:t>
            </a:r>
          </a:p>
          <a:p>
            <a:pPr lvl="2"/>
            <a:r>
              <a:rPr lang="cs-CZ" dirty="0"/>
              <a:t>Zopakovatelný postup</a:t>
            </a:r>
          </a:p>
          <a:p>
            <a:pPr lvl="2"/>
            <a:r>
              <a:rPr lang="cs-CZ" dirty="0"/>
              <a:t>Možnost navázání</a:t>
            </a:r>
          </a:p>
          <a:p>
            <a:pPr lvl="1"/>
            <a:endParaRPr lang="cs-CZ" dirty="0"/>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515866-E3D9-422D-86B9-9662833DD1D2}"/>
              </a:ext>
            </a:extLst>
          </p:cNvPr>
          <p:cNvSpPr>
            <a:spLocks noGrp="1"/>
          </p:cNvSpPr>
          <p:nvPr>
            <p:ph type="title"/>
          </p:nvPr>
        </p:nvSpPr>
        <p:spPr/>
        <p:txBody>
          <a:bodyPr/>
          <a:lstStyle/>
          <a:p>
            <a:r>
              <a:rPr lang="cs-CZ" dirty="0"/>
              <a:t>Sluneční skvrny</a:t>
            </a:r>
          </a:p>
        </p:txBody>
      </p:sp>
      <p:sp>
        <p:nvSpPr>
          <p:cNvPr id="3" name="Zástupný symbol pro obsah 2">
            <a:extLst>
              <a:ext uri="{FF2B5EF4-FFF2-40B4-BE49-F238E27FC236}">
                <a16:creationId xmlns:a16="http://schemas.microsoft.com/office/drawing/2014/main" id="{63ED24C5-5067-45ED-9318-6847CB13A3CF}"/>
              </a:ext>
            </a:extLst>
          </p:cNvPr>
          <p:cNvSpPr>
            <a:spLocks noGrp="1"/>
          </p:cNvSpPr>
          <p:nvPr>
            <p:ph idx="1"/>
          </p:nvPr>
        </p:nvSpPr>
        <p:spPr>
          <a:xfrm>
            <a:off x="838200" y="1825625"/>
            <a:ext cx="4976004" cy="4351338"/>
          </a:xfrm>
        </p:spPr>
        <p:txBody>
          <a:bodyPr/>
          <a:lstStyle/>
          <a:p>
            <a:r>
              <a:rPr lang="cs-CZ" dirty="0"/>
              <a:t>Tmavé útvary na Slunci</a:t>
            </a:r>
          </a:p>
          <a:p>
            <a:pPr lvl="1"/>
            <a:r>
              <a:rPr lang="cs-CZ" dirty="0"/>
              <a:t>Zobrazují magnetické pole</a:t>
            </a:r>
          </a:p>
          <a:p>
            <a:r>
              <a:rPr lang="cs-CZ" dirty="0"/>
              <a:t>Skupiny slunečních skvrn </a:t>
            </a:r>
          </a:p>
          <a:p>
            <a:r>
              <a:rPr lang="cs-CZ" dirty="0"/>
              <a:t>Kresba slunečního disku</a:t>
            </a:r>
          </a:p>
        </p:txBody>
      </p:sp>
      <p:sp>
        <p:nvSpPr>
          <p:cNvPr id="4" name="Zástupný symbol pro zápatí 3">
            <a:extLst>
              <a:ext uri="{FF2B5EF4-FFF2-40B4-BE49-F238E27FC236}">
                <a16:creationId xmlns:a16="http://schemas.microsoft.com/office/drawing/2014/main" id="{F3B8CD76-0C13-4A26-B605-1D939F6A47C3}"/>
              </a:ext>
            </a:extLst>
          </p:cNvPr>
          <p:cNvSpPr>
            <a:spLocks noGrp="1"/>
          </p:cNvSpPr>
          <p:nvPr>
            <p:ph type="ftr" sz="quarter" idx="11"/>
          </p:nvPr>
        </p:nvSpPr>
        <p:spPr/>
        <p:txBody>
          <a:bodyPr/>
          <a:lstStyle/>
          <a:p>
            <a:r>
              <a:rPr lang="cs-CZ" dirty="0"/>
              <a:t>Středoškolská odborná činnost 2024</a:t>
            </a:r>
          </a:p>
        </p:txBody>
      </p:sp>
      <p:pic>
        <p:nvPicPr>
          <p:cNvPr id="2054" name="Picture 6">
            <a:extLst>
              <a:ext uri="{FF2B5EF4-FFF2-40B4-BE49-F238E27FC236}">
                <a16:creationId xmlns:a16="http://schemas.microsoft.com/office/drawing/2014/main" id="{D73D4E8E-73D8-4617-B38A-31B52A99D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44670"/>
            <a:ext cx="5168660" cy="516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622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0" y="552091"/>
            <a:ext cx="6362079" cy="55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 Slunce</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825625"/>
            <a:ext cx="4760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Ondřejovská hvězdárna</a:t>
            </a:r>
          </a:p>
          <a:p>
            <a:r>
              <a:rPr lang="cs-CZ" dirty="0"/>
              <a:t>Protokol obsahuje skupiny skvrn, jejich klasifikace a další údaje</a:t>
            </a:r>
          </a:p>
          <a:p>
            <a:r>
              <a:rPr lang="cs-CZ" dirty="0"/>
              <a:t>Více informací: </a:t>
            </a:r>
            <a:r>
              <a:rPr lang="cs-CZ" dirty="0">
                <a:hlinkClick r:id="rId4"/>
              </a:rPr>
              <a:t>https://www.asu.cas.cz/~sunwatch/cs/stranka/kresba</a:t>
            </a:r>
            <a:endParaRPr lang="cs-CZ" dirty="0"/>
          </a:p>
        </p:txBody>
      </p:sp>
    </p:spTree>
    <p:extLst>
      <p:ext uri="{BB962C8B-B14F-4D97-AF65-F5344CB8AC3E}">
        <p14:creationId xmlns:p14="http://schemas.microsoft.com/office/powerpoint/2010/main" val="1855936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C007-FA35-4911-B79F-F57FC392256D}"/>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B0D590BB-D747-49A3-8A53-B8E20D941979}"/>
              </a:ext>
            </a:extLst>
          </p:cNvPr>
          <p:cNvSpPr>
            <a:spLocks noGrp="1"/>
          </p:cNvSpPr>
          <p:nvPr>
            <p:ph idx="1"/>
          </p:nvPr>
        </p:nvSpPr>
        <p:spPr/>
        <p:txBody>
          <a:bodyPr/>
          <a:lstStyle/>
          <a:p>
            <a:r>
              <a:rPr lang="cs-CZ" dirty="0"/>
              <a:t>Slouží ke klasifikaci skupin</a:t>
            </a:r>
          </a:p>
          <a:p>
            <a:r>
              <a:rPr lang="cs-CZ" dirty="0"/>
              <a:t>Tři nezávislá kritéria</a:t>
            </a:r>
          </a:p>
          <a:p>
            <a:pPr lvl="1"/>
            <a:r>
              <a:rPr lang="cs-CZ" dirty="0"/>
              <a:t>Konfigurace</a:t>
            </a:r>
          </a:p>
          <a:p>
            <a:pPr lvl="1"/>
            <a:r>
              <a:rPr lang="cs-CZ" dirty="0"/>
              <a:t>Typ největší skvrny</a:t>
            </a:r>
          </a:p>
          <a:p>
            <a:pPr lvl="1"/>
            <a:r>
              <a:rPr lang="cs-CZ" dirty="0"/>
              <a:t>Uspořádání skvrn</a:t>
            </a:r>
          </a:p>
        </p:txBody>
      </p:sp>
      <p:sp>
        <p:nvSpPr>
          <p:cNvPr id="4" name="Footer Placeholder 3">
            <a:extLst>
              <a:ext uri="{FF2B5EF4-FFF2-40B4-BE49-F238E27FC236}">
                <a16:creationId xmlns:a16="http://schemas.microsoft.com/office/drawing/2014/main" id="{4D55571A-79B4-4B22-8C4C-072B3680E7A4}"/>
              </a:ext>
            </a:extLst>
          </p:cNvPr>
          <p:cNvSpPr>
            <a:spLocks noGrp="1"/>
          </p:cNvSpPr>
          <p:nvPr>
            <p:ph type="ftr" sz="quarter" idx="11"/>
          </p:nvPr>
        </p:nvSpPr>
        <p:spPr/>
        <p:txBody>
          <a:bodyPr/>
          <a:lstStyle/>
          <a:p>
            <a:r>
              <a:rPr lang="cs-CZ"/>
              <a:t>Středoškolská odborná činnost 2024</a:t>
            </a:r>
            <a:endParaRPr lang="cs-CZ" dirty="0"/>
          </a:p>
        </p:txBody>
      </p:sp>
      <p:pic>
        <p:nvPicPr>
          <p:cNvPr id="1028" name="Picture 4">
            <a:extLst>
              <a:ext uri="{FF2B5EF4-FFF2-40B4-BE49-F238E27FC236}">
                <a16:creationId xmlns:a16="http://schemas.microsoft.com/office/drawing/2014/main" id="{F6B3DE5B-A4C2-4473-AEA7-AC88F317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57" y="553584"/>
            <a:ext cx="5426016" cy="57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a:xfrm>
            <a:off x="838200" y="1825625"/>
            <a:ext cx="6977332" cy="4351338"/>
          </a:xfrm>
        </p:spPr>
        <p:txBody>
          <a:bodyPr/>
          <a:lstStyle/>
          <a:p>
            <a:r>
              <a:rPr lang="cs-CZ" dirty="0"/>
              <a:t>Umělá inteligence</a:t>
            </a:r>
          </a:p>
          <a:p>
            <a:pPr marL="457200" lvl="1" indent="0">
              <a:buNone/>
            </a:pPr>
            <a:r>
              <a:rPr lang="cs-CZ" dirty="0"/>
              <a:t>Jakýkoliv systém řešící komplexní úlohu</a:t>
            </a:r>
          </a:p>
          <a:p>
            <a:r>
              <a:rPr lang="cs-CZ" dirty="0"/>
              <a:t>Strojové učení</a:t>
            </a:r>
          </a:p>
          <a:p>
            <a:pPr lvl="1"/>
            <a:r>
              <a:rPr lang="cs-CZ" dirty="0"/>
              <a:t>Metody jak splnit určitý úkol</a:t>
            </a:r>
          </a:p>
          <a:p>
            <a:pPr lvl="1"/>
            <a:r>
              <a:rPr lang="cs-CZ" dirty="0"/>
              <a:t>Neuronová síť</a:t>
            </a:r>
          </a:p>
          <a:p>
            <a:pPr lvl="2"/>
            <a:r>
              <a:rPr lang="cs-CZ" dirty="0"/>
              <a:t>Algoritmus jak natrénovat model</a:t>
            </a:r>
          </a:p>
          <a:p>
            <a:pPr lvl="2"/>
            <a:r>
              <a:rPr lang="cs-CZ" dirty="0"/>
              <a:t>Konvoluční neuronová síť</a:t>
            </a:r>
          </a:p>
          <a:p>
            <a:pPr lvl="3"/>
            <a:r>
              <a:rPr lang="cs-CZ" dirty="0"/>
              <a:t>vhodná k práci s obrázky</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1811" y="1545768"/>
            <a:ext cx="36180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Trénování modelů</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p:txBody>
          <a:bodyPr>
            <a:normAutofit/>
          </a:bodyPr>
          <a:lstStyle/>
          <a:p>
            <a:r>
              <a:rPr lang="cs-CZ" dirty="0"/>
              <a:t>Programováno v jazyce Python</a:t>
            </a:r>
          </a:p>
          <a:p>
            <a:r>
              <a:rPr lang="cs-CZ" dirty="0"/>
              <a:t>Vlastnosti modelu</a:t>
            </a:r>
          </a:p>
          <a:p>
            <a:pPr lvl="1"/>
            <a:r>
              <a:rPr lang="cs-CZ" dirty="0"/>
              <a:t>Konvoluční neuronová síť</a:t>
            </a:r>
          </a:p>
          <a:p>
            <a:pPr lvl="1"/>
            <a:r>
              <a:rPr lang="cs-CZ" dirty="0"/>
              <a:t>Učení s učitelem</a:t>
            </a:r>
          </a:p>
          <a:p>
            <a:pPr lvl="1"/>
            <a:r>
              <a:rPr lang="cs-CZ" dirty="0"/>
              <a:t>Další parametry (struktura sítě, </a:t>
            </a:r>
            <a:r>
              <a:rPr lang="cs-CZ" i="1" dirty="0"/>
              <a:t>batch size…</a:t>
            </a:r>
            <a:r>
              <a:rPr lang="cs-CZ" dirty="0"/>
              <a:t>) u každého modelu jiné</a:t>
            </a:r>
          </a:p>
          <a:p>
            <a:r>
              <a:rPr lang="cs-CZ" dirty="0"/>
              <a:t>Úprava vstupních dat</a:t>
            </a:r>
          </a:p>
        </p:txBody>
      </p:sp>
      <p:pic>
        <p:nvPicPr>
          <p:cNvPr id="13" name="Picture 12">
            <a:extLst>
              <a:ext uri="{FF2B5EF4-FFF2-40B4-BE49-F238E27FC236}">
                <a16:creationId xmlns:a16="http://schemas.microsoft.com/office/drawing/2014/main" id="{0EACB1F6-A2DD-45B1-B4CE-A80445269E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263" y="4496259"/>
            <a:ext cx="6722814" cy="1680704"/>
          </a:xfrm>
          <a:prstGeom prst="rect">
            <a:avLst/>
          </a:prstGeom>
        </p:spPr>
      </p:pic>
    </p:spTree>
    <p:extLst>
      <p:ext uri="{BB962C8B-B14F-4D97-AF65-F5344CB8AC3E}">
        <p14:creationId xmlns:p14="http://schemas.microsoft.com/office/powerpoint/2010/main" val="291002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Vybrané modely</a:t>
            </a:r>
          </a:p>
        </p:txBody>
      </p:sp>
      <p:sp>
        <p:nvSpPr>
          <p:cNvPr id="3" name="Content Placeholder 2">
            <a:extLst>
              <a:ext uri="{FF2B5EF4-FFF2-40B4-BE49-F238E27FC236}">
                <a16:creationId xmlns:a16="http://schemas.microsoft.com/office/drawing/2014/main" id="{54D63B0D-B764-4453-B11B-83920A7615CB}"/>
              </a:ext>
            </a:extLst>
          </p:cNvPr>
          <p:cNvSpPr>
            <a:spLocks noGrp="1"/>
          </p:cNvSpPr>
          <p:nvPr>
            <p:ph idx="1"/>
          </p:nvPr>
        </p:nvSpPr>
        <p:spPr/>
        <p:txBody>
          <a:bodyPr/>
          <a:lstStyle/>
          <a:p>
            <a:pPr marL="0" indent="0">
              <a:buNone/>
            </a:pPr>
            <a:endParaRPr lang="cs-CZ" dirty="0"/>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6" name="Picture 5">
            <a:extLst>
              <a:ext uri="{FF2B5EF4-FFF2-40B4-BE49-F238E27FC236}">
                <a16:creationId xmlns:a16="http://schemas.microsoft.com/office/drawing/2014/main" id="{CE92B3B7-CA42-494F-B86D-3EC2494BB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848" y="2348470"/>
            <a:ext cx="10715644" cy="3571881"/>
          </a:xfrm>
          <a:prstGeom prst="rect">
            <a:avLst/>
          </a:prstGeom>
        </p:spPr>
      </p:pic>
    </p:spTree>
    <p:extLst>
      <p:ext uri="{BB962C8B-B14F-4D97-AF65-F5344CB8AC3E}">
        <p14:creationId xmlns:p14="http://schemas.microsoft.com/office/powerpoint/2010/main" val="369637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Přínosy a návaznosti</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 (z jiných hvězdáren)</a:t>
            </a:r>
          </a:p>
          <a:p>
            <a:r>
              <a:rPr lang="cs-CZ" dirty="0"/>
              <a:t>Implementování logiky do modelů</a:t>
            </a:r>
          </a:p>
          <a:p>
            <a:r>
              <a:rPr lang="cs-CZ" dirty="0"/>
              <a:t>Model vývoje skupiny</a:t>
            </a:r>
          </a:p>
          <a:p>
            <a:r>
              <a:rPr lang="cs-CZ" dirty="0"/>
              <a:t>Použití na hvězdárnách</a:t>
            </a:r>
          </a:p>
          <a:p>
            <a:r>
              <a:rPr lang="cs-CZ" dirty="0"/>
              <a:t>Lepší obecné povědomí o kresbě a umělé inteligenci</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707</TotalTime>
  <Words>1599</Words>
  <Application>Microsoft Office PowerPoint</Application>
  <PresentationFormat>Widescreen</PresentationFormat>
  <Paragraphs>100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Motiv Office</vt:lpstr>
      <vt:lpstr>Název práce: Klasifikace slunečních skvrn pomocí umělé inteligence Jméno: Eduard Plic Škola: Masarykovo gymnázium, Plzeň Kraj: Plzeňský</vt:lpstr>
      <vt:lpstr>Souhrn práce</vt:lpstr>
      <vt:lpstr>Sluneční skvrny</vt:lpstr>
      <vt:lpstr>Kresba Slunce</vt:lpstr>
      <vt:lpstr>McIntoshova klasifikace</vt:lpstr>
      <vt:lpstr>Umělá inteligence</vt:lpstr>
      <vt:lpstr>Trénování modelů</vt:lpstr>
      <vt:lpstr>Vybrané modely</vt:lpstr>
      <vt:lpstr>Přínosy a návaznosti</vt:lpstr>
      <vt:lpstr>Děkuji za pozornost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rubymailcitrine@gmail.com</cp:lastModifiedBy>
  <cp:revision>38</cp:revision>
  <dcterms:created xsi:type="dcterms:W3CDTF">2020-03-21T20:56:17Z</dcterms:created>
  <dcterms:modified xsi:type="dcterms:W3CDTF">2024-03-24T22:16:16Z</dcterms:modified>
</cp:coreProperties>
</file>