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9" r:id="rId3"/>
    <p:sldId id="258" r:id="rId4"/>
    <p:sldId id="267" r:id="rId5"/>
    <p:sldId id="268" r:id="rId6"/>
    <p:sldId id="260" r:id="rId7"/>
    <p:sldId id="266" r:id="rId8"/>
    <p:sldId id="261" r:id="rId9"/>
    <p:sldId id="262" r:id="rId10"/>
    <p:sldId id="264" r:id="rId11"/>
    <p:sldId id="265"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313" autoAdjust="0"/>
  </p:normalViewPr>
  <p:slideViewPr>
    <p:cSldViewPr snapToGrid="0">
      <p:cViewPr varScale="1">
        <p:scale>
          <a:sx n="99" d="100"/>
          <a:sy n="99"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24.03.2024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jmenuji se Eduard Plic a studuji sedmým rokem na Masarykovo Gymnáziu v Plzni. Jako téma mé středoškolské odborné činnosti jsem si zvolil Klasifikace slunečních skvrn pomocí umělé inteligence, kterou bych Vám tu dnes rád odprezentoval. Nejprve se podíváme na celkové shrnutí práce a poté se na téma práce podíváme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Ze všeho nejdříve bych rád poděkoval institucím jako je Fakulta aplikovaných věd Západočeské univerzity v Plzni, Ondřejovská hvězdárna Astronomického ústavu Akademie věd ČR a Masarykovo gymnázium, Plzeň za spolupráci na této práci.</a:t>
            </a:r>
          </a:p>
          <a:p>
            <a:endParaRPr lang="cs-CZ" dirty="0"/>
          </a:p>
          <a:p>
            <a:r>
              <a:rPr lang="cs-CZ" dirty="0"/>
              <a:t>Nyní pojďme k práci samotné.</a:t>
            </a:r>
          </a:p>
          <a:p>
            <a:r>
              <a:rPr lang="cs-CZ" dirty="0"/>
              <a:t>Cílem mé středoškolské odborné činnosti bylo prozkoumat možné spojení dvou z mého pohledu velmi zajímavých vědních oborů, a to sluneční astronomie a strojového učení.</a:t>
            </a:r>
          </a:p>
          <a:p>
            <a:r>
              <a:rPr lang="cs-CZ" dirty="0"/>
              <a:t>Dalším záměrem v mé práci bylo vytvořit model konvoluční neuronové sítě, který by byl schopný klasifikovat skupiny slunečních skvrn podle </a:t>
            </a:r>
            <a:r>
              <a:rPr lang="cs-CZ" dirty="0" err="1"/>
              <a:t>McIntshova</a:t>
            </a:r>
            <a:r>
              <a:rPr lang="cs-CZ" dirty="0"/>
              <a:t> systému. Tvorbou tohoto modelu jsem chtěl dokázat neboli vytvořit proof of concept toho, že lze využívat metody strojového učení také na hvězdárnách.</a:t>
            </a:r>
          </a:p>
          <a:p>
            <a:r>
              <a:rPr lang="cs-CZ" dirty="0"/>
              <a:t>Další mojí motivací k výběru právě toho tématu byla vidina popularizace sluneční kresby, což se vzhledem k tomu, že toto video právě sledujete, povedlo.</a:t>
            </a:r>
          </a:p>
          <a:p>
            <a:endParaRPr lang="cs-CZ" dirty="0"/>
          </a:p>
          <a:p>
            <a:r>
              <a:rPr lang="cs-CZ" dirty="0"/>
              <a:t>Tyto mé cíle se mi povedlo naplnit neboť práce obsahuje jednoduchý, srozumitelný text, který uvádí do problematiky ze stran obou ústředních témat, slunečních skvrn a strojového učení. Tento text by měl být psaný od základních informací, tak aby kdokoliv, kdo mou práci přečte, nabyde potřebných informací nutných k tvorbě podobných modelů jako jsem ve své práci tvořil já. Ve své práci jsem popsal celkem 8 modelů, které byly schopné predikovat třídu McIntoshovy klasifikace na určité úrovni. Také jsem v práci uvedl postup této tvorby tak, aby bylo možné modely jednoduše vytvořit a ve své práci jsem nabídl mnoho možností, jak tyto modely </a:t>
            </a:r>
            <a:r>
              <a:rPr lang="cs-CZ" dirty="0" err="1"/>
              <a:t>zlepšít</a:t>
            </a:r>
            <a:r>
              <a:rPr lang="cs-CZ" dirty="0"/>
              <a:t>.</a:t>
            </a:r>
          </a:p>
          <a:p>
            <a:endParaRPr lang="cs-CZ" dirty="0"/>
          </a:p>
          <a:p>
            <a:r>
              <a:rPr lang="cs-CZ" dirty="0"/>
              <a:t>Nyní se pojďme podívat výsledky vytvořených modelů. Před tím je ale nutné znát určité věci, například co jsou to sluneční skvrny, nebo co je umělá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i pouhýma očima, k tomu musí nastat ale speciální podmínky. Ve skutečnosti není ale při výskytu skvrn Slunce nijak zašpiněno, i když tak </a:t>
            </a:r>
            <a:r>
              <a:rPr lang="cs-CZ" dirty="0" err="1"/>
              <a:t>vipadá</a:t>
            </a:r>
            <a:r>
              <a:rPr lang="cs-CZ" dirty="0"/>
              <a:t>, ale skvrny </a:t>
            </a:r>
            <a:r>
              <a:rPr lang="cs-CZ" dirty="0" err="1"/>
              <a:t>znázornˇujjí</a:t>
            </a:r>
            <a:r>
              <a:rPr lang="cs-CZ" dirty="0"/>
              <a:t> poruchu magnetického pole naší nejbližší hvězdy. Magnetické indukční čáry v těchto místech vystupují případně vstupují na povrch Slunce. Několik desítek slunečních skvrn můžeme vidět na obrázku vpravo, tyto skvrn pak můžeme rozřadit do 4 zjevných skupin, které se mezi sebou nijak neovlivňují. Zde jsem jako ukázku vybral fotky ze sondy XXX, ale existují i jiné metody jak zachytit tyto útvary, například sluneční kresbou, která má tradici již přes 300 let. Pojďme se na tuto metodu podívat </a:t>
            </a:r>
            <a:r>
              <a:rPr lang="cs-CZ" dirty="0" err="1"/>
              <a:t>detilněji</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je kresba již velmi dlouho prováděna, v české republice se jí věnuje jen málo </a:t>
            </a:r>
            <a:r>
              <a:rPr lang="cs-CZ" dirty="0" err="1"/>
              <a:t>jidinců</a:t>
            </a:r>
            <a:r>
              <a:rPr lang="cs-CZ" dirty="0"/>
              <a:t> a hvězdáren. Jednou z těch, která se sluneční kresbě věnuje je Ondřejovská hvězdárna, kterou jsme taktéž při psaní této práce navštívili. Na hvězdárně mi </a:t>
            </a:r>
            <a:r>
              <a:rPr lang="cs-CZ" dirty="0" err="1"/>
              <a:t>zodpovědeli</a:t>
            </a:r>
            <a:r>
              <a:rPr lang="cs-CZ" dirty="0"/>
              <a:t> veškeré mé dotazy a </a:t>
            </a:r>
            <a:r>
              <a:rPr lang="cs-CZ" dirty="0" err="1"/>
              <a:t>předvadli</a:t>
            </a:r>
            <a:r>
              <a:rPr lang="cs-CZ" dirty="0"/>
              <a:t> mi postup zakreslení Slunce do protokolu, který můžete vidět na tomto slidu. Tento protokol se umístí za dalekohled a poté je </a:t>
            </a:r>
            <a:r>
              <a:rPr lang="cs-CZ" dirty="0" err="1"/>
              <a:t>dalekohledm</a:t>
            </a:r>
            <a:r>
              <a:rPr lang="cs-CZ" dirty="0"/>
              <a:t> na tento papír promítán sluneční disk a jsou na něm zakreslovány různé úkazy. Povšimněte si prosím, že každá skupina slunečních skvrn je ohraničena obdélníkem a je klasifikována </a:t>
            </a:r>
            <a:r>
              <a:rPr lang="cs-CZ" dirty="0" err="1"/>
              <a:t>třípísmeným</a:t>
            </a:r>
            <a:r>
              <a:rPr lang="cs-CZ" dirty="0"/>
              <a:t> názvem. Kromě slunečního disku samotného můžeme v rozích </a:t>
            </a:r>
            <a:r>
              <a:rPr lang="cs-CZ" dirty="0" err="1"/>
              <a:t>formnuláře</a:t>
            </a:r>
            <a:r>
              <a:rPr lang="cs-CZ" dirty="0"/>
              <a:t> vidět tabulky s některými důležitými informacemi, které jsme při tvorbě CNN použili. Pokud vás kresba zaujala, chtěli byste si ji vyzkoušet, případně vás o ní zajímá více informací doporučuji vám navštívit web </a:t>
            </a:r>
            <a:r>
              <a:rPr lang="cs-CZ" dirty="0" err="1"/>
              <a:t>lkjlkjlk</a:t>
            </a:r>
            <a:r>
              <a:rPr lang="cs-CZ" dirty="0"/>
              <a:t>, kde naleznete všechny potřebné informace.</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umělou inteligenci, nebo spíše strojové učení. Nabízí se otázka, které označení je správné. Pravdivější označení je strojové učení, nebo metody strojového učení neboť umělá inteligence, která by dokázala sama něco vymyslet neexistuje. Existuje pouze velké množství metod jak naučit různé programy ze zadaných vstupních dat získat ty výstupní. Jedním z těchto algoritmů je neuronová síť, </a:t>
            </a:r>
            <a:r>
              <a:rPr lang="cs-CZ" dirty="0" err="1"/>
              <a:t>jejiž</a:t>
            </a:r>
            <a:r>
              <a:rPr lang="cs-CZ" dirty="0"/>
              <a:t> fungování nám zobrazuje obrázek v </a:t>
            </a:r>
            <a:r>
              <a:rPr lang="cs-CZ" dirty="0" err="1"/>
              <a:t>pravu</a:t>
            </a:r>
            <a:r>
              <a:rPr lang="cs-CZ" dirty="0"/>
              <a:t>. Síť se sestává z mnoha neuronů, zde koleček, které jsou napojeny na jiné </a:t>
            </a:r>
            <a:r>
              <a:rPr lang="cs-CZ" dirty="0" err="1"/>
              <a:t>neurnoy</a:t>
            </a:r>
            <a:r>
              <a:rPr lang="cs-CZ" dirty="0"/>
              <a:t> a dokáží se aktivovat. </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4097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hyperlink" Target="https://upload.wikimedia.org/wikipedia/commons/8/8d/Sunspots.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p:txBody>
          <a:bodyPr/>
          <a:lstStyle/>
          <a:p>
            <a:r>
              <a:rPr lang="cs-CZ" dirty="0"/>
              <a:t>Děkuji za pozornost</a:t>
            </a:r>
          </a:p>
        </p:txBody>
      </p:sp>
      <p:sp>
        <p:nvSpPr>
          <p:cNvPr id="6" name="Text Placeholder 5">
            <a:extLst>
              <a:ext uri="{FF2B5EF4-FFF2-40B4-BE49-F238E27FC236}">
                <a16:creationId xmlns:a16="http://schemas.microsoft.com/office/drawing/2014/main" id="{AF117B40-8DCF-4737-ACB2-60BF87A301BD}"/>
              </a:ext>
            </a:extLst>
          </p:cNvPr>
          <p:cNvSpPr>
            <a:spLocks noGrp="1"/>
          </p:cNvSpPr>
          <p:nvPr>
            <p:ph type="body" idx="1"/>
          </p:nvPr>
        </p:nvSpPr>
        <p:spPr/>
        <p:txBody>
          <a:bodyPr/>
          <a:lstStyle/>
          <a:p>
            <a:endParaRPr lang="cs-CZ"/>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409234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endParaRPr lang="cs-CZ"/>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lstStyle/>
          <a:p>
            <a:r>
              <a:rPr lang="cs-CZ" dirty="0">
                <a:hlinkClick r:id="rId2"/>
              </a:rPr>
              <a:t>https://upload.wikimedia.org/wikipedia/commons/8/8d/Sunspots.JPG</a:t>
            </a:r>
            <a:endParaRPr lang="cs-CZ" dirty="0"/>
          </a:p>
          <a:p>
            <a:r>
              <a:rPr lang="cs-CZ" dirty="0">
                <a:hlinkClick r:id="rId3"/>
              </a:rPr>
              <a:t>https://upload.wikimedia.org/wikipedia/commons/thumb/4/46/Colored_neural_network.svg/1703px-Colored_neural_network.svg.png</a:t>
            </a:r>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dirty="0"/>
              <a:t>Proof of concept</a:t>
            </a:r>
          </a:p>
          <a:p>
            <a:pPr lvl="2"/>
            <a:r>
              <a:rPr lang="cs-CZ" dirty="0"/>
              <a:t>Využití na hvězdárnách</a:t>
            </a:r>
          </a:p>
          <a:p>
            <a:pPr lvl="1"/>
            <a:r>
              <a:rPr lang="cs-CZ" dirty="0"/>
              <a:t>Popularizace kresby Slunce</a:t>
            </a:r>
          </a:p>
          <a:p>
            <a:r>
              <a:rPr lang="cs-CZ" dirty="0"/>
              <a:t>Výsledky:</a:t>
            </a:r>
          </a:p>
          <a:p>
            <a:pPr lvl="1"/>
            <a:r>
              <a:rPr lang="cs-CZ" dirty="0"/>
              <a:t>Srozumitelné vysvětlení problematiky</a:t>
            </a:r>
          </a:p>
          <a:p>
            <a:pPr lvl="1"/>
            <a:r>
              <a:rPr lang="cs-CZ" dirty="0"/>
              <a:t>Několik modelů určité úrovně</a:t>
            </a:r>
          </a:p>
          <a:p>
            <a:pPr lvl="2"/>
            <a:r>
              <a:rPr lang="cs-CZ" dirty="0"/>
              <a:t>Zopakovatelný postup</a:t>
            </a:r>
          </a:p>
          <a:p>
            <a:pPr lvl="2"/>
            <a:r>
              <a:rPr lang="cs-CZ" dirty="0"/>
              <a:t>Možnost navázání</a:t>
            </a:r>
          </a:p>
          <a:p>
            <a:pPr lvl="1"/>
            <a:endParaRPr lang="cs-CZ" dirty="0"/>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1026" name="Picture 2">
            <a:extLst>
              <a:ext uri="{FF2B5EF4-FFF2-40B4-BE49-F238E27FC236}">
                <a16:creationId xmlns:a16="http://schemas.microsoft.com/office/drawing/2014/main" id="{B5952E1C-7AEE-4206-B6EB-DAA10B477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956" y="681037"/>
            <a:ext cx="2709746" cy="528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10" name="Content Placeholder 9">
            <a:extLst>
              <a:ext uri="{FF2B5EF4-FFF2-40B4-BE49-F238E27FC236}">
                <a16:creationId xmlns:a16="http://schemas.microsoft.com/office/drawing/2014/main" id="{72FF7B7E-CF36-4EBD-B28D-601EABAC6FE9}"/>
              </a:ext>
            </a:extLst>
          </p:cNvPr>
          <p:cNvSpPr>
            <a:spLocks noGrp="1"/>
          </p:cNvSpPr>
          <p:nvPr>
            <p:ph idx="1"/>
          </p:nvPr>
        </p:nvSpPr>
        <p:spPr/>
        <p:txBody>
          <a:bodyPr/>
          <a:lstStyle/>
          <a:p>
            <a:r>
              <a:rPr lang="cs-CZ" dirty="0"/>
              <a:t>Návštěva v Ondřejově (data z </a:t>
            </a:r>
            <a:r>
              <a:rPr lang="cs-CZ" dirty="0" err="1"/>
              <a:t>kanzelhohe</a:t>
            </a:r>
            <a:r>
              <a:rPr lang="cs-CZ" dirty="0"/>
              <a:t>)</a:t>
            </a:r>
          </a:p>
          <a:p>
            <a:r>
              <a:rPr lang="cs-CZ" dirty="0"/>
              <a:t>Zmínit že nějaká klasifikace</a:t>
            </a:r>
          </a:p>
          <a:p>
            <a:r>
              <a:rPr lang="cs-CZ" dirty="0"/>
              <a:t>Více </a:t>
            </a:r>
            <a:r>
              <a:rPr lang="cs-CZ" dirty="0" err="1"/>
              <a:t>info</a:t>
            </a:r>
            <a:r>
              <a:rPr lang="cs-CZ" dirty="0"/>
              <a:t> aby to byla </a:t>
            </a:r>
            <a:r>
              <a:rPr lang="cs-CZ" dirty="0" err="1"/>
              <a:t>popularizce</a:t>
            </a:r>
            <a:endParaRPr lang="cs-CZ" dirty="0"/>
          </a:p>
        </p:txBody>
      </p:sp>
      <p:pic>
        <p:nvPicPr>
          <p:cNvPr id="14" name="Picture 13">
            <a:extLst>
              <a:ext uri="{FF2B5EF4-FFF2-40B4-BE49-F238E27FC236}">
                <a16:creationId xmlns:a16="http://schemas.microsoft.com/office/drawing/2014/main" id="{A7DE9089-7F02-40FF-9919-D4EFD5A379C6}"/>
              </a:ext>
            </a:extLst>
          </p:cNvPr>
          <p:cNvPicPr>
            <a:picLocks noChangeAspect="1"/>
          </p:cNvPicPr>
          <p:nvPr/>
        </p:nvPicPr>
        <p:blipFill>
          <a:blip r:embed="rId3"/>
          <a:stretch>
            <a:fillRect/>
          </a:stretch>
        </p:blipFill>
        <p:spPr>
          <a:xfrm>
            <a:off x="6799559" y="2035102"/>
            <a:ext cx="4838700" cy="4352925"/>
          </a:xfrm>
          <a:prstGeom prst="rect">
            <a:avLst/>
          </a:prstGeom>
        </p:spPr>
      </p:pic>
    </p:spTree>
    <p:extLst>
      <p:ext uri="{BB962C8B-B14F-4D97-AF65-F5344CB8AC3E}">
        <p14:creationId xmlns:p14="http://schemas.microsoft.com/office/powerpoint/2010/main" val="185593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F398-951C-4225-806F-9F68A15C3DDA}"/>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56139771-A017-4402-9426-E8BE836A3096}"/>
              </a:ext>
            </a:extLst>
          </p:cNvPr>
          <p:cNvSpPr>
            <a:spLocks noGrp="1"/>
          </p:cNvSpPr>
          <p:nvPr>
            <p:ph idx="1"/>
          </p:nvPr>
        </p:nvSpPr>
        <p:spPr/>
        <p:txBody>
          <a:bodyPr/>
          <a:lstStyle/>
          <a:p>
            <a:endParaRPr lang="cs-CZ"/>
          </a:p>
        </p:txBody>
      </p:sp>
      <p:sp>
        <p:nvSpPr>
          <p:cNvPr id="4" name="Footer Placeholder 3">
            <a:extLst>
              <a:ext uri="{FF2B5EF4-FFF2-40B4-BE49-F238E27FC236}">
                <a16:creationId xmlns:a16="http://schemas.microsoft.com/office/drawing/2014/main" id="{D3B8E779-2A5A-443E-A84B-8841BBB8ECC5}"/>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361975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Strojové učení nebo 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p:txBody>
          <a:bodyPr/>
          <a:lstStyle/>
          <a:p>
            <a:r>
              <a:rPr lang="cs-CZ" dirty="0"/>
              <a:t>Vysvětlit spor</a:t>
            </a:r>
          </a:p>
          <a:p>
            <a:r>
              <a:rPr lang="cs-CZ" dirty="0" err="1"/>
              <a:t>Číct</a:t>
            </a:r>
            <a:r>
              <a:rPr lang="cs-CZ" dirty="0"/>
              <a:t> že je něco jako neuronová síť</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811" y="1545768"/>
            <a:ext cx="36180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Vstupní data</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p:txBody>
          <a:bodyPr/>
          <a:lstStyle/>
          <a:p>
            <a:r>
              <a:rPr lang="cs-CZ" dirty="0"/>
              <a:t>Kresba -&gt; </a:t>
            </a:r>
            <a:r>
              <a:rPr lang="cs-CZ" dirty="0" err="1"/>
              <a:t>nalezní</a:t>
            </a:r>
            <a:r>
              <a:rPr lang="cs-CZ" dirty="0"/>
              <a:t> kosodélníků -&gt; úprava</a:t>
            </a:r>
          </a:p>
        </p:txBody>
      </p:sp>
      <p:pic>
        <p:nvPicPr>
          <p:cNvPr id="13" name="Picture 12">
            <a:extLst>
              <a:ext uri="{FF2B5EF4-FFF2-40B4-BE49-F238E27FC236}">
                <a16:creationId xmlns:a16="http://schemas.microsoft.com/office/drawing/2014/main" id="{0EACB1F6-A2DD-45B1-B4CE-A80445269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1" y="3154550"/>
            <a:ext cx="9084590" cy="2271148"/>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Vybrané modely</a:t>
            </a:r>
          </a:p>
        </p:txBody>
      </p:sp>
      <p:sp>
        <p:nvSpPr>
          <p:cNvPr id="3" name="Content Placeholder 2">
            <a:extLst>
              <a:ext uri="{FF2B5EF4-FFF2-40B4-BE49-F238E27FC236}">
                <a16:creationId xmlns:a16="http://schemas.microsoft.com/office/drawing/2014/main" id="{54D63B0D-B764-4453-B11B-83920A7615CB}"/>
              </a:ext>
            </a:extLst>
          </p:cNvPr>
          <p:cNvSpPr>
            <a:spLocks noGrp="1"/>
          </p:cNvSpPr>
          <p:nvPr>
            <p:ph idx="1"/>
          </p:nvPr>
        </p:nvSpPr>
        <p:spPr/>
        <p:txBody>
          <a:bodyPr/>
          <a:lstStyle/>
          <a:p>
            <a:pPr marL="0" indent="0">
              <a:buNone/>
            </a:pPr>
            <a:endParaRPr lang="cs-CZ" dirty="0"/>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6" name="Picture 5">
            <a:extLst>
              <a:ext uri="{FF2B5EF4-FFF2-40B4-BE49-F238E27FC236}">
                <a16:creationId xmlns:a16="http://schemas.microsoft.com/office/drawing/2014/main" id="{CE92B3B7-CA42-494F-B86D-3EC2494B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48" y="2348470"/>
            <a:ext cx="10715644" cy="3571881"/>
          </a:xfrm>
          <a:prstGeom prst="rect">
            <a:avLst/>
          </a:prstGeom>
        </p:spPr>
      </p:pic>
    </p:spTree>
    <p:extLst>
      <p:ext uri="{BB962C8B-B14F-4D97-AF65-F5344CB8AC3E}">
        <p14:creationId xmlns:p14="http://schemas.microsoft.com/office/powerpoint/2010/main" val="369637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Přínosy a návaznosti</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r>
              <a:rPr lang="cs-CZ" dirty="0"/>
              <a:t>Implementování logiky do modelů</a:t>
            </a:r>
          </a:p>
          <a:p>
            <a:r>
              <a:rPr lang="cs-CZ" dirty="0"/>
              <a:t>Více vstupních dat</a:t>
            </a:r>
          </a:p>
          <a:p>
            <a:r>
              <a:rPr lang="cs-CZ" dirty="0"/>
              <a:t>Model vývoje skupiny</a:t>
            </a:r>
          </a:p>
          <a:p>
            <a:r>
              <a:rPr lang="cs-CZ" dirty="0"/>
              <a:t>Použití na hvězdárnách</a:t>
            </a:r>
          </a:p>
          <a:p>
            <a:r>
              <a:rPr lang="cs-CZ" dirty="0"/>
              <a:t>Lepší obecné povědomí o kresbě a umělé inteligenci</a:t>
            </a:r>
          </a:p>
          <a:p>
            <a:r>
              <a:rPr lang="cs-CZ" dirty="0"/>
              <a:t>Já jsem se něco naučil</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400</TotalTime>
  <Words>998</Words>
  <Application>Microsoft Office PowerPoint</Application>
  <PresentationFormat>Widescreen</PresentationFormat>
  <Paragraphs>72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Motiv Office</vt:lpstr>
      <vt:lpstr>Název práce: Klasifikace slunečních skvrn pomocí umělé inteligence Jméno: Eduard Plic Škola: Masarykovo gymnázium, Plzeň Kraj: Plzeňský</vt:lpstr>
      <vt:lpstr>Souhrn práce</vt:lpstr>
      <vt:lpstr>Sluneční skvrny</vt:lpstr>
      <vt:lpstr>Kresba</vt:lpstr>
      <vt:lpstr>McIntoshova klasifikace</vt:lpstr>
      <vt:lpstr>Strojové učení nebo umělá inteligence</vt:lpstr>
      <vt:lpstr>Vstupní data</vt:lpstr>
      <vt:lpstr>Vybrané modely</vt:lpstr>
      <vt:lpstr>Přínosy a návaznosti</vt:lpstr>
      <vt:lpstr>Děkuji za pozornost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rubymailcitrine@gmail.com</cp:lastModifiedBy>
  <cp:revision>19</cp:revision>
  <dcterms:created xsi:type="dcterms:W3CDTF">2020-03-21T20:56:17Z</dcterms:created>
  <dcterms:modified xsi:type="dcterms:W3CDTF">2024-03-24T17:08:07Z</dcterms:modified>
</cp:coreProperties>
</file>