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9" r:id="rId3"/>
    <p:sldId id="273" r:id="rId4"/>
    <p:sldId id="272" r:id="rId5"/>
    <p:sldId id="270" r:id="rId6"/>
    <p:sldId id="274" r:id="rId7"/>
    <p:sldId id="271" r:id="rId8"/>
    <p:sldId id="266" r:id="rId9"/>
    <p:sldId id="261" r:id="rId10"/>
    <p:sldId id="262" r:id="rId11"/>
    <p:sldId id="265" r:id="rId12"/>
    <p:sldId id="264" r:id="rId13"/>
    <p:sldId id="260" r:id="rId14"/>
    <p:sldId id="267" r:id="rId15"/>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6234" autoAdjust="0"/>
  </p:normalViewPr>
  <p:slideViewPr>
    <p:cSldViewPr snapToGrid="0">
      <p:cViewPr varScale="1">
        <p:scale>
          <a:sx n="47" d="100"/>
          <a:sy n="47" d="100"/>
        </p:scale>
        <p:origin x="16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E95D2-5477-4BEB-AF65-E79B532831D0}" type="datetimeFigureOut">
              <a:rPr lang="cs-CZ" smtClean="0"/>
              <a:t>21.06.2024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801F-A763-49F0-9340-9CE6E525A0F2}" type="slidenum">
              <a:rPr lang="cs-CZ" smtClean="0"/>
              <a:t>‹#›</a:t>
            </a:fld>
            <a:endParaRPr lang="cs-CZ"/>
          </a:p>
        </p:txBody>
      </p:sp>
    </p:spTree>
    <p:extLst>
      <p:ext uri="{BB962C8B-B14F-4D97-AF65-F5344CB8AC3E}">
        <p14:creationId xmlns:p14="http://schemas.microsoft.com/office/powerpoint/2010/main" val="74829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Dobrý den vážená poroto, dobrý den vážené publikum, mé jméno je Eduard Plic a již sedmým rokem studuji na Masarykovo gymnáziu v Plzni. Ve svém volném čase se zajímám o fyziku, matematiku a informatiku a proto bych Vám rád nyní představil svou práci s názvem Klasifikace slunečních skvrn pomocí umělé inteligence.</a:t>
            </a:r>
          </a:p>
        </p:txBody>
      </p:sp>
      <p:sp>
        <p:nvSpPr>
          <p:cNvPr id="4" name="Slide Number Placeholder 3"/>
          <p:cNvSpPr>
            <a:spLocks noGrp="1"/>
          </p:cNvSpPr>
          <p:nvPr>
            <p:ph type="sldNum" sz="quarter" idx="5"/>
          </p:nvPr>
        </p:nvSpPr>
        <p:spPr/>
        <p:txBody>
          <a:bodyPr/>
          <a:lstStyle/>
          <a:p>
            <a:fld id="{CBBA801F-A763-49F0-9340-9CE6E525A0F2}" type="slidenum">
              <a:rPr lang="cs-CZ" smtClean="0"/>
              <a:t>1</a:t>
            </a:fld>
            <a:endParaRPr lang="cs-CZ"/>
          </a:p>
        </p:txBody>
      </p:sp>
    </p:spTree>
    <p:extLst>
      <p:ext uri="{BB962C8B-B14F-4D97-AF65-F5344CB8AC3E}">
        <p14:creationId xmlns:p14="http://schemas.microsoft.com/office/powerpoint/2010/main" val="3310996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Také jsem v práci nabídl více způsobů, jak na mou tvorbu modelů navázat a tím ji zdokonalit. Jedním z nich by bylo například natrénovat ty samé modely na více datech, například na datech z jiných hvězdáren. Další možností by bylo implementovat logiku do predikce, neboť </a:t>
            </a:r>
            <a:r>
              <a:rPr lang="cs-CZ" dirty="0" err="1"/>
              <a:t>né</a:t>
            </a:r>
            <a:r>
              <a:rPr lang="cs-CZ" dirty="0"/>
              <a:t> všechna 3 písmena mohou být spolu navzájem. Na stejných datech by se také dal natrénovat model, který by byl schopen predikovat vývoj skupiny v čase. Tyto všechny kroky by mohly přinést modely schopné naprosto přesné predikce, které by mohli využívat hvězdárny nebo amatérští pozorovatelé ke kontrole svých nákresů.</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Doufám také, že práce zlepší obecné povědomí o sluneční kresbě a strojovém učení. Mě osobně psaní středoškolské odborné činnosti doplnilo informace z obou témat.</a:t>
            </a:r>
          </a:p>
          <a:p>
            <a:endParaRPr lang="cs-CZ" dirty="0"/>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10</a:t>
            </a:fld>
            <a:endParaRPr lang="cs-CZ"/>
          </a:p>
        </p:txBody>
      </p:sp>
    </p:spTree>
    <p:extLst>
      <p:ext uri="{BB962C8B-B14F-4D97-AF65-F5344CB8AC3E}">
        <p14:creationId xmlns:p14="http://schemas.microsoft.com/office/powerpoint/2010/main" val="388721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11</a:t>
            </a:fld>
            <a:endParaRPr lang="cs-CZ"/>
          </a:p>
        </p:txBody>
      </p:sp>
    </p:spTree>
    <p:extLst>
      <p:ext uri="{BB962C8B-B14F-4D97-AF65-F5344CB8AC3E}">
        <p14:creationId xmlns:p14="http://schemas.microsoft.com/office/powerpoint/2010/main" val="4019031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A nyní mi nezbývá nic jiného, než poděkovat za vaši pozornost.</a:t>
            </a:r>
          </a:p>
        </p:txBody>
      </p:sp>
      <p:sp>
        <p:nvSpPr>
          <p:cNvPr id="4" name="Slide Number Placeholder 3"/>
          <p:cNvSpPr>
            <a:spLocks noGrp="1"/>
          </p:cNvSpPr>
          <p:nvPr>
            <p:ph type="sldNum" sz="quarter" idx="5"/>
          </p:nvPr>
        </p:nvSpPr>
        <p:spPr/>
        <p:txBody>
          <a:bodyPr/>
          <a:lstStyle/>
          <a:p>
            <a:fld id="{CBBA801F-A763-49F0-9340-9CE6E525A0F2}" type="slidenum">
              <a:rPr lang="cs-CZ" smtClean="0"/>
              <a:t>12</a:t>
            </a:fld>
            <a:endParaRPr lang="cs-CZ"/>
          </a:p>
        </p:txBody>
      </p:sp>
    </p:spTree>
    <p:extLst>
      <p:ext uri="{BB962C8B-B14F-4D97-AF65-F5344CB8AC3E}">
        <p14:creationId xmlns:p14="http://schemas.microsoft.com/office/powerpoint/2010/main" val="271162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z názvu vyplívá, ve své práci jsem využíval i umělou inteligenci, nebo spíše strojové učení. Umělá inteligence je souhrnný pojem, zaštiťující jakýkoliv stroj, který provádí komplexní operace. Její podmnožinou je strojové učení což je </a:t>
            </a:r>
            <a:r>
              <a:rPr lang="cs-CZ" dirty="0" err="1"/>
              <a:t>souhrné</a:t>
            </a:r>
            <a:r>
              <a:rPr lang="cs-CZ" dirty="0"/>
              <a:t> označení metod nebo algoritmů, </a:t>
            </a:r>
            <a:r>
              <a:rPr lang="cs-CZ" sz="1800" dirty="0">
                <a:effectLst/>
                <a:latin typeface="Times New Roman" panose="02020603050405020304" pitchFamily="18" charset="0"/>
                <a:ea typeface="Calibri" panose="020F0502020204030204" pitchFamily="34" charset="0"/>
              </a:rPr>
              <a:t>které mají za cíl splnění určitého úkolu. </a:t>
            </a:r>
            <a:r>
              <a:rPr lang="cs-CZ" dirty="0"/>
              <a:t>Jedním z těchto algoritmů je neuronová síť, jejíž fungování nám zobrazuje obrázek vpravo. Síť se sestává z mnoha neuronů, zde koleček, které jsou napojeny na jiné neurony a dokáží se v závislosti na nich aktivovat. Tato neuronová síť má určité typy vrstev, první se nazývá vstupní a pouze přebírá vstupní data, poté následují skryté vrstvy, které vstupní data vyhodnocují a neuronová síť je zakončena výstupní vrstvou, která například může udávat pravděpodobnosti zařazení vstupu do 2 tříd. Typem neuronových sít´, který využívám já, je konvoluční neuronová síť. Tento algoritmus se osvědčil právě při práci s obrázky, neboť v sobě mají neurony zabudovanou informaci o polohách pixelů.</a:t>
            </a:r>
          </a:p>
        </p:txBody>
      </p:sp>
      <p:sp>
        <p:nvSpPr>
          <p:cNvPr id="4" name="Slide Number Placeholder 3"/>
          <p:cNvSpPr>
            <a:spLocks noGrp="1"/>
          </p:cNvSpPr>
          <p:nvPr>
            <p:ph type="sldNum" sz="quarter" idx="5"/>
          </p:nvPr>
        </p:nvSpPr>
        <p:spPr/>
        <p:txBody>
          <a:bodyPr/>
          <a:lstStyle/>
          <a:p>
            <a:fld id="{CBBA801F-A763-49F0-9340-9CE6E525A0F2}" type="slidenum">
              <a:rPr lang="cs-CZ" smtClean="0"/>
              <a:t>13</a:t>
            </a:fld>
            <a:endParaRPr lang="cs-CZ"/>
          </a:p>
        </p:txBody>
      </p:sp>
    </p:spTree>
    <p:extLst>
      <p:ext uri="{BB962C8B-B14F-4D97-AF65-F5344CB8AC3E}">
        <p14:creationId xmlns:p14="http://schemas.microsoft.com/office/powerpoint/2010/main" val="1409710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abych lépe pochopili celý proces kreslení a dostal odpovědi od prvotřídních odborníků v oboru. Protokol kresby můžete vidět zde na obrázku. Sluneční disk se při zákresu přes dalekohled promítá na tento formulář, tak aby mohly být zakresleny všechny útvary na Slunci. Poté jsou všechny skupiny skvrn ohraničeny obdélníkem a je jim přiřazena jejich klasifikace. Povšimněte si, že například největší skupina má označení Ekc. Kromě slunečního disku samotného můžeme v rozích formuláře vidět tabulky s některými důležitými informacemi, které jsem při tvorbě modelu použil.</a:t>
            </a:r>
          </a:p>
        </p:txBody>
      </p:sp>
      <p:sp>
        <p:nvSpPr>
          <p:cNvPr id="4" name="Slide Number Placeholder 3"/>
          <p:cNvSpPr>
            <a:spLocks noGrp="1"/>
          </p:cNvSpPr>
          <p:nvPr>
            <p:ph type="sldNum" sz="quarter" idx="5"/>
          </p:nvPr>
        </p:nvSpPr>
        <p:spPr/>
        <p:txBody>
          <a:bodyPr/>
          <a:lstStyle/>
          <a:p>
            <a:fld id="{CBBA801F-A763-49F0-9340-9CE6E525A0F2}" type="slidenum">
              <a:rPr lang="cs-CZ" smtClean="0"/>
              <a:t>14</a:t>
            </a:fld>
            <a:endParaRPr lang="cs-CZ"/>
          </a:p>
        </p:txBody>
      </p:sp>
    </p:spTree>
    <p:extLst>
      <p:ext uri="{BB962C8B-B14F-4D97-AF65-F5344CB8AC3E}">
        <p14:creationId xmlns:p14="http://schemas.microsoft.com/office/powerpoint/2010/main" val="325763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Hlavním cílem mé práce bylo prozkoumat možnosti propojení dvou velmi zajímavých vědních oborů, sluneční astronomie a strojového učení.</a:t>
            </a:r>
          </a:p>
          <a:p>
            <a:r>
              <a:rPr lang="cs-CZ" dirty="0"/>
              <a:t>Dalším mým záměrem bylo vytvořit model konvoluční neuronové sítě schopný klasifikovat sluneční skvrny na základě jejich vlastností. Tím jsem chtěl dokázat, neboli vytvořit proof of concept toho, že lze využívat metod strojového učení i na hvězdárnách.</a:t>
            </a:r>
          </a:p>
          <a:p>
            <a:r>
              <a:rPr lang="cs-CZ" dirty="0"/>
              <a:t>Další mojí motivací k výběru právě tohoto tématu byla vidina popularizace sluneční kresby.</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Výsledkem mé středoškolské odborné práce je celkem 8 modelů schopných různé úrovně klasifikace. Práci jsem se snažil strukturovat tak, aby bylo možné celý proces jednoduše zopakovat. Kromě parametrů modelů a jejich výsledků jsem v práci nabídl i další možnosti, jak na trénink modelů navázat. </a:t>
            </a:r>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Mezi výstupy bych rád zařadil i celý text práce, který jednoduše, logicky a postupně uvádí do problematiky práce ze stran obou ústředních témat.</a:t>
            </a:r>
          </a:p>
        </p:txBody>
      </p:sp>
      <p:sp>
        <p:nvSpPr>
          <p:cNvPr id="4" name="Slide Number Placeholder 3"/>
          <p:cNvSpPr>
            <a:spLocks noGrp="1"/>
          </p:cNvSpPr>
          <p:nvPr>
            <p:ph type="sldNum" sz="quarter" idx="5"/>
          </p:nvPr>
        </p:nvSpPr>
        <p:spPr/>
        <p:txBody>
          <a:bodyPr/>
          <a:lstStyle/>
          <a:p>
            <a:fld id="{CBBA801F-A763-49F0-9340-9CE6E525A0F2}" type="slidenum">
              <a:rPr lang="cs-CZ" smtClean="0"/>
              <a:t>2</a:t>
            </a:fld>
            <a:endParaRPr lang="cs-CZ"/>
          </a:p>
        </p:txBody>
      </p:sp>
    </p:spTree>
    <p:extLst>
      <p:ext uri="{BB962C8B-B14F-4D97-AF65-F5344CB8AC3E}">
        <p14:creationId xmlns:p14="http://schemas.microsoft.com/office/powerpoint/2010/main" val="447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Nyní si pojďme říci něco více o Slunci, slunečních skvrnách a jejich klasifikaci.</a:t>
            </a:r>
          </a:p>
        </p:txBody>
      </p:sp>
      <p:sp>
        <p:nvSpPr>
          <p:cNvPr id="4" name="Slide Number Placeholder 3"/>
          <p:cNvSpPr>
            <a:spLocks noGrp="1"/>
          </p:cNvSpPr>
          <p:nvPr>
            <p:ph type="sldNum" sz="quarter" idx="5"/>
          </p:nvPr>
        </p:nvSpPr>
        <p:spPr/>
        <p:txBody>
          <a:bodyPr/>
          <a:lstStyle/>
          <a:p>
            <a:fld id="{CBBA801F-A763-49F0-9340-9CE6E525A0F2}" type="slidenum">
              <a:rPr lang="cs-CZ" smtClean="0"/>
              <a:t>3</a:t>
            </a:fld>
            <a:endParaRPr lang="cs-CZ"/>
          </a:p>
        </p:txBody>
      </p:sp>
    </p:spTree>
    <p:extLst>
      <p:ext uri="{BB962C8B-B14F-4D97-AF65-F5344CB8AC3E}">
        <p14:creationId xmlns:p14="http://schemas.microsoft.com/office/powerpoint/2010/main" val="121635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Sluneční skvrny jsou tmavé útvary na Slunci značící určitou poruchu jeho magnetického pole, neboť v těchto místech vystupují magnetické indukční čáry nad sluneční povrch. Sluneční skvrny můžete vidět na obrázku vpravo na hoře, kde je také můžete rozdělit do několika skupin skupin.</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Další metodou, jak zachytit skvrny je například sluneční kresba. Pří této metodě se dalekohled použije jako projektor. Dalekohled se </a:t>
            </a:r>
            <a:r>
              <a:rPr lang="cs-CZ" dirty="0" err="1"/>
              <a:t>ejprve</a:t>
            </a:r>
            <a:r>
              <a:rPr lang="cs-CZ" dirty="0"/>
              <a:t> namíří na Slunce tak, aby ho promítal na protokol kresby a poté se ručně zakreslí veškeré útvary ve fotosféře slunce. Tento protokol i se zákresy můžete vidět zde. Po zakreslení skvrn jsou skvrny rozděleny do navzájem se neovlivňujících skupin, které se ohraničí obdélníkem. Nakonec je každé skupině přiřazeno 3písmenné označení dle McIntoshova systému, na který se na dalším slidu detailněji podíváme. Ve formuláři avšak nechybí například i informace o počtu skvrn nebo o pozorovacích podmínkách. </a:t>
            </a:r>
          </a:p>
        </p:txBody>
      </p:sp>
      <p:sp>
        <p:nvSpPr>
          <p:cNvPr id="4" name="Slide Number Placeholder 3"/>
          <p:cNvSpPr>
            <a:spLocks noGrp="1"/>
          </p:cNvSpPr>
          <p:nvPr>
            <p:ph type="sldNum" sz="quarter" idx="5"/>
          </p:nvPr>
        </p:nvSpPr>
        <p:spPr/>
        <p:txBody>
          <a:bodyPr/>
          <a:lstStyle/>
          <a:p>
            <a:fld id="{CBBA801F-A763-49F0-9340-9CE6E525A0F2}" type="slidenum">
              <a:rPr lang="cs-CZ" smtClean="0"/>
              <a:t>4</a:t>
            </a:fld>
            <a:endParaRPr lang="cs-CZ"/>
          </a:p>
        </p:txBody>
      </p:sp>
    </p:spTree>
    <p:extLst>
      <p:ext uri="{BB962C8B-B14F-4D97-AF65-F5344CB8AC3E}">
        <p14:creationId xmlns:p14="http://schemas.microsoft.com/office/powerpoint/2010/main" val="2547207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McIntoshova klasifikace je mezinárodně používaný systém sloužící k rozřazení skupin slunečních skvrn podle jejich vlastností. Já jsem si pro svou práci vybral právě tuto klasifikaci, neboť skupiny dostávají 3písmenné označení na základě 3 na sobě nezávislých podklasifikací a tedy jsem mohl například vytvořit 3 modely, každý pro jinou podklasifikaci a porovnávat je mezi sebou. První písmeno závisí na konfiguraci skupiny, druhé poté na penumbře největší skvrn a třetí na rozložení skvrn v prostoru.</a:t>
            </a:r>
          </a:p>
        </p:txBody>
      </p:sp>
      <p:sp>
        <p:nvSpPr>
          <p:cNvPr id="4" name="Slide Number Placeholder 3"/>
          <p:cNvSpPr>
            <a:spLocks noGrp="1"/>
          </p:cNvSpPr>
          <p:nvPr>
            <p:ph type="sldNum" sz="quarter" idx="5"/>
          </p:nvPr>
        </p:nvSpPr>
        <p:spPr/>
        <p:txBody>
          <a:bodyPr/>
          <a:lstStyle/>
          <a:p>
            <a:fld id="{CBBA801F-A763-49F0-9340-9CE6E525A0F2}" type="slidenum">
              <a:rPr lang="cs-CZ" smtClean="0"/>
              <a:t>5</a:t>
            </a:fld>
            <a:endParaRPr lang="cs-CZ"/>
          </a:p>
        </p:txBody>
      </p:sp>
    </p:spTree>
    <p:extLst>
      <p:ext uri="{BB962C8B-B14F-4D97-AF65-F5344CB8AC3E}">
        <p14:creationId xmlns:p14="http://schemas.microsoft.com/office/powerpoint/2010/main" val="97065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Nyní pojďme k samotnému postupu trénování modelů</a:t>
            </a:r>
          </a:p>
        </p:txBody>
      </p:sp>
      <p:sp>
        <p:nvSpPr>
          <p:cNvPr id="4" name="Slide Number Placeholder 3"/>
          <p:cNvSpPr>
            <a:spLocks noGrp="1"/>
          </p:cNvSpPr>
          <p:nvPr>
            <p:ph type="sldNum" sz="quarter" idx="5"/>
          </p:nvPr>
        </p:nvSpPr>
        <p:spPr/>
        <p:txBody>
          <a:bodyPr/>
          <a:lstStyle/>
          <a:p>
            <a:fld id="{CBBA801F-A763-49F0-9340-9CE6E525A0F2}" type="slidenum">
              <a:rPr lang="cs-CZ" smtClean="0"/>
              <a:t>6</a:t>
            </a:fld>
            <a:endParaRPr lang="cs-CZ"/>
          </a:p>
        </p:txBody>
      </p:sp>
    </p:spTree>
    <p:extLst>
      <p:ext uri="{BB962C8B-B14F-4D97-AF65-F5344CB8AC3E}">
        <p14:creationId xmlns:p14="http://schemas.microsoft.com/office/powerpoint/2010/main" val="4060757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K natrénování jakéhokoliv modelu jsou potřeba vstupní data. V mé práci je tvořily právě skupiny skvrn, které jsem programově vyextrahoval s protokolu kresby. Na kresbě jsem </a:t>
            </a:r>
            <a:r>
              <a:rPr lang="cs-CZ" dirty="0" err="1"/>
              <a:t>nepjpre</a:t>
            </a:r>
            <a:r>
              <a:rPr lang="cs-CZ" dirty="0"/>
              <a:t> provedl několik úprav, například odstranil tabulky nebo upravil kontrast, což výrazně zlepšilo detekci obdélníků, které skupiny ohraničují. Poté co jsem nalezl skupinu, obdélník, jsem z ní odstranil žlutooranžové prvky, odebral její okolí a celý obrázek invertoval pro lepší funkčnost modelu. Ke každému takovému černobílému vzorku jsem měl přiřazené 3písmenné označení dle McIntoshova systému, v tomto případě </a:t>
            </a:r>
            <a:r>
              <a:rPr lang="cs-CZ" dirty="0" err="1"/>
              <a:t>Dac</a:t>
            </a:r>
            <a:r>
              <a:rPr lang="cs-CZ" dirty="0"/>
              <a:t>.</a:t>
            </a:r>
          </a:p>
        </p:txBody>
      </p:sp>
      <p:sp>
        <p:nvSpPr>
          <p:cNvPr id="4" name="Slide Number Placeholder 3"/>
          <p:cNvSpPr>
            <a:spLocks noGrp="1"/>
          </p:cNvSpPr>
          <p:nvPr>
            <p:ph type="sldNum" sz="quarter" idx="5"/>
          </p:nvPr>
        </p:nvSpPr>
        <p:spPr/>
        <p:txBody>
          <a:bodyPr/>
          <a:lstStyle/>
          <a:p>
            <a:fld id="{CBBA801F-A763-49F0-9340-9CE6E525A0F2}" type="slidenum">
              <a:rPr lang="cs-CZ" smtClean="0"/>
              <a:t>7</a:t>
            </a:fld>
            <a:endParaRPr lang="cs-CZ"/>
          </a:p>
        </p:txBody>
      </p:sp>
    </p:spTree>
    <p:extLst>
      <p:ext uri="{BB962C8B-B14F-4D97-AF65-F5344CB8AC3E}">
        <p14:creationId xmlns:p14="http://schemas.microsoft.com/office/powerpoint/2010/main" val="114350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Trénování modelů konvolučních neuronových sítí jsem prováděl v jazyce Python a za použití k tomu určených knihoven. Konvoluční neuronové sítě jsem zvolil, protože se osvědčili na práci s obrázky. Trénoval jsem metodou učení s učitelem, tedy že ke vstupním datům byla přiřazena i správná výstupní hodnota. Jako finální model jsem bral ten, který vykazoval nejmenší hodnotu validační ztrátové funkce, neboť v tento moment by měl být model nejlépe natrénovaný. Konkrétní vlastnosti jako například strukturu neuronové sítě, počet neuronů nebo batch size jsem u každého modelu měnil a zkoumal jejich vliv na přesnost.</a:t>
            </a:r>
          </a:p>
        </p:txBody>
      </p:sp>
      <p:sp>
        <p:nvSpPr>
          <p:cNvPr id="4" name="Slide Number Placeholder 3"/>
          <p:cNvSpPr>
            <a:spLocks noGrp="1"/>
          </p:cNvSpPr>
          <p:nvPr>
            <p:ph type="sldNum" sz="quarter" idx="5"/>
          </p:nvPr>
        </p:nvSpPr>
        <p:spPr/>
        <p:txBody>
          <a:bodyPr/>
          <a:lstStyle/>
          <a:p>
            <a:fld id="{CBBA801F-A763-49F0-9340-9CE6E525A0F2}" type="slidenum">
              <a:rPr lang="cs-CZ" smtClean="0"/>
              <a:t>8</a:t>
            </a:fld>
            <a:endParaRPr lang="cs-CZ"/>
          </a:p>
        </p:txBody>
      </p:sp>
    </p:spTree>
    <p:extLst>
      <p:ext uri="{BB962C8B-B14F-4D97-AF65-F5344CB8AC3E}">
        <p14:creationId xmlns:p14="http://schemas.microsoft.com/office/powerpoint/2010/main" val="281033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Takto jsem vytvořil několik modelů, zde jsem pro ukázku uvedl výsledek jednoho z nich, modelu, který rozhodoval mezi třídami Axx, Csi, Eac a Hsx. Přesnost tohoto modelu byla necelých 93 %. Lepší představu o správnosti modelu nám může poskytnout takzvaná konfuzní matice. Kdyby byla všechna data na diagonále, model by byl naprosto přesný. Z této konfuzní matice lze například vyčíst, že model nejvíce zaměňoval třídy Csi a Eac Kromě zde uvedeného modelu, který rozřazuje do konkrétních tříd, jsem vytvořil i modely schopné určení všech tří písmen klasifikace zvlášť.</a:t>
            </a:r>
          </a:p>
        </p:txBody>
      </p:sp>
      <p:sp>
        <p:nvSpPr>
          <p:cNvPr id="4" name="Slide Number Placeholder 3"/>
          <p:cNvSpPr>
            <a:spLocks noGrp="1"/>
          </p:cNvSpPr>
          <p:nvPr>
            <p:ph type="sldNum" sz="quarter" idx="5"/>
          </p:nvPr>
        </p:nvSpPr>
        <p:spPr/>
        <p:txBody>
          <a:bodyPr/>
          <a:lstStyle/>
          <a:p>
            <a:fld id="{CBBA801F-A763-49F0-9340-9CE6E525A0F2}" type="slidenum">
              <a:rPr lang="cs-CZ" smtClean="0"/>
              <a:t>9</a:t>
            </a:fld>
            <a:endParaRPr lang="cs-CZ"/>
          </a:p>
        </p:txBody>
      </p:sp>
    </p:spTree>
    <p:extLst>
      <p:ext uri="{BB962C8B-B14F-4D97-AF65-F5344CB8AC3E}">
        <p14:creationId xmlns:p14="http://schemas.microsoft.com/office/powerpoint/2010/main" val="102033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8DE67-1BFE-4B37-BFF2-B86BD3E1901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380DB342-C423-43CF-8A98-0C87E15A8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5" name="Zástupný symbol pro zápatí 4">
            <a:extLst>
              <a:ext uri="{FF2B5EF4-FFF2-40B4-BE49-F238E27FC236}">
                <a16:creationId xmlns:a16="http://schemas.microsoft.com/office/drawing/2014/main" id="{C532C7AE-754D-487E-BAB1-051418C6372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7587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EE7D89-7E9F-4B05-83A2-B44959254773}"/>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E018707-03C8-46D1-B798-CCB12E5354A6}"/>
              </a:ext>
            </a:extLst>
          </p:cNvPr>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50A87912-12C0-43C5-821B-918650C5AE8D}"/>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11431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56EE464-5DD3-4041-B4D2-1291CE992C5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D1F99CFC-FB2D-470A-858D-95612AE08C19}"/>
              </a:ext>
            </a:extLst>
          </p:cNvPr>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F5915DBE-BDF2-4055-AF18-FBB773748B99}"/>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387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BC4894-B2DA-441B-BC28-C66BF3C532E1}"/>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329C4FF5-FF0E-4DE9-AC12-E1F5E29B240B}"/>
              </a:ext>
            </a:extLst>
          </p:cNvPr>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731B5451-B7E0-48B2-9F9F-2B638770E3C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7373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3D67A-6C03-4222-A48F-1C4CFB753F5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a:extLst>
              <a:ext uri="{FF2B5EF4-FFF2-40B4-BE49-F238E27FC236}">
                <a16:creationId xmlns:a16="http://schemas.microsoft.com/office/drawing/2014/main" id="{01A7D9D5-7A26-49F8-BE6A-38AE5234B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5" name="Zástupný symbol pro zápatí 4">
            <a:extLst>
              <a:ext uri="{FF2B5EF4-FFF2-40B4-BE49-F238E27FC236}">
                <a16:creationId xmlns:a16="http://schemas.microsoft.com/office/drawing/2014/main" id="{50E74540-31A8-4139-A456-9E6D807D005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928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7F6455-B2CA-4E81-891B-1AFB6CE422A5}"/>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A5CAE9A1-D7A7-4A01-82EA-75340C9E3B57}"/>
              </a:ext>
            </a:extLst>
          </p:cNvPr>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a:extLst>
              <a:ext uri="{FF2B5EF4-FFF2-40B4-BE49-F238E27FC236}">
                <a16:creationId xmlns:a16="http://schemas.microsoft.com/office/drawing/2014/main" id="{44CC34C5-5114-4577-864A-604EE4938FDB}"/>
              </a:ext>
            </a:extLst>
          </p:cNvPr>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a:extLst>
              <a:ext uri="{FF2B5EF4-FFF2-40B4-BE49-F238E27FC236}">
                <a16:creationId xmlns:a16="http://schemas.microsoft.com/office/drawing/2014/main" id="{A700EB63-55EE-4AFD-82D0-16C2ABBAA7F5}"/>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886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B1D775-BD07-4564-8C2B-177B2B56E9C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a:extLst>
              <a:ext uri="{FF2B5EF4-FFF2-40B4-BE49-F238E27FC236}">
                <a16:creationId xmlns:a16="http://schemas.microsoft.com/office/drawing/2014/main" id="{4AB2E856-0B53-485E-9070-1BF54FFC6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a:extLst>
              <a:ext uri="{FF2B5EF4-FFF2-40B4-BE49-F238E27FC236}">
                <a16:creationId xmlns:a16="http://schemas.microsoft.com/office/drawing/2014/main" id="{5D30BB9C-C25C-47E0-A5A7-5B0D011EA0E4}"/>
              </a:ext>
            </a:extLst>
          </p:cNvPr>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a:extLst>
              <a:ext uri="{FF2B5EF4-FFF2-40B4-BE49-F238E27FC236}">
                <a16:creationId xmlns:a16="http://schemas.microsoft.com/office/drawing/2014/main" id="{1581CA38-3004-4BB0-A625-30E2008B5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a:extLst>
              <a:ext uri="{FF2B5EF4-FFF2-40B4-BE49-F238E27FC236}">
                <a16:creationId xmlns:a16="http://schemas.microsoft.com/office/drawing/2014/main" id="{29E876CC-5FB3-48CA-B844-E2F9BF68E274}"/>
              </a:ext>
            </a:extLst>
          </p:cNvPr>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8" name="Zástupný symbol pro zápatí 7">
            <a:extLst>
              <a:ext uri="{FF2B5EF4-FFF2-40B4-BE49-F238E27FC236}">
                <a16:creationId xmlns:a16="http://schemas.microsoft.com/office/drawing/2014/main" id="{7C1199C1-628E-46E9-A512-5401616EA71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6867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89DC5-ADB1-48C3-8528-09BB4EF6B4F4}"/>
              </a:ext>
            </a:extLst>
          </p:cNvPr>
          <p:cNvSpPr>
            <a:spLocks noGrp="1"/>
          </p:cNvSpPr>
          <p:nvPr>
            <p:ph type="title"/>
          </p:nvPr>
        </p:nvSpPr>
        <p:spPr/>
        <p:txBody>
          <a:bodyPr/>
          <a:lstStyle/>
          <a:p>
            <a:r>
              <a:rPr lang="cs-CZ"/>
              <a:t>Kliknutím lze upravit styl.</a:t>
            </a:r>
          </a:p>
        </p:txBody>
      </p:sp>
      <p:sp>
        <p:nvSpPr>
          <p:cNvPr id="4" name="Zástupný symbol pro zápatí 3">
            <a:extLst>
              <a:ext uri="{FF2B5EF4-FFF2-40B4-BE49-F238E27FC236}">
                <a16:creationId xmlns:a16="http://schemas.microsoft.com/office/drawing/2014/main" id="{9F3A7104-2765-4DC6-97CF-FD25051B81A7}"/>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714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9DD441B6-499C-414C-A3D7-5D494BA17AC6}"/>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984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B05EDA-329B-404D-90D4-B9734A072C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a:extLst>
              <a:ext uri="{FF2B5EF4-FFF2-40B4-BE49-F238E27FC236}">
                <a16:creationId xmlns:a16="http://schemas.microsoft.com/office/drawing/2014/main" id="{3EA6B376-5F0D-40B7-950F-FF2F890C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a:extLst>
              <a:ext uri="{FF2B5EF4-FFF2-40B4-BE49-F238E27FC236}">
                <a16:creationId xmlns:a16="http://schemas.microsoft.com/office/drawing/2014/main" id="{0B487BCD-07EE-4C41-90BD-C5282858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4E854C7E-C4C0-4892-99D3-658E5314A3E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853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8E48C7-43AD-455E-8D05-2245B1F04BF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827DABC-1041-4517-BBBC-89980644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a:extLst>
              <a:ext uri="{FF2B5EF4-FFF2-40B4-BE49-F238E27FC236}">
                <a16:creationId xmlns:a16="http://schemas.microsoft.com/office/drawing/2014/main" id="{5E028655-D3FC-4A85-A798-692589C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EEF5A51C-6B69-4A75-9DBE-7F362CFE718B}"/>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5815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003BD797-EAB1-4449-B220-C0D62041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6C9350D1-0950-4CD7-9C36-4F055C226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6019F95A-9100-4BB4-86EA-2168467D6899}"/>
              </a:ext>
            </a:extLst>
          </p:cNvPr>
          <p:cNvSpPr>
            <a:spLocks noGrp="1"/>
          </p:cNvSpPr>
          <p:nvPr>
            <p:ph type="ftr" sz="quarter" idx="3"/>
          </p:nvPr>
        </p:nvSpPr>
        <p:spPr>
          <a:xfrm>
            <a:off x="4561917" y="6369797"/>
            <a:ext cx="3173506" cy="365125"/>
          </a:xfrm>
          <a:prstGeom prst="rect">
            <a:avLst/>
          </a:prstGeom>
          <a:noFill/>
          <a:ln>
            <a:solidFill>
              <a:schemeClr val="bg1"/>
            </a:solidFill>
          </a:ln>
        </p:spPr>
        <p:txBody>
          <a:bodyPr vert="horz" lIns="91440" tIns="45720" rIns="91440" bIns="45720" rtlCol="0" anchor="ctr"/>
          <a:lstStyle>
            <a:lvl1pPr algn="ctr">
              <a:defRPr sz="1600">
                <a:solidFill>
                  <a:schemeClr val="tx1">
                    <a:tint val="75000"/>
                  </a:schemeClr>
                </a:solidFill>
              </a:defRPr>
            </a:lvl1pPr>
          </a:lstStyle>
          <a:p>
            <a:r>
              <a:rPr lang="cs-CZ" dirty="0"/>
              <a:t>Středoškolská odborná činnost 2024</a:t>
            </a:r>
          </a:p>
        </p:txBody>
      </p:sp>
      <p:pic>
        <p:nvPicPr>
          <p:cNvPr id="8" name="Obrázek 7">
            <a:extLst>
              <a:ext uri="{FF2B5EF4-FFF2-40B4-BE49-F238E27FC236}">
                <a16:creationId xmlns:a16="http://schemas.microsoft.com/office/drawing/2014/main" id="{94F54974-254F-49ED-AE38-4CC4B51D41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78954" y="6199701"/>
            <a:ext cx="334219" cy="586348"/>
          </a:xfrm>
          <a:prstGeom prst="rect">
            <a:avLst/>
          </a:prstGeom>
        </p:spPr>
      </p:pic>
    </p:spTree>
    <p:extLst>
      <p:ext uri="{BB962C8B-B14F-4D97-AF65-F5344CB8AC3E}">
        <p14:creationId xmlns:p14="http://schemas.microsoft.com/office/powerpoint/2010/main" val="343718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pload.wikimedia.org/wikipedia/commons/thumb/4/46/Colored_neural_network.svg/1703px-Colored_neural_network.svg.p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C8612-9103-4582-A3A5-A7B9AA0BF5A3}"/>
              </a:ext>
            </a:extLst>
          </p:cNvPr>
          <p:cNvSpPr>
            <a:spLocks noGrp="1"/>
          </p:cNvSpPr>
          <p:nvPr>
            <p:ph type="ctrTitle"/>
          </p:nvPr>
        </p:nvSpPr>
        <p:spPr>
          <a:xfrm>
            <a:off x="147917" y="2617692"/>
            <a:ext cx="11604812" cy="3446932"/>
          </a:xfrm>
        </p:spPr>
        <p:txBody>
          <a:bodyPr>
            <a:normAutofit fontScale="90000"/>
          </a:bodyPr>
          <a:lstStyle/>
          <a:p>
            <a:pPr algn="l"/>
            <a:r>
              <a:rPr lang="cs-CZ" dirty="0"/>
              <a:t>Název práce: Klasifikace slunečních skvrn pomocí umělé inteligence</a:t>
            </a:r>
            <a:br>
              <a:rPr lang="cs-CZ" dirty="0"/>
            </a:br>
            <a:r>
              <a:rPr lang="cs-CZ" dirty="0"/>
              <a:t>Jméno: Eduard Plic</a:t>
            </a:r>
            <a:br>
              <a:rPr lang="cs-CZ" dirty="0"/>
            </a:br>
            <a:r>
              <a:rPr lang="cs-CZ" sz="4400" dirty="0"/>
              <a:t>Škola: Masarykovo gymnázium, Plzeň</a:t>
            </a:r>
            <a:br>
              <a:rPr lang="cs-CZ" sz="4400" dirty="0"/>
            </a:br>
            <a:r>
              <a:rPr lang="cs-CZ" sz="4400" dirty="0"/>
              <a:t>Kraj: Plzeňský</a:t>
            </a:r>
            <a:endParaRPr lang="cs-CZ" dirty="0"/>
          </a:p>
        </p:txBody>
      </p:sp>
      <p:pic>
        <p:nvPicPr>
          <p:cNvPr id="5" name="Obrázek 4">
            <a:extLst>
              <a:ext uri="{FF2B5EF4-FFF2-40B4-BE49-F238E27FC236}">
                <a16:creationId xmlns:a16="http://schemas.microsoft.com/office/drawing/2014/main" id="{2C7560B1-72B6-4800-9480-2B7B735FD75E}"/>
              </a:ext>
            </a:extLst>
          </p:cNvPr>
          <p:cNvPicPr>
            <a:picLocks noChangeAspect="1"/>
          </p:cNvPicPr>
          <p:nvPr/>
        </p:nvPicPr>
        <p:blipFill rotWithShape="1">
          <a:blip r:embed="rId3">
            <a:extLst>
              <a:ext uri="{28A0092B-C50C-407E-A947-70E740481C1C}">
                <a14:useLocalDpi xmlns:a14="http://schemas.microsoft.com/office/drawing/2010/main" val="0"/>
              </a:ext>
            </a:extLst>
          </a:blip>
          <a:srcRect r="2746"/>
          <a:stretch/>
        </p:blipFill>
        <p:spPr>
          <a:xfrm>
            <a:off x="1" y="0"/>
            <a:ext cx="4603376" cy="2662518"/>
          </a:xfrm>
          <a:prstGeom prst="rect">
            <a:avLst/>
          </a:prstGeom>
        </p:spPr>
      </p:pic>
      <p:sp>
        <p:nvSpPr>
          <p:cNvPr id="6" name="Zástupný symbol pro zápatí 5">
            <a:extLst>
              <a:ext uri="{FF2B5EF4-FFF2-40B4-BE49-F238E27FC236}">
                <a16:creationId xmlns:a16="http://schemas.microsoft.com/office/drawing/2014/main" id="{B7B2C3B0-DD33-46E3-89B7-181610C19C20}"/>
              </a:ext>
            </a:extLst>
          </p:cNvPr>
          <p:cNvSpPr>
            <a:spLocks noGrp="1"/>
          </p:cNvSpPr>
          <p:nvPr>
            <p:ph type="ftr" sz="quarter" idx="11"/>
          </p:nvPr>
        </p:nvSpPr>
        <p:spPr/>
        <p:txBody>
          <a:bodyPr/>
          <a:lstStyle/>
          <a:p>
            <a:r>
              <a:rPr lang="cs-CZ" dirty="0"/>
              <a:t>Středoškolská odborná činnost 2024</a:t>
            </a:r>
          </a:p>
        </p:txBody>
      </p:sp>
      <p:sp>
        <p:nvSpPr>
          <p:cNvPr id="3" name="TextovéPole 2">
            <a:extLst>
              <a:ext uri="{FF2B5EF4-FFF2-40B4-BE49-F238E27FC236}">
                <a16:creationId xmlns:a16="http://schemas.microsoft.com/office/drawing/2014/main" id="{43C86918-7174-4C10-AE58-66D312E70443}"/>
              </a:ext>
            </a:extLst>
          </p:cNvPr>
          <p:cNvSpPr txBox="1"/>
          <p:nvPr/>
        </p:nvSpPr>
        <p:spPr>
          <a:xfrm>
            <a:off x="5446059" y="793376"/>
            <a:ext cx="6100482" cy="769441"/>
          </a:xfrm>
          <a:prstGeom prst="rect">
            <a:avLst/>
          </a:prstGeom>
          <a:noFill/>
        </p:spPr>
        <p:txBody>
          <a:bodyPr wrap="square" rtlCol="0">
            <a:spAutoFit/>
          </a:bodyPr>
          <a:lstStyle/>
          <a:p>
            <a:r>
              <a:rPr lang="cs-CZ" sz="4400" dirty="0">
                <a:latin typeface="+mj-lt"/>
                <a:ea typeface="+mj-ea"/>
                <a:cs typeface="+mj-cs"/>
              </a:rPr>
              <a:t>Obor: 02 - Fyzika</a:t>
            </a:r>
          </a:p>
        </p:txBody>
      </p:sp>
    </p:spTree>
    <p:extLst>
      <p:ext uri="{BB962C8B-B14F-4D97-AF65-F5344CB8AC3E}">
        <p14:creationId xmlns:p14="http://schemas.microsoft.com/office/powerpoint/2010/main" val="13931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6789-A56E-4133-B629-45E34BB27985}"/>
              </a:ext>
            </a:extLst>
          </p:cNvPr>
          <p:cNvSpPr>
            <a:spLocks noGrp="1"/>
          </p:cNvSpPr>
          <p:nvPr>
            <p:ph type="title"/>
          </p:nvPr>
        </p:nvSpPr>
        <p:spPr/>
        <p:txBody>
          <a:bodyPr/>
          <a:lstStyle/>
          <a:p>
            <a:r>
              <a:rPr lang="cs-CZ" dirty="0"/>
              <a:t>Možnost budoucího vývoje a přínosy práce</a:t>
            </a:r>
          </a:p>
        </p:txBody>
      </p:sp>
      <p:sp>
        <p:nvSpPr>
          <p:cNvPr id="3" name="Content Placeholder 2">
            <a:extLst>
              <a:ext uri="{FF2B5EF4-FFF2-40B4-BE49-F238E27FC236}">
                <a16:creationId xmlns:a16="http://schemas.microsoft.com/office/drawing/2014/main" id="{5080F035-0106-4155-B70F-DC76EB4831C7}"/>
              </a:ext>
            </a:extLst>
          </p:cNvPr>
          <p:cNvSpPr>
            <a:spLocks noGrp="1"/>
          </p:cNvSpPr>
          <p:nvPr>
            <p:ph idx="1"/>
          </p:nvPr>
        </p:nvSpPr>
        <p:spPr/>
        <p:txBody>
          <a:bodyPr/>
          <a:lstStyle/>
          <a:p>
            <a:r>
              <a:rPr lang="cs-CZ" dirty="0"/>
              <a:t>Trénink na více datech</a:t>
            </a:r>
          </a:p>
          <a:p>
            <a:pPr lvl="1"/>
            <a:r>
              <a:rPr lang="cs-CZ" dirty="0"/>
              <a:t>Také z jiných hvězdáren</a:t>
            </a:r>
          </a:p>
          <a:p>
            <a:r>
              <a:rPr lang="cs-CZ" dirty="0"/>
              <a:t>Implementování logiky do modelů</a:t>
            </a:r>
          </a:p>
          <a:p>
            <a:r>
              <a:rPr lang="cs-CZ" dirty="0"/>
              <a:t>Model vývoje skupiny</a:t>
            </a:r>
          </a:p>
          <a:p>
            <a:r>
              <a:rPr lang="cs-CZ" dirty="0"/>
              <a:t>Použití na hvězdárnách</a:t>
            </a:r>
          </a:p>
          <a:p>
            <a:r>
              <a:rPr lang="cs-CZ" dirty="0"/>
              <a:t>Lepší obecné povědomí o sluneční kresbě, umělé inteligenci a slunečních skvrnách</a:t>
            </a:r>
          </a:p>
        </p:txBody>
      </p:sp>
      <p:sp>
        <p:nvSpPr>
          <p:cNvPr id="4" name="Footer Placeholder 3">
            <a:extLst>
              <a:ext uri="{FF2B5EF4-FFF2-40B4-BE49-F238E27FC236}">
                <a16:creationId xmlns:a16="http://schemas.microsoft.com/office/drawing/2014/main" id="{9EC0A291-8C46-4F3D-B0D2-5DE02222D088}"/>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11460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77175-CAD0-4585-99AC-1C388C567D6E}"/>
              </a:ext>
            </a:extLst>
          </p:cNvPr>
          <p:cNvSpPr>
            <a:spLocks noGrp="1"/>
          </p:cNvSpPr>
          <p:nvPr>
            <p:ph type="title"/>
          </p:nvPr>
        </p:nvSpPr>
        <p:spPr/>
        <p:txBody>
          <a:bodyPr/>
          <a:lstStyle/>
          <a:p>
            <a:r>
              <a:rPr lang="cs-CZ" dirty="0"/>
              <a:t>Zdroje</a:t>
            </a:r>
          </a:p>
        </p:txBody>
      </p:sp>
      <p:sp>
        <p:nvSpPr>
          <p:cNvPr id="6" name="Content Placeholder 5">
            <a:extLst>
              <a:ext uri="{FF2B5EF4-FFF2-40B4-BE49-F238E27FC236}">
                <a16:creationId xmlns:a16="http://schemas.microsoft.com/office/drawing/2014/main" id="{46439F48-D3AB-4634-BF7A-C2EA02B0AB24}"/>
              </a:ext>
            </a:extLst>
          </p:cNvPr>
          <p:cNvSpPr>
            <a:spLocks noGrp="1"/>
          </p:cNvSpPr>
          <p:nvPr>
            <p:ph idx="1"/>
          </p:nvPr>
        </p:nvSpPr>
        <p:spPr/>
        <p:txBody>
          <a:bodyPr>
            <a:normAutofit fontScale="70000" lnSpcReduction="20000"/>
          </a:bodyPr>
          <a:lstStyle/>
          <a:p>
            <a:r>
              <a:rPr lang="cs-CZ" dirty="0"/>
              <a:t>Vlastní tvorba</a:t>
            </a:r>
          </a:p>
          <a:p>
            <a:r>
              <a:rPr lang="cs-CZ" dirty="0"/>
              <a:t>https://upload.wikimedia.org/wikipedia/commons/thumb/6/6c/Westb%C3%B6hmische_Universit%C3%A4t_Pilsen_Logo.svg/1200px-Westb%C3%B6hmische_Universit%C3%A4t_Pilsen_Logo.svg.png</a:t>
            </a:r>
          </a:p>
          <a:p>
            <a:r>
              <a:rPr lang="cs-CZ" dirty="0"/>
              <a:t>https://www.czechspaceportal.cz/wp-content/uploads/2020/09/asu-logo-v1-cz-rgb-positive-color-300x122.png</a:t>
            </a:r>
            <a:endParaRPr lang="cs-CZ" dirty="0">
              <a:hlinkClick r:id="rId3"/>
            </a:endParaRPr>
          </a:p>
          <a:p>
            <a:r>
              <a:rPr lang="cs-CZ" dirty="0"/>
              <a:t>https://www.mgplzen.cz/images/loga/logo_horizontalni.svg</a:t>
            </a:r>
            <a:endParaRPr lang="cs-CZ" dirty="0">
              <a:hlinkClick r:id="rId3"/>
            </a:endParaRPr>
          </a:p>
          <a:p>
            <a:r>
              <a:rPr lang="cs-CZ" dirty="0"/>
              <a:t>https://solarham.net/pictures/2024/mar24_2024_disk.jpg</a:t>
            </a:r>
          </a:p>
          <a:p>
            <a:r>
              <a:rPr lang="cs-CZ" dirty="0"/>
              <a:t>https://www.asu.cas.cz/~sunwatch/new/www/public/files/archive_patrol/sunspot_drawings/2024/240324dr.jpg</a:t>
            </a:r>
          </a:p>
          <a:p>
            <a:r>
              <a:rPr lang="cs-CZ" dirty="0"/>
              <a:t>https://www.asu.cas.cz/~sunwatch/public/files/other/clanky/zonnevlekclassificatie-1.jpg </a:t>
            </a:r>
          </a:p>
          <a:p>
            <a:r>
              <a:rPr lang="cs-CZ" dirty="0"/>
              <a:t>https://upload.wikimedia.org/wikipedia/commons/thumb/4/46/Colored_neural_network.svg/1703px-Colored_neural_network.svg.png</a:t>
            </a:r>
          </a:p>
          <a:p>
            <a:r>
              <a:rPr lang="cs-CZ" dirty="0"/>
              <a:t>https://upload.wikimedia.org/wikipedia/commons/thumb/8/8d/Sunspots.JPG/800px-Sunspots.JPG</a:t>
            </a:r>
          </a:p>
          <a:p>
            <a:endParaRPr lang="cs-CZ" dirty="0"/>
          </a:p>
          <a:p>
            <a:endParaRPr lang="cs-CZ" dirty="0"/>
          </a:p>
          <a:p>
            <a:endParaRPr lang="cs-CZ" dirty="0"/>
          </a:p>
          <a:p>
            <a:endParaRPr lang="cs-CZ" dirty="0"/>
          </a:p>
        </p:txBody>
      </p:sp>
      <p:sp>
        <p:nvSpPr>
          <p:cNvPr id="4" name="Footer Placeholder 3">
            <a:extLst>
              <a:ext uri="{FF2B5EF4-FFF2-40B4-BE49-F238E27FC236}">
                <a16:creationId xmlns:a16="http://schemas.microsoft.com/office/drawing/2014/main" id="{9D365B0D-520F-4956-B3D9-18B379E28934}"/>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33317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3A9F2-994A-46C5-A9C0-00B5B277FC53}"/>
              </a:ext>
            </a:extLst>
          </p:cNvPr>
          <p:cNvSpPr>
            <a:spLocks noGrp="1"/>
          </p:cNvSpPr>
          <p:nvPr>
            <p:ph type="title"/>
          </p:nvPr>
        </p:nvSpPr>
        <p:spPr>
          <a:xfrm>
            <a:off x="838200" y="822125"/>
            <a:ext cx="10515600" cy="1133475"/>
          </a:xfrm>
        </p:spPr>
        <p:txBody>
          <a:bodyPr/>
          <a:lstStyle/>
          <a:p>
            <a:pPr algn="ctr"/>
            <a:r>
              <a:rPr lang="cs-CZ" dirty="0"/>
              <a:t>Děkuji za pozornost</a:t>
            </a:r>
          </a:p>
        </p:txBody>
      </p:sp>
      <p:sp>
        <p:nvSpPr>
          <p:cNvPr id="4" name="Footer Placeholder 3">
            <a:extLst>
              <a:ext uri="{FF2B5EF4-FFF2-40B4-BE49-F238E27FC236}">
                <a16:creationId xmlns:a16="http://schemas.microsoft.com/office/drawing/2014/main" id="{493D7FFE-3B82-48A6-91A6-546C19330360}"/>
              </a:ext>
            </a:extLst>
          </p:cNvPr>
          <p:cNvSpPr>
            <a:spLocks noGrp="1"/>
          </p:cNvSpPr>
          <p:nvPr>
            <p:ph type="ftr" sz="quarter" idx="11"/>
          </p:nvPr>
        </p:nvSpPr>
        <p:spPr/>
        <p:txBody>
          <a:bodyPr/>
          <a:lstStyle/>
          <a:p>
            <a:r>
              <a:rPr lang="cs-CZ" dirty="0"/>
              <a:t>Středoškolská odborná činnost 2024</a:t>
            </a:r>
          </a:p>
        </p:txBody>
      </p:sp>
      <p:pic>
        <p:nvPicPr>
          <p:cNvPr id="3" name="Picture 2">
            <a:extLst>
              <a:ext uri="{FF2B5EF4-FFF2-40B4-BE49-F238E27FC236}">
                <a16:creationId xmlns:a16="http://schemas.microsoft.com/office/drawing/2014/main" id="{C97E3FBB-5460-4598-82F2-CA7846BA76D8}"/>
              </a:ext>
            </a:extLst>
          </p:cNvPr>
          <p:cNvPicPr>
            <a:picLocks noChangeAspect="1"/>
          </p:cNvPicPr>
          <p:nvPr/>
        </p:nvPicPr>
        <p:blipFill rotWithShape="1">
          <a:blip r:embed="rId3">
            <a:extLst>
              <a:ext uri="{28A0092B-C50C-407E-A947-70E740481C1C}">
                <a14:useLocalDpi xmlns:a14="http://schemas.microsoft.com/office/drawing/2010/main" val="0"/>
              </a:ext>
            </a:extLst>
          </a:blip>
          <a:srcRect l="12966" t="13658" r="12593" b="13372"/>
          <a:stretch/>
        </p:blipFill>
        <p:spPr>
          <a:xfrm>
            <a:off x="7877088" y="2200550"/>
            <a:ext cx="3516889" cy="3447390"/>
          </a:xfrm>
          <a:prstGeom prst="rect">
            <a:avLst/>
          </a:prstGeom>
        </p:spPr>
      </p:pic>
      <p:pic>
        <p:nvPicPr>
          <p:cNvPr id="10" name="Picture 9">
            <a:extLst>
              <a:ext uri="{FF2B5EF4-FFF2-40B4-BE49-F238E27FC236}">
                <a16:creationId xmlns:a16="http://schemas.microsoft.com/office/drawing/2014/main" id="{BED89B5E-8355-4B17-8E18-91C6D737B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539" y="2926237"/>
            <a:ext cx="3223549" cy="1988357"/>
          </a:xfrm>
          <a:prstGeom prst="rect">
            <a:avLst/>
          </a:prstGeom>
        </p:spPr>
      </p:pic>
      <p:pic>
        <p:nvPicPr>
          <p:cNvPr id="7" name="Picture 4">
            <a:extLst>
              <a:ext uri="{FF2B5EF4-FFF2-40B4-BE49-F238E27FC236}">
                <a16:creationId xmlns:a16="http://schemas.microsoft.com/office/drawing/2014/main" id="{ED4ACAA0-B498-4564-B8CA-BE52470EC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2577" b="2577"/>
          <a:stretch/>
        </p:blipFill>
        <p:spPr bwMode="auto">
          <a:xfrm>
            <a:off x="1136650" y="2196721"/>
            <a:ext cx="3566545" cy="344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8DB0-BE85-4714-AAE3-D30F993DB512}"/>
              </a:ext>
            </a:extLst>
          </p:cNvPr>
          <p:cNvSpPr>
            <a:spLocks noGrp="1"/>
          </p:cNvSpPr>
          <p:nvPr>
            <p:ph type="title"/>
          </p:nvPr>
        </p:nvSpPr>
        <p:spPr/>
        <p:txBody>
          <a:bodyPr/>
          <a:lstStyle/>
          <a:p>
            <a:r>
              <a:rPr lang="cs-CZ" dirty="0"/>
              <a:t>Umělá inteligence</a:t>
            </a:r>
          </a:p>
        </p:txBody>
      </p:sp>
      <p:sp>
        <p:nvSpPr>
          <p:cNvPr id="3" name="Content Placeholder 2">
            <a:extLst>
              <a:ext uri="{FF2B5EF4-FFF2-40B4-BE49-F238E27FC236}">
                <a16:creationId xmlns:a16="http://schemas.microsoft.com/office/drawing/2014/main" id="{094E8A7E-18F8-46DF-B8D5-9FADB5AA9F96}"/>
              </a:ext>
            </a:extLst>
          </p:cNvPr>
          <p:cNvSpPr>
            <a:spLocks noGrp="1"/>
          </p:cNvSpPr>
          <p:nvPr>
            <p:ph idx="1"/>
          </p:nvPr>
        </p:nvSpPr>
        <p:spPr>
          <a:xfrm>
            <a:off x="838200" y="1825625"/>
            <a:ext cx="6977332" cy="4351338"/>
          </a:xfrm>
        </p:spPr>
        <p:txBody>
          <a:bodyPr/>
          <a:lstStyle/>
          <a:p>
            <a:r>
              <a:rPr lang="cs-CZ" dirty="0"/>
              <a:t>Umělá inteligence</a:t>
            </a:r>
          </a:p>
          <a:p>
            <a:pPr marL="457200" lvl="1" indent="0">
              <a:buNone/>
            </a:pPr>
            <a:r>
              <a:rPr lang="cs-CZ" dirty="0"/>
              <a:t>Jakýkoliv systém řešící komplexní úlohu</a:t>
            </a:r>
          </a:p>
          <a:p>
            <a:r>
              <a:rPr lang="cs-CZ" dirty="0"/>
              <a:t>Strojové učení</a:t>
            </a:r>
          </a:p>
          <a:p>
            <a:pPr lvl="1"/>
            <a:r>
              <a:rPr lang="cs-CZ" dirty="0"/>
              <a:t>Metody jak splnit určitý úkol</a:t>
            </a:r>
          </a:p>
          <a:p>
            <a:pPr lvl="1"/>
            <a:r>
              <a:rPr lang="cs-CZ" dirty="0"/>
              <a:t>Neuronová síť</a:t>
            </a:r>
          </a:p>
          <a:p>
            <a:pPr lvl="2"/>
            <a:r>
              <a:rPr lang="cs-CZ" dirty="0"/>
              <a:t>Algoritmus jak natrénovat model</a:t>
            </a:r>
          </a:p>
          <a:p>
            <a:pPr lvl="2"/>
            <a:r>
              <a:rPr lang="cs-CZ" dirty="0"/>
              <a:t>Konvoluční neuronová síť</a:t>
            </a:r>
          </a:p>
          <a:p>
            <a:pPr lvl="3"/>
            <a:r>
              <a:rPr lang="cs-CZ" dirty="0"/>
              <a:t>vhodná k práci s obrázky</a:t>
            </a:r>
          </a:p>
        </p:txBody>
      </p:sp>
      <p:sp>
        <p:nvSpPr>
          <p:cNvPr id="4" name="Footer Placeholder 3">
            <a:extLst>
              <a:ext uri="{FF2B5EF4-FFF2-40B4-BE49-F238E27FC236}">
                <a16:creationId xmlns:a16="http://schemas.microsoft.com/office/drawing/2014/main" id="{7E9A70AE-CE3E-4224-9B4B-511B8EC64E92}"/>
              </a:ext>
            </a:extLst>
          </p:cNvPr>
          <p:cNvSpPr>
            <a:spLocks noGrp="1"/>
          </p:cNvSpPr>
          <p:nvPr>
            <p:ph type="ftr" sz="quarter" idx="11"/>
          </p:nvPr>
        </p:nvSpPr>
        <p:spPr/>
        <p:txBody>
          <a:bodyPr/>
          <a:lstStyle/>
          <a:p>
            <a:r>
              <a:rPr lang="cs-CZ" dirty="0"/>
              <a:t>Středoškolská odborná činnost 2024</a:t>
            </a:r>
          </a:p>
        </p:txBody>
      </p:sp>
      <p:pic>
        <p:nvPicPr>
          <p:cNvPr id="2050" name="Picture 2">
            <a:extLst>
              <a:ext uri="{FF2B5EF4-FFF2-40B4-BE49-F238E27FC236}">
                <a16:creationId xmlns:a16="http://schemas.microsoft.com/office/drawing/2014/main" id="{B2BA2F42-C82E-4B4A-9F37-2FE8B7AF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007" y="907721"/>
            <a:ext cx="4192793" cy="504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8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0" y="552091"/>
            <a:ext cx="6362079" cy="55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Kresba Slunce</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825625"/>
            <a:ext cx="47603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Ondřejovská hvězdárna</a:t>
            </a:r>
          </a:p>
          <a:p>
            <a:r>
              <a:rPr lang="cs-CZ" dirty="0"/>
              <a:t>Obsahuje skupiny skvrn, jejich klasifikace a další údaje</a:t>
            </a:r>
          </a:p>
        </p:txBody>
      </p:sp>
    </p:spTree>
    <p:extLst>
      <p:ext uri="{BB962C8B-B14F-4D97-AF65-F5344CB8AC3E}">
        <p14:creationId xmlns:p14="http://schemas.microsoft.com/office/powerpoint/2010/main" val="185593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A87C31-DD22-4213-8129-C9A39317F3D5}"/>
              </a:ext>
            </a:extLst>
          </p:cNvPr>
          <p:cNvSpPr>
            <a:spLocks noGrp="1"/>
          </p:cNvSpPr>
          <p:nvPr>
            <p:ph type="title"/>
          </p:nvPr>
        </p:nvSpPr>
        <p:spPr/>
        <p:txBody>
          <a:bodyPr/>
          <a:lstStyle/>
          <a:p>
            <a:r>
              <a:rPr lang="cs-CZ" dirty="0"/>
              <a:t>Souhrn práce</a:t>
            </a:r>
          </a:p>
        </p:txBody>
      </p:sp>
      <p:sp>
        <p:nvSpPr>
          <p:cNvPr id="3" name="Zástupný symbol pro obsah 2">
            <a:extLst>
              <a:ext uri="{FF2B5EF4-FFF2-40B4-BE49-F238E27FC236}">
                <a16:creationId xmlns:a16="http://schemas.microsoft.com/office/drawing/2014/main" id="{45FE01E1-9C56-4561-A5D7-A6F51AF88847}"/>
              </a:ext>
            </a:extLst>
          </p:cNvPr>
          <p:cNvSpPr>
            <a:spLocks noGrp="1"/>
          </p:cNvSpPr>
          <p:nvPr>
            <p:ph idx="1"/>
          </p:nvPr>
        </p:nvSpPr>
        <p:spPr>
          <a:xfrm>
            <a:off x="838200" y="1825625"/>
            <a:ext cx="7658100" cy="4351338"/>
          </a:xfrm>
        </p:spPr>
        <p:txBody>
          <a:bodyPr/>
          <a:lstStyle/>
          <a:p>
            <a:r>
              <a:rPr lang="cs-CZ" dirty="0"/>
              <a:t>Cíle:</a:t>
            </a:r>
          </a:p>
          <a:p>
            <a:pPr lvl="1"/>
            <a:r>
              <a:rPr lang="cs-CZ" dirty="0"/>
              <a:t>Propojení sluneční astronomie a strojového učení</a:t>
            </a:r>
          </a:p>
          <a:p>
            <a:pPr lvl="1"/>
            <a:r>
              <a:rPr lang="cs-CZ" dirty="0"/>
              <a:t>Modelu schopný klasifikace slunečních skvrn</a:t>
            </a:r>
          </a:p>
          <a:p>
            <a:pPr lvl="2"/>
            <a:r>
              <a:rPr lang="cs-CZ" i="1" dirty="0"/>
              <a:t>Proof of concept</a:t>
            </a:r>
          </a:p>
          <a:p>
            <a:pPr lvl="2"/>
            <a:r>
              <a:rPr lang="cs-CZ" dirty="0"/>
              <a:t>Využití na hvězdárnách</a:t>
            </a:r>
          </a:p>
          <a:p>
            <a:pPr lvl="1"/>
            <a:r>
              <a:rPr lang="cs-CZ" dirty="0"/>
              <a:t>Popularizace kresby Slunce</a:t>
            </a:r>
          </a:p>
          <a:p>
            <a:r>
              <a:rPr lang="cs-CZ" dirty="0"/>
              <a:t>Výsledky:</a:t>
            </a:r>
          </a:p>
          <a:p>
            <a:pPr lvl="1"/>
            <a:r>
              <a:rPr lang="cs-CZ" dirty="0"/>
              <a:t>Několik modelů určité úrovně</a:t>
            </a:r>
          </a:p>
          <a:p>
            <a:pPr lvl="2"/>
            <a:r>
              <a:rPr lang="cs-CZ" dirty="0"/>
              <a:t>Zopakovatelný postup</a:t>
            </a:r>
          </a:p>
          <a:p>
            <a:pPr lvl="2"/>
            <a:r>
              <a:rPr lang="cs-CZ" dirty="0"/>
              <a:t>Možnost navázání</a:t>
            </a:r>
          </a:p>
          <a:p>
            <a:pPr lvl="1"/>
            <a:r>
              <a:rPr lang="cs-CZ" dirty="0"/>
              <a:t>Srozumitelné uvedení do problematiky</a:t>
            </a:r>
          </a:p>
          <a:p>
            <a:endParaRPr lang="cs-CZ" dirty="0"/>
          </a:p>
          <a:p>
            <a:pPr lvl="1"/>
            <a:endParaRPr lang="cs-CZ" dirty="0"/>
          </a:p>
        </p:txBody>
      </p:sp>
      <p:sp>
        <p:nvSpPr>
          <p:cNvPr id="4" name="Zástupný symbol pro zápatí 3">
            <a:extLst>
              <a:ext uri="{FF2B5EF4-FFF2-40B4-BE49-F238E27FC236}">
                <a16:creationId xmlns:a16="http://schemas.microsoft.com/office/drawing/2014/main" id="{5B27D3F6-3CB4-4850-8A53-BD5299C67252}"/>
              </a:ext>
            </a:extLst>
          </p:cNvPr>
          <p:cNvSpPr>
            <a:spLocks noGrp="1"/>
          </p:cNvSpPr>
          <p:nvPr>
            <p:ph type="ftr" sz="quarter" idx="11"/>
          </p:nvPr>
        </p:nvSpPr>
        <p:spPr/>
        <p:txBody>
          <a:bodyPr/>
          <a:lstStyle/>
          <a:p>
            <a:r>
              <a:rPr lang="cs-CZ" dirty="0"/>
              <a:t>Středoškolská odborná činnost 2024</a:t>
            </a:r>
          </a:p>
        </p:txBody>
      </p:sp>
      <p:pic>
        <p:nvPicPr>
          <p:cNvPr id="3074" name="Picture 2" descr="Masarykovo gymnázium Plzeň - Home">
            <a:extLst>
              <a:ext uri="{FF2B5EF4-FFF2-40B4-BE49-F238E27FC236}">
                <a16:creationId xmlns:a16="http://schemas.microsoft.com/office/drawing/2014/main" id="{5C69B695-4811-42F5-A1B2-CEB1776FF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3" y="4537913"/>
            <a:ext cx="2444534" cy="82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stronomický ústav AV ČR, v.v.i. - Czech Space Portal">
            <a:extLst>
              <a:ext uri="{FF2B5EF4-FFF2-40B4-BE49-F238E27FC236}">
                <a16:creationId xmlns:a16="http://schemas.microsoft.com/office/drawing/2014/main" id="{B5D282AD-3556-47D8-98B7-7FF454E5E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177338"/>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Západočeská univerzita v Plzni – Wikipedie">
            <a:extLst>
              <a:ext uri="{FF2B5EF4-FFF2-40B4-BE49-F238E27FC236}">
                <a16:creationId xmlns:a16="http://schemas.microsoft.com/office/drawing/2014/main" id="{20FFA81A-DEC3-414E-87A3-8DF2C66F7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547" y="1690688"/>
            <a:ext cx="2605007" cy="13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5A38B-6A9D-4351-A3C1-A3FDD8F1321F}"/>
              </a:ext>
            </a:extLst>
          </p:cNvPr>
          <p:cNvSpPr>
            <a:spLocks noGrp="1"/>
          </p:cNvSpPr>
          <p:nvPr>
            <p:ph type="ctrTitle"/>
          </p:nvPr>
        </p:nvSpPr>
        <p:spPr/>
        <p:txBody>
          <a:bodyPr/>
          <a:lstStyle/>
          <a:p>
            <a:r>
              <a:rPr lang="cs-CZ" dirty="0"/>
              <a:t>Teoretický úvod - Slunce</a:t>
            </a:r>
          </a:p>
        </p:txBody>
      </p:sp>
      <p:sp>
        <p:nvSpPr>
          <p:cNvPr id="6" name="Subtitle 5">
            <a:extLst>
              <a:ext uri="{FF2B5EF4-FFF2-40B4-BE49-F238E27FC236}">
                <a16:creationId xmlns:a16="http://schemas.microsoft.com/office/drawing/2014/main" id="{9C292351-1771-4087-96BB-4C98D578ED17}"/>
              </a:ext>
            </a:extLst>
          </p:cNvPr>
          <p:cNvSpPr>
            <a:spLocks noGrp="1"/>
          </p:cNvSpPr>
          <p:nvPr>
            <p:ph type="subTitle" idx="1"/>
          </p:nvPr>
        </p:nvSpPr>
        <p:spPr/>
        <p:txBody>
          <a:bodyPr/>
          <a:lstStyle/>
          <a:p>
            <a:r>
              <a:rPr lang="cs-CZ" dirty="0"/>
              <a:t>Slunce obecně, Kresba Slunce a McIntoshova klasifikace</a:t>
            </a:r>
          </a:p>
        </p:txBody>
      </p:sp>
      <p:sp>
        <p:nvSpPr>
          <p:cNvPr id="4" name="Footer Placeholder 3">
            <a:extLst>
              <a:ext uri="{FF2B5EF4-FFF2-40B4-BE49-F238E27FC236}">
                <a16:creationId xmlns:a16="http://schemas.microsoft.com/office/drawing/2014/main" id="{617A5782-6579-4F81-B6D3-AD5D603BDB2A}"/>
              </a:ext>
            </a:extLst>
          </p:cNvPr>
          <p:cNvSpPr>
            <a:spLocks noGrp="1"/>
          </p:cNvSpPr>
          <p:nvPr>
            <p:ph type="ftr" sz="quarter" idx="11"/>
          </p:nvPr>
        </p:nvSpPr>
        <p:spPr/>
        <p:txBody>
          <a:bodyPr/>
          <a:lstStyle/>
          <a:p>
            <a:r>
              <a:rPr lang="cs-CZ"/>
              <a:t>Středoškolská odborná činnost 2024</a:t>
            </a:r>
            <a:endParaRPr lang="cs-CZ" dirty="0"/>
          </a:p>
        </p:txBody>
      </p:sp>
    </p:spTree>
    <p:extLst>
      <p:ext uri="{BB962C8B-B14F-4D97-AF65-F5344CB8AC3E}">
        <p14:creationId xmlns:p14="http://schemas.microsoft.com/office/powerpoint/2010/main" val="410937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1" y="872359"/>
            <a:ext cx="5995430" cy="52370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Slunce stručně</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627942"/>
            <a:ext cx="4760343" cy="4544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Sluneční skvrny</a:t>
            </a:r>
          </a:p>
          <a:p>
            <a:pPr lvl="1"/>
            <a:r>
              <a:rPr lang="cs-CZ" dirty="0"/>
              <a:t>Tmavé útvary na Slunci</a:t>
            </a:r>
          </a:p>
          <a:p>
            <a:pPr lvl="1"/>
            <a:r>
              <a:rPr lang="cs-CZ" dirty="0"/>
              <a:t>Zobrazují magnetické pole</a:t>
            </a:r>
          </a:p>
          <a:p>
            <a:pPr lvl="1"/>
            <a:r>
              <a:rPr lang="cs-CZ" dirty="0"/>
              <a:t>Tvoří nezávislé skupiny</a:t>
            </a:r>
          </a:p>
          <a:p>
            <a:r>
              <a:rPr lang="cs-CZ" dirty="0"/>
              <a:t>Sluneční kresba</a:t>
            </a:r>
          </a:p>
          <a:p>
            <a:pPr lvl="1"/>
            <a:r>
              <a:rPr lang="cs-CZ" dirty="0"/>
              <a:t>Metoda zachycení Slunce</a:t>
            </a:r>
            <a:br>
              <a:rPr lang="cs-CZ" dirty="0"/>
            </a:br>
            <a:r>
              <a:rPr lang="cs-CZ" dirty="0"/>
              <a:t>pomocí dalekohledu</a:t>
            </a:r>
          </a:p>
          <a:p>
            <a:pPr lvl="1"/>
            <a:r>
              <a:rPr lang="cs-CZ" dirty="0"/>
              <a:t>Obsahuje skupiny skvrn, jejich klasifikace a další údaje</a:t>
            </a:r>
          </a:p>
          <a:p>
            <a:r>
              <a:rPr lang="cs-CZ" dirty="0"/>
              <a:t>McIntoshova klasifikace</a:t>
            </a:r>
          </a:p>
          <a:p>
            <a:pPr lvl="1"/>
            <a:r>
              <a:rPr lang="cs-CZ" dirty="0"/>
              <a:t>3 písmena pro každou skupinu</a:t>
            </a:r>
          </a:p>
        </p:txBody>
      </p:sp>
      <p:pic>
        <p:nvPicPr>
          <p:cNvPr id="1026" name="Picture 2" descr="nedefinováno">
            <a:extLst>
              <a:ext uri="{FF2B5EF4-FFF2-40B4-BE49-F238E27FC236}">
                <a16:creationId xmlns:a16="http://schemas.microsoft.com/office/drawing/2014/main" id="{04818309-ACEC-48FB-9C5D-FCC475C31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256" y="291661"/>
            <a:ext cx="1747113" cy="340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10563B-A864-4301-BAB0-8490B9723FA2}"/>
              </a:ext>
            </a:extLst>
          </p:cNvPr>
          <p:cNvPicPr>
            <a:picLocks noChangeAspect="1"/>
          </p:cNvPicPr>
          <p:nvPr/>
        </p:nvPicPr>
        <p:blipFill rotWithShape="1">
          <a:blip r:embed="rId5"/>
          <a:srcRect l="-509" t="22596" r="51947" b="29933"/>
          <a:stretch/>
        </p:blipFill>
        <p:spPr>
          <a:xfrm>
            <a:off x="7105613" y="3123647"/>
            <a:ext cx="1747113" cy="1150948"/>
          </a:xfrm>
          <a:prstGeom prst="rect">
            <a:avLst/>
          </a:prstGeom>
          <a:ln>
            <a:solidFill>
              <a:schemeClr val="tx1"/>
            </a:solidFill>
          </a:ln>
        </p:spPr>
      </p:pic>
    </p:spTree>
    <p:extLst>
      <p:ext uri="{BB962C8B-B14F-4D97-AF65-F5344CB8AC3E}">
        <p14:creationId xmlns:p14="http://schemas.microsoft.com/office/powerpoint/2010/main" val="39189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C007-FA35-4911-B79F-F57FC392256D}"/>
              </a:ext>
            </a:extLst>
          </p:cNvPr>
          <p:cNvSpPr>
            <a:spLocks noGrp="1"/>
          </p:cNvSpPr>
          <p:nvPr>
            <p:ph type="title"/>
          </p:nvPr>
        </p:nvSpPr>
        <p:spPr/>
        <p:txBody>
          <a:bodyPr/>
          <a:lstStyle/>
          <a:p>
            <a:r>
              <a:rPr lang="cs-CZ" dirty="0"/>
              <a:t>McIntoshova klasifikace</a:t>
            </a:r>
          </a:p>
        </p:txBody>
      </p:sp>
      <p:sp>
        <p:nvSpPr>
          <p:cNvPr id="3" name="Content Placeholder 2">
            <a:extLst>
              <a:ext uri="{FF2B5EF4-FFF2-40B4-BE49-F238E27FC236}">
                <a16:creationId xmlns:a16="http://schemas.microsoft.com/office/drawing/2014/main" id="{B0D590BB-D747-49A3-8A53-B8E20D941979}"/>
              </a:ext>
            </a:extLst>
          </p:cNvPr>
          <p:cNvSpPr>
            <a:spLocks noGrp="1"/>
          </p:cNvSpPr>
          <p:nvPr>
            <p:ph idx="1"/>
          </p:nvPr>
        </p:nvSpPr>
        <p:spPr/>
        <p:txBody>
          <a:bodyPr/>
          <a:lstStyle/>
          <a:p>
            <a:r>
              <a:rPr lang="cs-CZ" dirty="0"/>
              <a:t>Slouží ke klasifikaci skupin</a:t>
            </a:r>
          </a:p>
          <a:p>
            <a:r>
              <a:rPr lang="cs-CZ" dirty="0"/>
              <a:t>Tři nezávislá kritéria</a:t>
            </a:r>
          </a:p>
          <a:p>
            <a:pPr lvl="1"/>
            <a:r>
              <a:rPr lang="cs-CZ" dirty="0"/>
              <a:t>Konfigurace</a:t>
            </a:r>
          </a:p>
          <a:p>
            <a:pPr lvl="1"/>
            <a:r>
              <a:rPr lang="cs-CZ" dirty="0"/>
              <a:t>Typ největší skvrny</a:t>
            </a:r>
          </a:p>
          <a:p>
            <a:pPr lvl="1"/>
            <a:r>
              <a:rPr lang="cs-CZ" dirty="0"/>
              <a:t>Uspořádání skvrn</a:t>
            </a:r>
          </a:p>
        </p:txBody>
      </p:sp>
      <p:sp>
        <p:nvSpPr>
          <p:cNvPr id="4" name="Footer Placeholder 3">
            <a:extLst>
              <a:ext uri="{FF2B5EF4-FFF2-40B4-BE49-F238E27FC236}">
                <a16:creationId xmlns:a16="http://schemas.microsoft.com/office/drawing/2014/main" id="{4D55571A-79B4-4B22-8C4C-072B3680E7A4}"/>
              </a:ext>
            </a:extLst>
          </p:cNvPr>
          <p:cNvSpPr>
            <a:spLocks noGrp="1"/>
          </p:cNvSpPr>
          <p:nvPr>
            <p:ph type="ftr" sz="quarter" idx="11"/>
          </p:nvPr>
        </p:nvSpPr>
        <p:spPr/>
        <p:txBody>
          <a:bodyPr/>
          <a:lstStyle/>
          <a:p>
            <a:r>
              <a:rPr lang="cs-CZ"/>
              <a:t>Středoškolská odborná činnost 2024</a:t>
            </a:r>
            <a:endParaRPr lang="cs-CZ" dirty="0"/>
          </a:p>
        </p:txBody>
      </p:sp>
      <p:pic>
        <p:nvPicPr>
          <p:cNvPr id="1028" name="Picture 4">
            <a:extLst>
              <a:ext uri="{FF2B5EF4-FFF2-40B4-BE49-F238E27FC236}">
                <a16:creationId xmlns:a16="http://schemas.microsoft.com/office/drawing/2014/main" id="{F6B3DE5B-A4C2-4473-AEA7-AC88F317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557" y="553584"/>
            <a:ext cx="5426016" cy="57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5A38B-6A9D-4351-A3C1-A3FDD8F1321F}"/>
              </a:ext>
            </a:extLst>
          </p:cNvPr>
          <p:cNvSpPr>
            <a:spLocks noGrp="1"/>
          </p:cNvSpPr>
          <p:nvPr>
            <p:ph type="ctrTitle"/>
          </p:nvPr>
        </p:nvSpPr>
        <p:spPr/>
        <p:txBody>
          <a:bodyPr/>
          <a:lstStyle/>
          <a:p>
            <a:r>
              <a:rPr lang="cs-CZ" dirty="0"/>
              <a:t>Trénink umělé inteligence</a:t>
            </a:r>
          </a:p>
        </p:txBody>
      </p:sp>
      <p:sp>
        <p:nvSpPr>
          <p:cNvPr id="6" name="Subtitle 5">
            <a:extLst>
              <a:ext uri="{FF2B5EF4-FFF2-40B4-BE49-F238E27FC236}">
                <a16:creationId xmlns:a16="http://schemas.microsoft.com/office/drawing/2014/main" id="{9C292351-1771-4087-96BB-4C98D578ED17}"/>
              </a:ext>
            </a:extLst>
          </p:cNvPr>
          <p:cNvSpPr>
            <a:spLocks noGrp="1"/>
          </p:cNvSpPr>
          <p:nvPr>
            <p:ph type="subTitle" idx="1"/>
          </p:nvPr>
        </p:nvSpPr>
        <p:spPr/>
        <p:txBody>
          <a:bodyPr/>
          <a:lstStyle/>
          <a:p>
            <a:r>
              <a:rPr lang="cs-CZ" dirty="0"/>
              <a:t>Vstupní data, Proces trénování a Výsledky</a:t>
            </a:r>
          </a:p>
        </p:txBody>
      </p:sp>
      <p:sp>
        <p:nvSpPr>
          <p:cNvPr id="4" name="Footer Placeholder 3">
            <a:extLst>
              <a:ext uri="{FF2B5EF4-FFF2-40B4-BE49-F238E27FC236}">
                <a16:creationId xmlns:a16="http://schemas.microsoft.com/office/drawing/2014/main" id="{617A5782-6579-4F81-B6D3-AD5D603BDB2A}"/>
              </a:ext>
            </a:extLst>
          </p:cNvPr>
          <p:cNvSpPr>
            <a:spLocks noGrp="1"/>
          </p:cNvSpPr>
          <p:nvPr>
            <p:ph type="ftr" sz="quarter" idx="11"/>
          </p:nvPr>
        </p:nvSpPr>
        <p:spPr/>
        <p:txBody>
          <a:bodyPr/>
          <a:lstStyle/>
          <a:p>
            <a:r>
              <a:rPr lang="cs-CZ"/>
              <a:t>Středoškolská odborná činnost 2024</a:t>
            </a:r>
            <a:endParaRPr lang="cs-CZ" dirty="0"/>
          </a:p>
        </p:txBody>
      </p:sp>
    </p:spTree>
    <p:extLst>
      <p:ext uri="{BB962C8B-B14F-4D97-AF65-F5344CB8AC3E}">
        <p14:creationId xmlns:p14="http://schemas.microsoft.com/office/powerpoint/2010/main" val="337072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47E3-8F31-4AF4-86E2-609502ABBA03}"/>
              </a:ext>
            </a:extLst>
          </p:cNvPr>
          <p:cNvSpPr>
            <a:spLocks noGrp="1"/>
          </p:cNvSpPr>
          <p:nvPr>
            <p:ph type="title"/>
          </p:nvPr>
        </p:nvSpPr>
        <p:spPr/>
        <p:txBody>
          <a:bodyPr/>
          <a:lstStyle/>
          <a:p>
            <a:r>
              <a:rPr lang="cs-CZ" dirty="0"/>
              <a:t>Vstupní data</a:t>
            </a:r>
          </a:p>
        </p:txBody>
      </p:sp>
      <p:sp>
        <p:nvSpPr>
          <p:cNvPr id="3" name="Content Placeholder 2">
            <a:extLst>
              <a:ext uri="{FF2B5EF4-FFF2-40B4-BE49-F238E27FC236}">
                <a16:creationId xmlns:a16="http://schemas.microsoft.com/office/drawing/2014/main" id="{064E53DD-0EE2-4CD7-8E02-922D5FFA2767}"/>
              </a:ext>
            </a:extLst>
          </p:cNvPr>
          <p:cNvSpPr>
            <a:spLocks noGrp="1"/>
          </p:cNvSpPr>
          <p:nvPr>
            <p:ph idx="1"/>
          </p:nvPr>
        </p:nvSpPr>
        <p:spPr/>
        <p:txBody>
          <a:bodyPr/>
          <a:lstStyle/>
          <a:p>
            <a:pPr marL="514350" indent="-514350">
              <a:buFont typeface="+mj-lt"/>
              <a:buAutoNum type="arabicPeriod"/>
            </a:pPr>
            <a:r>
              <a:rPr lang="cs-CZ" dirty="0"/>
              <a:t>Úprava sluneční kresby</a:t>
            </a:r>
          </a:p>
          <a:p>
            <a:pPr marL="514350" indent="-514350">
              <a:buFont typeface="+mj-lt"/>
              <a:buAutoNum type="arabicPeriod"/>
            </a:pPr>
            <a:r>
              <a:rPr lang="cs-CZ" dirty="0"/>
              <a:t>Nalezení a úprava skupin</a:t>
            </a:r>
          </a:p>
          <a:p>
            <a:pPr marL="514350" indent="-514350">
              <a:buFont typeface="+mj-lt"/>
              <a:buAutoNum type="arabicPeriod"/>
            </a:pPr>
            <a:r>
              <a:rPr lang="cs-CZ" dirty="0"/>
              <a:t>Určení jejich klasifikace</a:t>
            </a:r>
          </a:p>
        </p:txBody>
      </p:sp>
      <p:sp>
        <p:nvSpPr>
          <p:cNvPr id="4" name="Footer Placeholder 3">
            <a:extLst>
              <a:ext uri="{FF2B5EF4-FFF2-40B4-BE49-F238E27FC236}">
                <a16:creationId xmlns:a16="http://schemas.microsoft.com/office/drawing/2014/main" id="{84069D57-0B04-48F5-9048-660DD67D9FB1}"/>
              </a:ext>
            </a:extLst>
          </p:cNvPr>
          <p:cNvSpPr>
            <a:spLocks noGrp="1"/>
          </p:cNvSpPr>
          <p:nvPr>
            <p:ph type="ftr" sz="quarter" idx="11"/>
          </p:nvPr>
        </p:nvSpPr>
        <p:spPr/>
        <p:txBody>
          <a:bodyPr/>
          <a:lstStyle/>
          <a:p>
            <a:r>
              <a:rPr lang="cs-CZ"/>
              <a:t>Středoškolská odborná činnost 2024</a:t>
            </a:r>
            <a:endParaRPr lang="cs-CZ" dirty="0"/>
          </a:p>
        </p:txBody>
      </p:sp>
      <p:pic>
        <p:nvPicPr>
          <p:cNvPr id="7" name="Picture 6">
            <a:extLst>
              <a:ext uri="{FF2B5EF4-FFF2-40B4-BE49-F238E27FC236}">
                <a16:creationId xmlns:a16="http://schemas.microsoft.com/office/drawing/2014/main" id="{48C3652B-3316-4CF1-955E-757B0CA1B6FF}"/>
              </a:ext>
            </a:extLst>
          </p:cNvPr>
          <p:cNvPicPr>
            <a:picLocks noChangeAspect="1"/>
          </p:cNvPicPr>
          <p:nvPr/>
        </p:nvPicPr>
        <p:blipFill rotWithShape="1">
          <a:blip r:embed="rId3">
            <a:extLst>
              <a:ext uri="{28A0092B-C50C-407E-A947-70E740481C1C}">
                <a14:useLocalDpi xmlns:a14="http://schemas.microsoft.com/office/drawing/2010/main" val="0"/>
              </a:ext>
            </a:extLst>
          </a:blip>
          <a:srcRect l="2975" t="2434" r="2984" b="2955"/>
          <a:stretch/>
        </p:blipFill>
        <p:spPr>
          <a:xfrm>
            <a:off x="6366748" y="681037"/>
            <a:ext cx="5791723" cy="5244701"/>
          </a:xfrm>
          <a:prstGeom prst="rect">
            <a:avLst/>
          </a:prstGeom>
        </p:spPr>
      </p:pic>
      <p:pic>
        <p:nvPicPr>
          <p:cNvPr id="11" name="Picture 10">
            <a:extLst>
              <a:ext uri="{FF2B5EF4-FFF2-40B4-BE49-F238E27FC236}">
                <a16:creationId xmlns:a16="http://schemas.microsoft.com/office/drawing/2014/main" id="{092175C1-51CD-46D6-98E8-616FC39102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160" y="3717169"/>
            <a:ext cx="6020354" cy="2000764"/>
          </a:xfrm>
          <a:prstGeom prst="rect">
            <a:avLst/>
          </a:prstGeom>
        </p:spPr>
      </p:pic>
    </p:spTree>
    <p:extLst>
      <p:ext uri="{BB962C8B-B14F-4D97-AF65-F5344CB8AC3E}">
        <p14:creationId xmlns:p14="http://schemas.microsoft.com/office/powerpoint/2010/main" val="403338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4DB4-9E6A-4779-8EDA-95869FC3DD41}"/>
              </a:ext>
            </a:extLst>
          </p:cNvPr>
          <p:cNvSpPr>
            <a:spLocks noGrp="1"/>
          </p:cNvSpPr>
          <p:nvPr>
            <p:ph type="title"/>
          </p:nvPr>
        </p:nvSpPr>
        <p:spPr/>
        <p:txBody>
          <a:bodyPr/>
          <a:lstStyle/>
          <a:p>
            <a:r>
              <a:rPr lang="cs-CZ" dirty="0"/>
              <a:t>Trénování modelů</a:t>
            </a:r>
          </a:p>
        </p:txBody>
      </p:sp>
      <p:sp>
        <p:nvSpPr>
          <p:cNvPr id="4" name="Footer Placeholder 3">
            <a:extLst>
              <a:ext uri="{FF2B5EF4-FFF2-40B4-BE49-F238E27FC236}">
                <a16:creationId xmlns:a16="http://schemas.microsoft.com/office/drawing/2014/main" id="{0D59898D-49A0-4192-9D89-16026CC767E4}"/>
              </a:ext>
            </a:extLst>
          </p:cNvPr>
          <p:cNvSpPr>
            <a:spLocks noGrp="1"/>
          </p:cNvSpPr>
          <p:nvPr>
            <p:ph type="ftr" sz="quarter" idx="11"/>
          </p:nvPr>
        </p:nvSpPr>
        <p:spPr/>
        <p:txBody>
          <a:bodyPr/>
          <a:lstStyle/>
          <a:p>
            <a:r>
              <a:rPr lang="cs-CZ"/>
              <a:t>Středoškolská odborná činnost 2024</a:t>
            </a:r>
            <a:endParaRPr lang="cs-CZ" dirty="0"/>
          </a:p>
        </p:txBody>
      </p:sp>
      <p:sp>
        <p:nvSpPr>
          <p:cNvPr id="8" name="Content Placeholder 7">
            <a:extLst>
              <a:ext uri="{FF2B5EF4-FFF2-40B4-BE49-F238E27FC236}">
                <a16:creationId xmlns:a16="http://schemas.microsoft.com/office/drawing/2014/main" id="{E27DE91E-DFB1-479C-999B-36E49D80EECE}"/>
              </a:ext>
            </a:extLst>
          </p:cNvPr>
          <p:cNvSpPr>
            <a:spLocks noGrp="1"/>
          </p:cNvSpPr>
          <p:nvPr>
            <p:ph idx="1"/>
          </p:nvPr>
        </p:nvSpPr>
        <p:spPr>
          <a:xfrm>
            <a:off x="838200" y="1825625"/>
            <a:ext cx="5366657" cy="4351338"/>
          </a:xfrm>
        </p:spPr>
        <p:txBody>
          <a:bodyPr>
            <a:normAutofit/>
          </a:bodyPr>
          <a:lstStyle/>
          <a:p>
            <a:r>
              <a:rPr lang="cs-CZ" dirty="0"/>
              <a:t>Programováno v jazyce Python</a:t>
            </a:r>
          </a:p>
          <a:p>
            <a:r>
              <a:rPr lang="cs-CZ" dirty="0"/>
              <a:t>Model s nejmenší hodnotou validační ztrátové funkce</a:t>
            </a:r>
          </a:p>
          <a:p>
            <a:r>
              <a:rPr lang="cs-CZ" dirty="0"/>
              <a:t>Vlastnosti modelu</a:t>
            </a:r>
          </a:p>
          <a:p>
            <a:pPr lvl="1"/>
            <a:r>
              <a:rPr lang="cs-CZ" dirty="0"/>
              <a:t>Konvoluční neuronová síť</a:t>
            </a:r>
          </a:p>
          <a:p>
            <a:pPr lvl="1"/>
            <a:r>
              <a:rPr lang="cs-CZ" dirty="0"/>
              <a:t>Učení s učitelem</a:t>
            </a:r>
          </a:p>
          <a:p>
            <a:pPr lvl="1"/>
            <a:r>
              <a:rPr lang="cs-CZ" dirty="0"/>
              <a:t>Další parametry (struktura sítě, </a:t>
            </a:r>
            <a:r>
              <a:rPr lang="cs-CZ" i="1" dirty="0"/>
              <a:t>batch size…</a:t>
            </a:r>
            <a:r>
              <a:rPr lang="cs-CZ" dirty="0"/>
              <a:t>) u každého modelu jiné</a:t>
            </a:r>
          </a:p>
        </p:txBody>
      </p:sp>
      <p:pic>
        <p:nvPicPr>
          <p:cNvPr id="5" name="Picture 4">
            <a:extLst>
              <a:ext uri="{FF2B5EF4-FFF2-40B4-BE49-F238E27FC236}">
                <a16:creationId xmlns:a16="http://schemas.microsoft.com/office/drawing/2014/main" id="{948AA752-3F54-40DD-AD0F-CD31F9A3E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756" y="853945"/>
            <a:ext cx="5116227" cy="904211"/>
          </a:xfrm>
          <a:prstGeom prst="roundRect">
            <a:avLst>
              <a:gd name="adj" fmla="val 18180"/>
            </a:avLst>
          </a:prstGeom>
        </p:spPr>
      </p:pic>
      <p:pic>
        <p:nvPicPr>
          <p:cNvPr id="9" name="Picture 8">
            <a:extLst>
              <a:ext uri="{FF2B5EF4-FFF2-40B4-BE49-F238E27FC236}">
                <a16:creationId xmlns:a16="http://schemas.microsoft.com/office/drawing/2014/main" id="{0AD1079D-8980-425C-AC7D-BBD04510B1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71860" y="2186564"/>
            <a:ext cx="5022021" cy="3766516"/>
          </a:xfrm>
          <a:prstGeom prst="rect">
            <a:avLst/>
          </a:prstGeom>
        </p:spPr>
      </p:pic>
    </p:spTree>
    <p:extLst>
      <p:ext uri="{BB962C8B-B14F-4D97-AF65-F5344CB8AC3E}">
        <p14:creationId xmlns:p14="http://schemas.microsoft.com/office/powerpoint/2010/main" val="291002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329-985B-4BF2-9594-B4B2CB99D7C4}"/>
              </a:ext>
            </a:extLst>
          </p:cNvPr>
          <p:cNvSpPr>
            <a:spLocks noGrp="1"/>
          </p:cNvSpPr>
          <p:nvPr>
            <p:ph type="title"/>
          </p:nvPr>
        </p:nvSpPr>
        <p:spPr/>
        <p:txBody>
          <a:bodyPr/>
          <a:lstStyle/>
          <a:p>
            <a:r>
              <a:rPr lang="cs-CZ" dirty="0"/>
              <a:t>Výsledek vybraného modelu</a:t>
            </a:r>
          </a:p>
        </p:txBody>
      </p:sp>
      <p:sp>
        <p:nvSpPr>
          <p:cNvPr id="4" name="Footer Placeholder 3">
            <a:extLst>
              <a:ext uri="{FF2B5EF4-FFF2-40B4-BE49-F238E27FC236}">
                <a16:creationId xmlns:a16="http://schemas.microsoft.com/office/drawing/2014/main" id="{DC2413AC-C4EB-4BB9-A26C-E95906BAA96D}"/>
              </a:ext>
            </a:extLst>
          </p:cNvPr>
          <p:cNvSpPr>
            <a:spLocks noGrp="1"/>
          </p:cNvSpPr>
          <p:nvPr>
            <p:ph type="ftr" sz="quarter" idx="11"/>
          </p:nvPr>
        </p:nvSpPr>
        <p:spPr/>
        <p:txBody>
          <a:bodyPr/>
          <a:lstStyle/>
          <a:p>
            <a:r>
              <a:rPr lang="cs-CZ" dirty="0"/>
              <a:t>Středoškolská odborná činnost 2024</a:t>
            </a:r>
          </a:p>
        </p:txBody>
      </p:sp>
      <p:pic>
        <p:nvPicPr>
          <p:cNvPr id="11" name="Picture 10">
            <a:extLst>
              <a:ext uri="{FF2B5EF4-FFF2-40B4-BE49-F238E27FC236}">
                <a16:creationId xmlns:a16="http://schemas.microsoft.com/office/drawing/2014/main" id="{10791AAF-3B60-4778-A68D-0AA2FF286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35" y="1375879"/>
            <a:ext cx="4389129" cy="4389129"/>
          </a:xfrm>
          <a:prstGeom prst="rect">
            <a:avLst/>
          </a:prstGeom>
        </p:spPr>
      </p:pic>
      <p:sp>
        <p:nvSpPr>
          <p:cNvPr id="17" name="TextBox 16">
            <a:extLst>
              <a:ext uri="{FF2B5EF4-FFF2-40B4-BE49-F238E27FC236}">
                <a16:creationId xmlns:a16="http://schemas.microsoft.com/office/drawing/2014/main" id="{E4C94C18-2A64-4B75-9E4D-2E01B6ABF7C9}"/>
              </a:ext>
            </a:extLst>
          </p:cNvPr>
          <p:cNvSpPr txBox="1"/>
          <p:nvPr/>
        </p:nvSpPr>
        <p:spPr>
          <a:xfrm>
            <a:off x="3901435" y="5501217"/>
            <a:ext cx="4031077" cy="646331"/>
          </a:xfrm>
          <a:prstGeom prst="rect">
            <a:avLst/>
          </a:prstGeom>
          <a:noFill/>
        </p:spPr>
        <p:txBody>
          <a:bodyPr wrap="square" rtlCol="0">
            <a:spAutoFit/>
          </a:bodyPr>
          <a:lstStyle/>
          <a:p>
            <a:pPr algn="ctr"/>
            <a:r>
              <a:rPr lang="cs-CZ" dirty="0"/>
              <a:t>Konfuzní matice modelu Axx-Csi-Eac-Hsx; přesnost 92,86 %</a:t>
            </a:r>
          </a:p>
        </p:txBody>
      </p:sp>
      <p:pic>
        <p:nvPicPr>
          <p:cNvPr id="5" name="Picture 4">
            <a:extLst>
              <a:ext uri="{FF2B5EF4-FFF2-40B4-BE49-F238E27FC236}">
                <a16:creationId xmlns:a16="http://schemas.microsoft.com/office/drawing/2014/main" id="{B843E1DD-1CB4-4779-8101-CCB4EF308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262" y="1615952"/>
            <a:ext cx="1980000" cy="1980000"/>
          </a:xfrm>
          <a:prstGeom prst="rect">
            <a:avLst/>
          </a:prstGeom>
          <a:ln>
            <a:solidFill>
              <a:schemeClr val="tx1"/>
            </a:solidFill>
          </a:ln>
        </p:spPr>
      </p:pic>
      <p:pic>
        <p:nvPicPr>
          <p:cNvPr id="7" name="Picture 6">
            <a:extLst>
              <a:ext uri="{FF2B5EF4-FFF2-40B4-BE49-F238E27FC236}">
                <a16:creationId xmlns:a16="http://schemas.microsoft.com/office/drawing/2014/main" id="{65AFAB3A-92F6-4520-A974-EC47856DC1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262" y="3992690"/>
            <a:ext cx="1980000" cy="1980000"/>
          </a:xfrm>
          <a:prstGeom prst="rect">
            <a:avLst/>
          </a:prstGeom>
          <a:ln>
            <a:solidFill>
              <a:schemeClr val="tx1"/>
            </a:solidFill>
          </a:ln>
        </p:spPr>
      </p:pic>
      <p:pic>
        <p:nvPicPr>
          <p:cNvPr id="10" name="Picture 9">
            <a:extLst>
              <a:ext uri="{FF2B5EF4-FFF2-40B4-BE49-F238E27FC236}">
                <a16:creationId xmlns:a16="http://schemas.microsoft.com/office/drawing/2014/main" id="{6B811478-21E8-4271-A154-1D8824FB5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0732" y="1615952"/>
            <a:ext cx="1980000" cy="1980000"/>
          </a:xfrm>
          <a:prstGeom prst="rect">
            <a:avLst/>
          </a:prstGeom>
          <a:ln>
            <a:solidFill>
              <a:schemeClr val="tx1"/>
            </a:solidFill>
          </a:ln>
        </p:spPr>
      </p:pic>
      <p:pic>
        <p:nvPicPr>
          <p:cNvPr id="13" name="Picture 12">
            <a:extLst>
              <a:ext uri="{FF2B5EF4-FFF2-40B4-BE49-F238E27FC236}">
                <a16:creationId xmlns:a16="http://schemas.microsoft.com/office/drawing/2014/main" id="{6BBC5344-1F39-4D1E-9B39-FDDA0BE2B6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0732" y="3992690"/>
            <a:ext cx="1980000" cy="1980000"/>
          </a:xfrm>
          <a:prstGeom prst="rect">
            <a:avLst/>
          </a:prstGeom>
          <a:ln>
            <a:solidFill>
              <a:schemeClr val="tx1"/>
            </a:solidFill>
          </a:ln>
        </p:spPr>
      </p:pic>
      <p:sp>
        <p:nvSpPr>
          <p:cNvPr id="16" name="TextBox 15">
            <a:extLst>
              <a:ext uri="{FF2B5EF4-FFF2-40B4-BE49-F238E27FC236}">
                <a16:creationId xmlns:a16="http://schemas.microsoft.com/office/drawing/2014/main" id="{64F1A52F-1FFE-4EA9-B798-F732CB2B00B8}"/>
              </a:ext>
            </a:extLst>
          </p:cNvPr>
          <p:cNvSpPr txBox="1"/>
          <p:nvPr/>
        </p:nvSpPr>
        <p:spPr>
          <a:xfrm>
            <a:off x="1125262" y="3595952"/>
            <a:ext cx="1980000" cy="646331"/>
          </a:xfrm>
          <a:prstGeom prst="rect">
            <a:avLst/>
          </a:prstGeom>
          <a:noFill/>
        </p:spPr>
        <p:txBody>
          <a:bodyPr wrap="square" rtlCol="0">
            <a:spAutoFit/>
          </a:bodyPr>
          <a:lstStyle/>
          <a:p>
            <a:pPr algn="ctr"/>
            <a:r>
              <a:rPr lang="cs-CZ" dirty="0"/>
              <a:t>Třída Axx</a:t>
            </a:r>
            <a:br>
              <a:rPr lang="cs-CZ" dirty="0"/>
            </a:br>
            <a:endParaRPr lang="cs-CZ" dirty="0"/>
          </a:p>
        </p:txBody>
      </p:sp>
      <p:sp>
        <p:nvSpPr>
          <p:cNvPr id="19" name="TextBox 18">
            <a:extLst>
              <a:ext uri="{FF2B5EF4-FFF2-40B4-BE49-F238E27FC236}">
                <a16:creationId xmlns:a16="http://schemas.microsoft.com/office/drawing/2014/main" id="{2D4698D9-912B-4D42-9716-C9FA5E111B66}"/>
              </a:ext>
            </a:extLst>
          </p:cNvPr>
          <p:cNvSpPr txBox="1"/>
          <p:nvPr/>
        </p:nvSpPr>
        <p:spPr>
          <a:xfrm>
            <a:off x="1125262" y="6028343"/>
            <a:ext cx="1980000" cy="369332"/>
          </a:xfrm>
          <a:prstGeom prst="rect">
            <a:avLst/>
          </a:prstGeom>
          <a:noFill/>
        </p:spPr>
        <p:txBody>
          <a:bodyPr wrap="square" rtlCol="0">
            <a:spAutoFit/>
          </a:bodyPr>
          <a:lstStyle/>
          <a:p>
            <a:pPr algn="ctr"/>
            <a:r>
              <a:rPr lang="cs-CZ" dirty="0"/>
              <a:t>Třída Csi</a:t>
            </a:r>
          </a:p>
        </p:txBody>
      </p:sp>
      <p:sp>
        <p:nvSpPr>
          <p:cNvPr id="20" name="TextBox 19">
            <a:extLst>
              <a:ext uri="{FF2B5EF4-FFF2-40B4-BE49-F238E27FC236}">
                <a16:creationId xmlns:a16="http://schemas.microsoft.com/office/drawing/2014/main" id="{F3FF7DFF-B885-458A-B6B5-B33C7FFC8DB7}"/>
              </a:ext>
            </a:extLst>
          </p:cNvPr>
          <p:cNvSpPr txBox="1"/>
          <p:nvPr/>
        </p:nvSpPr>
        <p:spPr>
          <a:xfrm>
            <a:off x="9190732" y="3595952"/>
            <a:ext cx="1980000" cy="646331"/>
          </a:xfrm>
          <a:prstGeom prst="rect">
            <a:avLst/>
          </a:prstGeom>
          <a:noFill/>
        </p:spPr>
        <p:txBody>
          <a:bodyPr wrap="square" rtlCol="0">
            <a:spAutoFit/>
          </a:bodyPr>
          <a:lstStyle/>
          <a:p>
            <a:pPr algn="ctr"/>
            <a:r>
              <a:rPr lang="cs-CZ" dirty="0"/>
              <a:t>Třída Eac</a:t>
            </a:r>
            <a:br>
              <a:rPr lang="cs-CZ" dirty="0"/>
            </a:br>
            <a:endParaRPr lang="cs-CZ" dirty="0"/>
          </a:p>
        </p:txBody>
      </p:sp>
      <p:sp>
        <p:nvSpPr>
          <p:cNvPr id="21" name="TextBox 20">
            <a:extLst>
              <a:ext uri="{FF2B5EF4-FFF2-40B4-BE49-F238E27FC236}">
                <a16:creationId xmlns:a16="http://schemas.microsoft.com/office/drawing/2014/main" id="{B9E30C63-C9DC-489B-92D7-7CC7CF3DAF51}"/>
              </a:ext>
            </a:extLst>
          </p:cNvPr>
          <p:cNvSpPr txBox="1"/>
          <p:nvPr/>
        </p:nvSpPr>
        <p:spPr>
          <a:xfrm>
            <a:off x="9190732" y="6028343"/>
            <a:ext cx="1980000" cy="646331"/>
          </a:xfrm>
          <a:prstGeom prst="rect">
            <a:avLst/>
          </a:prstGeom>
          <a:noFill/>
        </p:spPr>
        <p:txBody>
          <a:bodyPr wrap="square" rtlCol="0">
            <a:spAutoFit/>
          </a:bodyPr>
          <a:lstStyle/>
          <a:p>
            <a:pPr algn="ctr"/>
            <a:r>
              <a:rPr lang="cs-CZ" dirty="0"/>
              <a:t>Třída Hsx</a:t>
            </a:r>
            <a:br>
              <a:rPr lang="cs-CZ" dirty="0"/>
            </a:br>
            <a:endParaRPr lang="cs-CZ" dirty="0"/>
          </a:p>
        </p:txBody>
      </p:sp>
    </p:spTree>
    <p:extLst>
      <p:ext uri="{BB962C8B-B14F-4D97-AF65-F5344CB8AC3E}">
        <p14:creationId xmlns:p14="http://schemas.microsoft.com/office/powerpoint/2010/main" val="3696370083"/>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Šablona pro práci" id="{E9ACF355-B523-4978-95F0-FF2226777EC6}" vid="{8C11293C-8D81-426F-A8AC-FF11C43C3C4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Šablona pro práci</Template>
  <TotalTime>2098</TotalTime>
  <Words>1788</Words>
  <Application>Microsoft Office PowerPoint</Application>
  <PresentationFormat>Widescreen</PresentationFormat>
  <Paragraphs>133</Paragraphs>
  <Slides>14</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Motiv Office</vt:lpstr>
      <vt:lpstr>Název práce: Klasifikace slunečních skvrn pomocí umělé inteligence Jméno: Eduard Plic Škola: Masarykovo gymnázium, Plzeň Kraj: Plzeňský</vt:lpstr>
      <vt:lpstr>Souhrn práce</vt:lpstr>
      <vt:lpstr>Teoretický úvod - Slunce</vt:lpstr>
      <vt:lpstr>Slunce stručně</vt:lpstr>
      <vt:lpstr>McIntoshova klasifikace</vt:lpstr>
      <vt:lpstr>Trénink umělé inteligence</vt:lpstr>
      <vt:lpstr>Vstupní data</vt:lpstr>
      <vt:lpstr>Trénování modelů</vt:lpstr>
      <vt:lpstr>Výsledek vybraného modelu</vt:lpstr>
      <vt:lpstr>Možnost budoucího vývoje a přínosy práce</vt:lpstr>
      <vt:lpstr>Zdroje</vt:lpstr>
      <vt:lpstr>Děkuji za pozornost</vt:lpstr>
      <vt:lpstr>Umělá inteligence</vt:lpstr>
      <vt:lpstr>Kresba Slunce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práce: Jméno: Škola: Kraj:</dc:title>
  <dc:creator>Petr Mazouch</dc:creator>
  <cp:lastModifiedBy>Albi Frac</cp:lastModifiedBy>
  <cp:revision>92</cp:revision>
  <dcterms:created xsi:type="dcterms:W3CDTF">2020-03-21T20:56:17Z</dcterms:created>
  <dcterms:modified xsi:type="dcterms:W3CDTF">2024-06-21T14:07:39Z</dcterms:modified>
</cp:coreProperties>
</file>