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73" r:id="rId3"/>
    <p:sldId id="281" r:id="rId4"/>
    <p:sldId id="282" r:id="rId5"/>
    <p:sldId id="301" r:id="rId6"/>
    <p:sldId id="302" r:id="rId7"/>
    <p:sldId id="288" r:id="rId8"/>
    <p:sldId id="292" r:id="rId9"/>
    <p:sldId id="293" r:id="rId10"/>
    <p:sldId id="294" r:id="rId11"/>
    <p:sldId id="295" r:id="rId12"/>
    <p:sldId id="296" r:id="rId13"/>
    <p:sldId id="303" r:id="rId14"/>
    <p:sldId id="297" r:id="rId15"/>
    <p:sldId id="300" r:id="rId16"/>
    <p:sldId id="304" r:id="rId17"/>
    <p:sldId id="290" r:id="rId18"/>
    <p:sldId id="277" r:id="rId19"/>
    <p:sldId id="29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AC55C5-2517-490D-BC89-0010B303AABD}" v="2" dt="2023-08-31T13:40:31.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376" y="8"/>
      </p:cViewPr>
      <p:guideLst>
        <p:guide orient="horz" pos="2160"/>
        <p:guide pos="3840"/>
      </p:guideLst>
    </p:cSldViewPr>
  </p:slideViewPr>
  <p:notesTextViewPr>
    <p:cViewPr>
      <p:scale>
        <a:sx n="1" d="1"/>
        <a:sy n="1" d="1"/>
      </p:scale>
      <p:origin x="0" y="0"/>
    </p:cViewPr>
  </p:notesTextViewPr>
  <p:sorterViewPr>
    <p:cViewPr>
      <p:scale>
        <a:sx n="100" d="100"/>
        <a:sy n="100" d="100"/>
      </p:scale>
      <p:origin x="0" y="-1809"/>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01-09-2023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4395357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 &amp; ML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AI&amp;ML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3227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nternship.aicte-india.org/" TargetMode="External"/><Relationship Id="rId2" Type="http://schemas.openxmlformats.org/officeDocument/2006/relationships/hyperlink" Target="http://awsacademy.instructor.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185501" y="2314798"/>
            <a:ext cx="4062953" cy="7599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LIKHITHA SRI P</a:t>
            </a:r>
          </a:p>
          <a:p>
            <a:pPr>
              <a:spcBef>
                <a:spcPts val="300"/>
              </a:spcBef>
            </a:pPr>
            <a:r>
              <a:rPr lang="en-US" sz="1200" b="0" dirty="0"/>
              <a:t>Roll No. 204G1A3227</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 &amp; ML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2" y="3275878"/>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D8B0-5A13-F5DF-BB31-A0726F6C3569}"/>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0D336DC0-B1B9-E4AC-4B0D-9A613BDB151A}"/>
              </a:ext>
            </a:extLst>
          </p:cNvPr>
          <p:cNvSpPr>
            <a:spLocks noGrp="1"/>
          </p:cNvSpPr>
          <p:nvPr>
            <p:ph idx="1"/>
          </p:nvPr>
        </p:nvSpPr>
        <p:spPr>
          <a:xfrm>
            <a:off x="1" y="1097279"/>
            <a:ext cx="11978640" cy="5394960"/>
          </a:xfrm>
        </p:spPr>
        <p:txBody>
          <a:bodyPr>
            <a:normAutofit/>
          </a:bodyPr>
          <a:lstStyle/>
          <a:p>
            <a:r>
              <a:rPr lang="en-IN" sz="2400" b="1" dirty="0"/>
              <a:t>Amazon Elastic Block Store (EBS)</a:t>
            </a:r>
          </a:p>
          <a:p>
            <a:pPr marL="0" indent="0">
              <a:buNone/>
            </a:pPr>
            <a:r>
              <a:rPr lang="en-US" sz="2400" dirty="0"/>
              <a:t>	Amazon Elastic Block Store (EBS) is an easy to use, high performance block storage service designed for use with Amazon Elastic Compute Cloud (EC2) for both throughput and transaction intensive workloads at any scale. </a:t>
            </a:r>
          </a:p>
          <a:p>
            <a:r>
              <a:rPr lang="en-US" sz="2400" b="1" dirty="0"/>
              <a:t>Amazon Simple Storage Service (S3)</a:t>
            </a:r>
          </a:p>
          <a:p>
            <a:pPr marL="0" indent="0">
              <a:buNone/>
            </a:pPr>
            <a:r>
              <a:rPr lang="en-US" sz="2400" dirty="0"/>
              <a:t>   Data is stored as objects in buckets.</a:t>
            </a:r>
          </a:p>
          <a:p>
            <a:pPr marL="0" indent="0">
              <a:buNone/>
            </a:pPr>
            <a:r>
              <a:rPr lang="en-US" sz="2400" dirty="0"/>
              <a:t>   Virtually unlimited storage but a single object is limited to 5 TB .</a:t>
            </a:r>
          </a:p>
          <a:p>
            <a:pPr marL="0" indent="0">
              <a:buNone/>
            </a:pPr>
            <a:r>
              <a:rPr lang="en-US" sz="2400" dirty="0"/>
              <a:t>   Granular access to bucket and objects</a:t>
            </a:r>
            <a:endParaRPr lang="en-IN" sz="2400" dirty="0"/>
          </a:p>
        </p:txBody>
      </p:sp>
    </p:spTree>
    <p:extLst>
      <p:ext uri="{BB962C8B-B14F-4D97-AF65-F5344CB8AC3E}">
        <p14:creationId xmlns:p14="http://schemas.microsoft.com/office/powerpoint/2010/main" val="81320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F6C6-0D8D-F49F-A592-AACB9560313A}"/>
              </a:ext>
            </a:extLst>
          </p:cNvPr>
          <p:cNvSpPr>
            <a:spLocks noGrp="1"/>
          </p:cNvSpPr>
          <p:nvPr>
            <p:ph type="title"/>
          </p:nvPr>
        </p:nvSpPr>
        <p:spPr/>
        <p:txBody>
          <a:bodyPr/>
          <a:lstStyle/>
          <a:p>
            <a:r>
              <a:rPr lang="en-IN" dirty="0"/>
              <a:t>Cloud Architecture</a:t>
            </a:r>
            <a:br>
              <a:rPr lang="en-IN" dirty="0"/>
            </a:br>
            <a:endParaRPr lang="en-IN" dirty="0"/>
          </a:p>
        </p:txBody>
      </p:sp>
      <p:sp>
        <p:nvSpPr>
          <p:cNvPr id="3" name="Content Placeholder 2">
            <a:extLst>
              <a:ext uri="{FF2B5EF4-FFF2-40B4-BE49-F238E27FC236}">
                <a16:creationId xmlns:a16="http://schemas.microsoft.com/office/drawing/2014/main" id="{7F577926-A947-61B2-3F65-C34B706924DF}"/>
              </a:ext>
            </a:extLst>
          </p:cNvPr>
          <p:cNvSpPr>
            <a:spLocks noGrp="1"/>
          </p:cNvSpPr>
          <p:nvPr>
            <p:ph idx="1"/>
          </p:nvPr>
        </p:nvSpPr>
        <p:spPr/>
        <p:txBody>
          <a:bodyPr>
            <a:normAutofit/>
          </a:bodyPr>
          <a:lstStyle/>
          <a:p>
            <a:r>
              <a:rPr lang="en-IN" sz="2400" b="1" dirty="0"/>
              <a:t>AWS Well-Architecture Framework</a:t>
            </a:r>
          </a:p>
          <a:p>
            <a:pPr marL="0" indent="0">
              <a:buNone/>
            </a:pPr>
            <a:r>
              <a:rPr lang="en-US" sz="2400" dirty="0"/>
              <a:t>   A consistent approach to evaluating and implementing cloud architectures.</a:t>
            </a:r>
          </a:p>
          <a:p>
            <a:pPr marL="0" indent="0">
              <a:buNone/>
            </a:pPr>
            <a:r>
              <a:rPr lang="en-US" sz="2400" dirty="0"/>
              <a:t>   A way to provide best practices that were developed through lessons learned by reviewing</a:t>
            </a:r>
          </a:p>
          <a:p>
            <a:pPr marL="0" indent="0">
              <a:buNone/>
            </a:pPr>
            <a:r>
              <a:rPr lang="en-US" sz="2400" dirty="0"/>
              <a:t>   customer architectures.</a:t>
            </a:r>
          </a:p>
          <a:p>
            <a:pPr marL="0" indent="0">
              <a:buNone/>
            </a:pPr>
            <a:r>
              <a:rPr lang="en-US" sz="2400" dirty="0"/>
              <a:t>   The AWS Well-Architected Tool helps you to implement the Well-Architected Framework.</a:t>
            </a:r>
          </a:p>
          <a:p>
            <a:r>
              <a:rPr lang="en-US" sz="2400" b="1" dirty="0"/>
              <a:t>Reliability </a:t>
            </a:r>
          </a:p>
          <a:p>
            <a:pPr marL="0" indent="0">
              <a:buNone/>
            </a:pPr>
            <a:r>
              <a:rPr lang="en-US" sz="2400" b="1" dirty="0"/>
              <a:t>   </a:t>
            </a:r>
            <a:r>
              <a:rPr lang="en-US" sz="2400" dirty="0"/>
              <a:t>A measure of your system’s ability to provide functionality when desired by the user.</a:t>
            </a:r>
          </a:p>
          <a:p>
            <a:pPr marL="0" indent="0">
              <a:buNone/>
            </a:pPr>
            <a:r>
              <a:rPr lang="en-IN" sz="2400" b="1" dirty="0"/>
              <a:t>   </a:t>
            </a:r>
          </a:p>
        </p:txBody>
      </p:sp>
    </p:spTree>
    <p:extLst>
      <p:ext uri="{BB962C8B-B14F-4D97-AF65-F5344CB8AC3E}">
        <p14:creationId xmlns:p14="http://schemas.microsoft.com/office/powerpoint/2010/main" val="303234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A4F9-4B6B-A2B2-FB86-242443E6AA61}"/>
              </a:ext>
            </a:extLst>
          </p:cNvPr>
          <p:cNvSpPr>
            <a:spLocks noGrp="1"/>
          </p:cNvSpPr>
          <p:nvPr>
            <p:ph type="title"/>
          </p:nvPr>
        </p:nvSpPr>
        <p:spPr/>
        <p:txBody>
          <a:bodyPr/>
          <a:lstStyle/>
          <a:p>
            <a:r>
              <a:rPr lang="en-IN" dirty="0"/>
              <a:t>Introduction to Machine Learning</a:t>
            </a:r>
          </a:p>
        </p:txBody>
      </p:sp>
      <p:sp>
        <p:nvSpPr>
          <p:cNvPr id="3" name="Content Placeholder 2">
            <a:extLst>
              <a:ext uri="{FF2B5EF4-FFF2-40B4-BE49-F238E27FC236}">
                <a16:creationId xmlns:a16="http://schemas.microsoft.com/office/drawing/2014/main" id="{00FA5460-8965-369D-20EC-17A585DCD436}"/>
              </a:ext>
            </a:extLst>
          </p:cNvPr>
          <p:cNvSpPr>
            <a:spLocks noGrp="1"/>
          </p:cNvSpPr>
          <p:nvPr>
            <p:ph idx="1"/>
          </p:nvPr>
        </p:nvSpPr>
        <p:spPr>
          <a:xfrm>
            <a:off x="-1" y="1097279"/>
            <a:ext cx="11978641" cy="5394960"/>
          </a:xfrm>
        </p:spPr>
        <p:txBody>
          <a:bodyPr>
            <a:normAutofit/>
          </a:bodyPr>
          <a:lstStyle/>
          <a:p>
            <a:r>
              <a:rPr lang="en-US" sz="2400" dirty="0"/>
              <a:t>Machine learning is a subset of a broader computer science field that is known as artificial intelligence (AI).</a:t>
            </a:r>
          </a:p>
          <a:p>
            <a:r>
              <a:rPr lang="en-US" sz="2400" dirty="0"/>
              <a:t>Deep learning represents a significant leap forward in the capabilities for AI and ML. The theory behind deep learning was created from how the human brain works. </a:t>
            </a:r>
          </a:p>
          <a:p>
            <a:r>
              <a:rPr lang="en-US" sz="2400" b="1" dirty="0"/>
              <a:t>Machine Learning tools Overview </a:t>
            </a:r>
          </a:p>
          <a:p>
            <a:pPr marL="0" indent="0">
              <a:buNone/>
            </a:pPr>
            <a:r>
              <a:rPr lang="en-US" sz="2400" b="1" dirty="0"/>
              <a:t>   </a:t>
            </a:r>
            <a:r>
              <a:rPr lang="en-US" sz="2400" b="1" dirty="0" err="1"/>
              <a:t>Jupyter</a:t>
            </a:r>
            <a:r>
              <a:rPr lang="en-US" sz="2400" b="1" dirty="0"/>
              <a:t> Notebook </a:t>
            </a:r>
            <a:r>
              <a:rPr lang="en-US" sz="2400" dirty="0"/>
              <a:t>is an open-source web application that enables you to create and share </a:t>
            </a:r>
          </a:p>
          <a:p>
            <a:pPr marL="0" indent="0">
              <a:buNone/>
            </a:pPr>
            <a:r>
              <a:rPr lang="en-US" sz="2400" dirty="0"/>
              <a:t>   documents that contain live code, equation, visualizations, and narrative text. </a:t>
            </a:r>
          </a:p>
          <a:p>
            <a:pPr marL="0" indent="0">
              <a:buNone/>
            </a:pPr>
            <a:r>
              <a:rPr lang="en-US" sz="2400" dirty="0"/>
              <a:t>   </a:t>
            </a:r>
            <a:r>
              <a:rPr lang="en-US" sz="2400" b="1" dirty="0" err="1"/>
              <a:t>JupyterLab</a:t>
            </a:r>
            <a:r>
              <a:rPr lang="en-US" sz="2400" b="1" dirty="0"/>
              <a:t> </a:t>
            </a:r>
            <a:r>
              <a:rPr lang="en-US" sz="2400" dirty="0"/>
              <a:t>is a web-based interactive development environment for </a:t>
            </a:r>
            <a:r>
              <a:rPr lang="en-US" sz="2400" dirty="0" err="1"/>
              <a:t>jupyter</a:t>
            </a:r>
            <a:r>
              <a:rPr lang="en-US" sz="2400" dirty="0"/>
              <a:t> notebooks, code, </a:t>
            </a:r>
          </a:p>
          <a:p>
            <a:pPr marL="0" indent="0">
              <a:buNone/>
            </a:pPr>
            <a:r>
              <a:rPr lang="en-US" sz="2400" dirty="0"/>
              <a:t>   and data. </a:t>
            </a:r>
            <a:r>
              <a:rPr lang="en-US" sz="2400" dirty="0" err="1"/>
              <a:t>JupyterLab</a:t>
            </a:r>
            <a:r>
              <a:rPr lang="en-US" sz="2400" dirty="0"/>
              <a:t> is flexible. </a:t>
            </a:r>
          </a:p>
          <a:p>
            <a:pPr marL="0" indent="0">
              <a:buNone/>
            </a:pPr>
            <a:r>
              <a:rPr lang="en-US" sz="2400" dirty="0"/>
              <a:t>   P</a:t>
            </a:r>
            <a:r>
              <a:rPr lang="en-US" sz="2400" b="1" dirty="0"/>
              <a:t>andas</a:t>
            </a:r>
            <a:r>
              <a:rPr lang="en-US" sz="2400" dirty="0"/>
              <a:t> is an open-source Python library. It’s used for data handling and analysis. It represents </a:t>
            </a:r>
          </a:p>
          <a:p>
            <a:pPr marL="0" indent="0">
              <a:buNone/>
            </a:pPr>
            <a:r>
              <a:rPr lang="en-US" sz="2400" dirty="0"/>
              <a:t>   data in a table that is similar to a spreadsheet.</a:t>
            </a:r>
            <a:endParaRPr lang="en-IN" sz="2400" dirty="0"/>
          </a:p>
        </p:txBody>
      </p:sp>
    </p:spTree>
    <p:extLst>
      <p:ext uri="{BB962C8B-B14F-4D97-AF65-F5344CB8AC3E}">
        <p14:creationId xmlns:p14="http://schemas.microsoft.com/office/powerpoint/2010/main" val="31876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2705-5918-8EF1-F3B4-526332142498}"/>
              </a:ext>
            </a:extLst>
          </p:cNvPr>
          <p:cNvSpPr>
            <a:spLocks noGrp="1"/>
          </p:cNvSpPr>
          <p:nvPr>
            <p:ph type="title"/>
          </p:nvPr>
        </p:nvSpPr>
        <p:spPr/>
        <p:txBody>
          <a:bodyPr/>
          <a:lstStyle/>
          <a:p>
            <a:r>
              <a:rPr lang="en-US" dirty="0"/>
              <a:t>Introduction Forecasting</a:t>
            </a:r>
            <a:endParaRPr lang="en-IN" dirty="0"/>
          </a:p>
        </p:txBody>
      </p:sp>
      <p:sp>
        <p:nvSpPr>
          <p:cNvPr id="3" name="Content Placeholder 2">
            <a:extLst>
              <a:ext uri="{FF2B5EF4-FFF2-40B4-BE49-F238E27FC236}">
                <a16:creationId xmlns:a16="http://schemas.microsoft.com/office/drawing/2014/main" id="{DC9D6173-679A-0EFD-F9F5-E30891C299B8}"/>
              </a:ext>
            </a:extLst>
          </p:cNvPr>
          <p:cNvSpPr>
            <a:spLocks noGrp="1"/>
          </p:cNvSpPr>
          <p:nvPr>
            <p:ph idx="1"/>
          </p:nvPr>
        </p:nvSpPr>
        <p:spPr/>
        <p:txBody>
          <a:bodyPr>
            <a:normAutofit/>
          </a:bodyPr>
          <a:lstStyle/>
          <a:p>
            <a:r>
              <a:rPr lang="en-US" sz="2400" b="0" i="0" dirty="0">
                <a:solidFill>
                  <a:srgbClr val="202124"/>
                </a:solidFill>
                <a:effectLst/>
              </a:rPr>
              <a:t>Machine Learning Forecasting is </a:t>
            </a:r>
            <a:r>
              <a:rPr lang="en-US" sz="2400" b="0" i="0" dirty="0">
                <a:solidFill>
                  <a:srgbClr val="040C28"/>
                </a:solidFill>
                <a:effectLst/>
              </a:rPr>
              <a:t>a process that uses algorithms to learn from data and make predictions about future events.</a:t>
            </a:r>
          </a:p>
          <a:p>
            <a:r>
              <a:rPr lang="en-US" sz="2400" dirty="0">
                <a:solidFill>
                  <a:srgbClr val="040C28"/>
                </a:solidFill>
              </a:rPr>
              <a:t>There are 2 types of Forecasting Methods:</a:t>
            </a:r>
          </a:p>
          <a:p>
            <a:pPr>
              <a:buFont typeface="Wingdings" panose="05000000000000000000" pitchFamily="2" charset="2"/>
              <a:buChar char="ü"/>
            </a:pPr>
            <a:r>
              <a:rPr lang="en-US" sz="2400" dirty="0">
                <a:solidFill>
                  <a:srgbClr val="040C28"/>
                </a:solidFill>
              </a:rPr>
              <a:t>Qualitative Method</a:t>
            </a:r>
          </a:p>
          <a:p>
            <a:pPr marL="0" indent="0">
              <a:buNone/>
            </a:pPr>
            <a:r>
              <a:rPr lang="en-US" sz="2400" dirty="0">
                <a:solidFill>
                  <a:srgbClr val="333333"/>
                </a:solidFill>
              </a:rPr>
              <a:t>Example is Market Research Techniques like polls and surveys.</a:t>
            </a:r>
            <a:endParaRPr lang="en-US" sz="2400" dirty="0">
              <a:solidFill>
                <a:srgbClr val="040C28"/>
              </a:solidFill>
            </a:endParaRPr>
          </a:p>
          <a:p>
            <a:pPr>
              <a:buFont typeface="Wingdings" panose="05000000000000000000" pitchFamily="2" charset="2"/>
              <a:buChar char="ü"/>
            </a:pPr>
            <a:r>
              <a:rPr lang="en-US" sz="2400" b="0" i="0" dirty="0">
                <a:solidFill>
                  <a:srgbClr val="040C28"/>
                </a:solidFill>
                <a:effectLst/>
              </a:rPr>
              <a:t>Quantitative Method</a:t>
            </a:r>
          </a:p>
          <a:p>
            <a:r>
              <a:rPr lang="en-US" sz="2400" dirty="0">
                <a:solidFill>
                  <a:srgbClr val="040C28"/>
                </a:solidFill>
              </a:rPr>
              <a:t>Forecasting </a:t>
            </a:r>
            <a:r>
              <a:rPr lang="en-US" sz="2400" b="0" i="0" dirty="0">
                <a:solidFill>
                  <a:srgbClr val="040C28"/>
                </a:solidFill>
                <a:effectLst/>
              </a:rPr>
              <a:t>to improve the accuracy of forecasts while minimizing a loss function</a:t>
            </a:r>
            <a:r>
              <a:rPr lang="en-US" sz="2400" b="0" i="0" dirty="0">
                <a:solidFill>
                  <a:srgbClr val="202124"/>
                </a:solidFill>
                <a:effectLst/>
              </a:rPr>
              <a:t>.</a:t>
            </a:r>
          </a:p>
          <a:p>
            <a:r>
              <a:rPr lang="en-US" sz="2400" b="0" i="0" dirty="0">
                <a:solidFill>
                  <a:srgbClr val="333333"/>
                </a:solidFill>
                <a:effectLst/>
              </a:rPr>
              <a:t>Forecasting Solutions offer planning for common use cases in Retail, Supply Chain, resource and operational planning to predict future time-series data based on historical data and require no machine learning experience.</a:t>
            </a:r>
            <a:endParaRPr lang="en-US" sz="2400" b="0" i="0" dirty="0">
              <a:solidFill>
                <a:srgbClr val="202124"/>
              </a:solidFill>
              <a:effectLst/>
            </a:endParaRPr>
          </a:p>
          <a:p>
            <a:endParaRPr lang="en-US" sz="2400" b="0" i="0" dirty="0">
              <a:solidFill>
                <a:srgbClr val="040C28"/>
              </a:solidFill>
              <a:effectLst/>
            </a:endParaRPr>
          </a:p>
          <a:p>
            <a:pPr marL="0" indent="0">
              <a:buNone/>
            </a:pPr>
            <a:endParaRPr lang="en-IN" sz="2400" dirty="0"/>
          </a:p>
        </p:txBody>
      </p:sp>
    </p:spTree>
    <p:extLst>
      <p:ext uri="{BB962C8B-B14F-4D97-AF65-F5344CB8AC3E}">
        <p14:creationId xmlns:p14="http://schemas.microsoft.com/office/powerpoint/2010/main" val="79729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964C-0909-207B-73BA-2D31A69BD536}"/>
              </a:ext>
            </a:extLst>
          </p:cNvPr>
          <p:cNvSpPr>
            <a:spLocks noGrp="1"/>
          </p:cNvSpPr>
          <p:nvPr>
            <p:ph type="title"/>
          </p:nvPr>
        </p:nvSpPr>
        <p:spPr/>
        <p:txBody>
          <a:bodyPr/>
          <a:lstStyle/>
          <a:p>
            <a:r>
              <a:rPr lang="en-IN" dirty="0"/>
              <a:t>Introducing Computer Vision (CV)</a:t>
            </a:r>
          </a:p>
        </p:txBody>
      </p:sp>
      <p:sp>
        <p:nvSpPr>
          <p:cNvPr id="3" name="Content Placeholder 2">
            <a:extLst>
              <a:ext uri="{FF2B5EF4-FFF2-40B4-BE49-F238E27FC236}">
                <a16:creationId xmlns:a16="http://schemas.microsoft.com/office/drawing/2014/main" id="{A2DEB118-C45B-5382-9D4F-15D98DB2781B}"/>
              </a:ext>
            </a:extLst>
          </p:cNvPr>
          <p:cNvSpPr>
            <a:spLocks noGrp="1"/>
          </p:cNvSpPr>
          <p:nvPr>
            <p:ph idx="1"/>
          </p:nvPr>
        </p:nvSpPr>
        <p:spPr>
          <a:xfrm>
            <a:off x="1" y="1097279"/>
            <a:ext cx="11978640" cy="5394960"/>
          </a:xfrm>
        </p:spPr>
        <p:txBody>
          <a:bodyPr>
            <a:normAutofit fontScale="92500" lnSpcReduction="20000"/>
          </a:bodyPr>
          <a:lstStyle/>
          <a:p>
            <a:r>
              <a:rPr lang="en-US" sz="2600" b="1" dirty="0"/>
              <a:t>Introduction to Computer Vision: </a:t>
            </a:r>
          </a:p>
          <a:p>
            <a:pPr marL="0" indent="0">
              <a:buNone/>
            </a:pPr>
            <a:r>
              <a:rPr lang="en-US" sz="2600" dirty="0"/>
              <a:t>   Computer vision is an interdisciplinary field that bridges the gap between computers and </a:t>
            </a:r>
          </a:p>
          <a:p>
            <a:pPr marL="0" indent="0">
              <a:buNone/>
            </a:pPr>
            <a:r>
              <a:rPr lang="en-US" sz="2600" dirty="0"/>
              <a:t>   visual information.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gn="ctr">
              <a:buNone/>
            </a:pPr>
            <a:endParaRPr lang="en-US" sz="2400" dirty="0"/>
          </a:p>
          <a:p>
            <a:pPr marL="0" indent="0" algn="ctr">
              <a:buNone/>
            </a:pPr>
            <a:endParaRPr lang="en-US" sz="2400" dirty="0"/>
          </a:p>
          <a:p>
            <a:pPr marL="0" indent="0" algn="ctr">
              <a:buNone/>
            </a:pPr>
            <a:r>
              <a:rPr lang="en-US" sz="2600" dirty="0"/>
              <a:t>Fig: </a:t>
            </a:r>
            <a:r>
              <a:rPr lang="en-US" sz="2600" dirty="0" err="1"/>
              <a:t>OpenCV</a:t>
            </a:r>
            <a:r>
              <a:rPr lang="en-US" sz="2600" dirty="0"/>
              <a:t> with AWS Lambda via Layers</a:t>
            </a: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20" y="2226764"/>
            <a:ext cx="5726984" cy="3409265"/>
          </a:xfrm>
          <a:prstGeom prst="rect">
            <a:avLst/>
          </a:prstGeom>
        </p:spPr>
      </p:pic>
    </p:spTree>
    <p:extLst>
      <p:ext uri="{BB962C8B-B14F-4D97-AF65-F5344CB8AC3E}">
        <p14:creationId xmlns:p14="http://schemas.microsoft.com/office/powerpoint/2010/main" val="359442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561A-D092-8D8F-F888-C6F0FC46B9F7}"/>
              </a:ext>
            </a:extLst>
          </p:cNvPr>
          <p:cNvSpPr>
            <a:spLocks noGrp="1"/>
          </p:cNvSpPr>
          <p:nvPr>
            <p:ph type="title"/>
          </p:nvPr>
        </p:nvSpPr>
        <p:spPr/>
        <p:txBody>
          <a:bodyPr/>
          <a:lstStyle/>
          <a:p>
            <a:r>
              <a:rPr lang="en-IN" dirty="0"/>
              <a:t>Introducing Computer Vision (CV)</a:t>
            </a:r>
          </a:p>
        </p:txBody>
      </p:sp>
      <p:sp>
        <p:nvSpPr>
          <p:cNvPr id="3" name="Content Placeholder 2">
            <a:extLst>
              <a:ext uri="{FF2B5EF4-FFF2-40B4-BE49-F238E27FC236}">
                <a16:creationId xmlns:a16="http://schemas.microsoft.com/office/drawing/2014/main" id="{476B6762-F208-4A99-E965-456B82AE864E}"/>
              </a:ext>
            </a:extLst>
          </p:cNvPr>
          <p:cNvSpPr>
            <a:spLocks noGrp="1"/>
          </p:cNvSpPr>
          <p:nvPr>
            <p:ph idx="1"/>
          </p:nvPr>
        </p:nvSpPr>
        <p:spPr/>
        <p:txBody>
          <a:bodyPr>
            <a:normAutofit/>
          </a:bodyPr>
          <a:lstStyle/>
          <a:p>
            <a:r>
              <a:rPr lang="en-US" sz="2400" b="1" dirty="0"/>
              <a:t>Visual Data Interpretation: </a:t>
            </a:r>
          </a:p>
          <a:p>
            <a:pPr marL="0" indent="0">
              <a:buNone/>
            </a:pPr>
            <a:r>
              <a:rPr lang="en-US" sz="2400" b="1" dirty="0"/>
              <a:t>   </a:t>
            </a:r>
            <a:r>
              <a:rPr lang="en-US" sz="2400" dirty="0"/>
              <a:t>Computer vision systems use a combination of mathematics, algorithms, and machine      </a:t>
            </a:r>
          </a:p>
          <a:p>
            <a:pPr marL="0" indent="0">
              <a:buNone/>
            </a:pPr>
            <a:r>
              <a:rPr lang="en-US" sz="2400" dirty="0"/>
              <a:t>   learning techniques to analyze and extract meaningful insights from visual data. </a:t>
            </a:r>
          </a:p>
          <a:p>
            <a:r>
              <a:rPr lang="en-US" sz="2400" b="1" dirty="0"/>
              <a:t>Challenges and Advances: </a:t>
            </a:r>
          </a:p>
          <a:p>
            <a:pPr marL="0" indent="0">
              <a:buNone/>
            </a:pPr>
            <a:r>
              <a:rPr lang="en-US" sz="2400" b="1" dirty="0"/>
              <a:t>   </a:t>
            </a:r>
            <a:r>
              <a:rPr lang="en-US" sz="2400" dirty="0"/>
              <a:t>Despite its impressive capabilities, computer vision faces challenges such as handling </a:t>
            </a:r>
          </a:p>
          <a:p>
            <a:pPr marL="0" indent="0">
              <a:buNone/>
            </a:pPr>
            <a:r>
              <a:rPr lang="en-US" sz="2400" dirty="0"/>
              <a:t>   diverse lighting conditions, complex scenes, and occlusions.</a:t>
            </a:r>
          </a:p>
          <a:p>
            <a:r>
              <a:rPr lang="en-US" sz="2400" b="1" dirty="0"/>
              <a:t>Analyzing images and videos </a:t>
            </a:r>
          </a:p>
          <a:p>
            <a:pPr marL="0" indent="0">
              <a:buNone/>
            </a:pPr>
            <a:r>
              <a:rPr lang="en-US" sz="2400" b="1" dirty="0"/>
              <a:t>    </a:t>
            </a:r>
            <a:r>
              <a:rPr lang="en-US" sz="2400" dirty="0"/>
              <a:t>This process involves utilizing computer vision techniques to extract valuable information </a:t>
            </a:r>
          </a:p>
          <a:p>
            <a:pPr marL="0" indent="0">
              <a:buNone/>
            </a:pPr>
            <a:r>
              <a:rPr lang="en-US" sz="2400" dirty="0"/>
              <a:t>    from visual data.</a:t>
            </a:r>
            <a:endParaRPr lang="en-IN" sz="2400" dirty="0"/>
          </a:p>
          <a:p>
            <a:pPr marL="0" indent="0">
              <a:buNone/>
            </a:pPr>
            <a:br>
              <a:rPr lang="en-US" sz="2400" dirty="0">
                <a:effectLst/>
              </a:rPr>
            </a:br>
            <a:endParaRPr lang="en-US" sz="2400" dirty="0"/>
          </a:p>
        </p:txBody>
      </p:sp>
    </p:spTree>
    <p:extLst>
      <p:ext uri="{BB962C8B-B14F-4D97-AF65-F5344CB8AC3E}">
        <p14:creationId xmlns:p14="http://schemas.microsoft.com/office/powerpoint/2010/main" val="277604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CDDA-9CD0-2B8A-CEF3-2708CB31E2E1}"/>
              </a:ext>
            </a:extLst>
          </p:cNvPr>
          <p:cNvSpPr>
            <a:spLocks noGrp="1"/>
          </p:cNvSpPr>
          <p:nvPr>
            <p:ph type="title"/>
          </p:nvPr>
        </p:nvSpPr>
        <p:spPr/>
        <p:txBody>
          <a:bodyPr/>
          <a:lstStyle/>
          <a:p>
            <a:r>
              <a:rPr lang="en-IN" sz="4400" dirty="0"/>
              <a:t>Introducing Natural Language Processing</a:t>
            </a:r>
            <a:br>
              <a:rPr lang="en-IN" sz="4400" dirty="0"/>
            </a:br>
            <a:endParaRPr lang="en-IN" dirty="0"/>
          </a:p>
        </p:txBody>
      </p:sp>
      <p:sp>
        <p:nvSpPr>
          <p:cNvPr id="3" name="Content Placeholder 2">
            <a:extLst>
              <a:ext uri="{FF2B5EF4-FFF2-40B4-BE49-F238E27FC236}">
                <a16:creationId xmlns:a16="http://schemas.microsoft.com/office/drawing/2014/main" id="{2DF4FFA4-CF66-BEE5-055F-DDD561198FFB}"/>
              </a:ext>
            </a:extLst>
          </p:cNvPr>
          <p:cNvSpPr>
            <a:spLocks noGrp="1"/>
          </p:cNvSpPr>
          <p:nvPr>
            <p:ph idx="1"/>
          </p:nvPr>
        </p:nvSpPr>
        <p:spPr/>
        <p:txBody>
          <a:bodyPr/>
          <a:lstStyle/>
          <a:p>
            <a:r>
              <a:rPr lang="en-US" sz="2400" i="0" dirty="0">
                <a:solidFill>
                  <a:srgbClr val="333333"/>
                </a:solidFill>
                <a:effectLst/>
              </a:rPr>
              <a:t>NLP stands for Natural Language Processing, which is a part of Computer Science, Human language, and Artificial Intelligence. It is the technology that is used by machines to understand, </a:t>
            </a:r>
            <a:r>
              <a:rPr lang="en-US" sz="2400" i="0" dirty="0" err="1">
                <a:solidFill>
                  <a:srgbClr val="333333"/>
                </a:solidFill>
                <a:effectLst/>
              </a:rPr>
              <a:t>analyse</a:t>
            </a:r>
            <a:r>
              <a:rPr lang="en-US" sz="2400" i="0" dirty="0">
                <a:solidFill>
                  <a:srgbClr val="333333"/>
                </a:solidFill>
                <a:effectLst/>
              </a:rPr>
              <a:t>, manipulate, and interpret human's languages.</a:t>
            </a:r>
          </a:p>
          <a:p>
            <a:r>
              <a:rPr lang="en-US" sz="2400" dirty="0">
                <a:solidFill>
                  <a:srgbClr val="333333"/>
                </a:solidFill>
              </a:rPr>
              <a:t>Amazon Polly is a managed service that converts text into lifelike speech. It supports multiple languages and includes various lifelike voices.</a:t>
            </a:r>
            <a:endParaRPr lang="en-US" sz="2400" i="0" dirty="0">
              <a:solidFill>
                <a:srgbClr val="333333"/>
              </a:solidFill>
              <a:effectLst/>
            </a:endParaRPr>
          </a:p>
          <a:p>
            <a:r>
              <a:rPr lang="en-US" sz="2400" b="0" i="0" dirty="0">
                <a:solidFill>
                  <a:srgbClr val="333333"/>
                </a:solidFill>
                <a:effectLst/>
              </a:rPr>
              <a:t>Amazon Polly uses deep learning technologies to synthesize natural-sounding human speech, so you can convert articles to speech. With dozens of lifelike voices across a broad set of languages, use Amazon Polly to build speech-activated applications.</a:t>
            </a:r>
            <a:endParaRPr lang="en-IN" sz="2400" dirty="0"/>
          </a:p>
        </p:txBody>
      </p:sp>
    </p:spTree>
    <p:extLst>
      <p:ext uri="{BB962C8B-B14F-4D97-AF65-F5344CB8AC3E}">
        <p14:creationId xmlns:p14="http://schemas.microsoft.com/office/powerpoint/2010/main" val="9454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lstStyle/>
          <a:p>
            <a:r>
              <a:rPr lang="en-US" sz="2400" dirty="0"/>
              <a:t>AWS course provides a comprehensive and invaluable journey into the real of Amazon Web Services, equipping participants with the essential knowledge and practical skills required to harness the power of cloud computing. </a:t>
            </a:r>
          </a:p>
          <a:p>
            <a:r>
              <a:rPr lang="en-US" sz="2400" dirty="0"/>
              <a:t>With the ability to leverage AWS's scalability, security, and innovation, course graduates are well-positioned to contribute to their organizations' success, drive digital transformation.</a:t>
            </a:r>
          </a:p>
          <a:p>
            <a:r>
              <a:rPr lang="en-US" sz="2400" dirty="0"/>
              <a:t>Seize the boundless opportunities presented by cloud computing in the modern technological landscape.</a:t>
            </a:r>
            <a:endParaRPr lang="en-IN" sz="2400" dirty="0"/>
          </a:p>
        </p:txBody>
      </p:sp>
    </p:spTree>
    <p:extLst>
      <p:ext uri="{BB962C8B-B14F-4D97-AF65-F5344CB8AC3E}">
        <p14:creationId xmlns:p14="http://schemas.microsoft.com/office/powerpoint/2010/main" val="172222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38023" y="1173193"/>
            <a:ext cx="11840617" cy="5319046"/>
          </a:xfrm>
        </p:spPr>
        <p:txBody>
          <a:bodyPr>
            <a:normAutofit/>
          </a:bodyPr>
          <a:lstStyle/>
          <a:p>
            <a:pPr marL="0" lvl="0" indent="0">
              <a:buNone/>
            </a:pPr>
            <a:r>
              <a:rPr lang="en-IN" sz="2400" dirty="0"/>
              <a:t>[1] </a:t>
            </a:r>
            <a:r>
              <a:rPr lang="en-IN" sz="2400" dirty="0">
                <a:hlinkClick r:id="rId2"/>
              </a:rPr>
              <a:t>http://awsacademy.instructor.com</a:t>
            </a:r>
            <a:endParaRPr lang="en-IN" sz="2400" dirty="0"/>
          </a:p>
          <a:p>
            <a:pPr marL="0" lvl="0" indent="0">
              <a:buNone/>
            </a:pPr>
            <a:r>
              <a:rPr lang="en-IN" sz="2400" dirty="0"/>
              <a:t>[2] </a:t>
            </a:r>
            <a:r>
              <a:rPr lang="en-IN" sz="2400" dirty="0">
                <a:hlinkClick r:id="rId3"/>
              </a:rPr>
              <a:t>https://internship.aicte-india.org</a:t>
            </a:r>
            <a:endParaRPr lang="en-IN" sz="2400" dirty="0"/>
          </a:p>
          <a:p>
            <a:pPr marL="0" lvl="0" indent="0">
              <a:buNone/>
            </a:pPr>
            <a:endParaRPr lang="en-IN" sz="2400"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0962-5F31-F9F5-6771-A61134BEC997}"/>
              </a:ext>
            </a:extLst>
          </p:cNvPr>
          <p:cNvSpPr>
            <a:spLocks noGrp="1"/>
          </p:cNvSpPr>
          <p:nvPr>
            <p:ph type="title"/>
          </p:nvPr>
        </p:nvSpPr>
        <p:spPr/>
        <p:txBody>
          <a:bodyPr/>
          <a:lstStyle/>
          <a:p>
            <a:r>
              <a:rPr lang="en-IN" dirty="0"/>
              <a:t>Internship Certificate</a:t>
            </a:r>
          </a:p>
        </p:txBody>
      </p:sp>
      <p:pic>
        <p:nvPicPr>
          <p:cNvPr id="4" name="Picture 3">
            <a:extLst>
              <a:ext uri="{FF2B5EF4-FFF2-40B4-BE49-F238E27FC236}">
                <a16:creationId xmlns:a16="http://schemas.microsoft.com/office/drawing/2014/main" id="{2FCCC24A-A6F3-D8F5-CCDD-AB5789450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411" y="1380227"/>
            <a:ext cx="4831177" cy="4977442"/>
          </a:xfrm>
          <a:prstGeom prst="rect">
            <a:avLst/>
          </a:prstGeom>
        </p:spPr>
      </p:pic>
    </p:spTree>
    <p:extLst>
      <p:ext uri="{BB962C8B-B14F-4D97-AF65-F5344CB8AC3E}">
        <p14:creationId xmlns:p14="http://schemas.microsoft.com/office/powerpoint/2010/main" val="293924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Modules</a:t>
            </a:r>
          </a:p>
          <a:p>
            <a:pPr marL="462280" indent="-462280">
              <a:buBlip>
                <a:blip r:embed="rId2">
                  <a:extLst>
                    <a:ext uri="{96DAC541-7B7A-43D3-8B79-37D633B846F1}">
                      <asvg:svgBlip xmlns:asvg="http://schemas.microsoft.com/office/drawing/2016/SVG/main" r:embed="rId3"/>
                    </a:ext>
                  </a:extLst>
                </a:blip>
              </a:buBlip>
            </a:pPr>
            <a:r>
              <a:rPr lang="en-US" dirty="0"/>
              <a:t>Modules Explanation</a:t>
            </a:r>
          </a:p>
          <a:p>
            <a:pPr marL="462280" indent="-462280">
              <a:buBlip>
                <a:blip r:embed="rId2">
                  <a:extLst>
                    <a:ext uri="{96DAC541-7B7A-43D3-8B79-37D633B846F1}">
                      <asvg:svgBlip xmlns:asvg="http://schemas.microsoft.com/office/drawing/2016/SVG/main" r:embed="rId3"/>
                    </a:ext>
                  </a:extLst>
                </a:blip>
              </a:buBlip>
            </a:pPr>
            <a:r>
              <a:rPr lang="en-US" dirty="0"/>
              <a:t>Conclusion</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sz="2400" b="1" dirty="0"/>
              <a:t>AWS Academy Cloud Foundations</a:t>
            </a:r>
          </a:p>
          <a:p>
            <a:pPr marL="0" indent="0">
              <a:buNone/>
            </a:pPr>
            <a:r>
              <a:rPr lang="en-US" sz="2400" dirty="0"/>
              <a:t>   Provides a brief over view of principles of Cloud, AWS well architecture format.	</a:t>
            </a:r>
          </a:p>
          <a:p>
            <a:pPr lvl="0"/>
            <a:r>
              <a:rPr lang="en-US" sz="2400" b="1" dirty="0">
                <a:solidFill>
                  <a:prstClr val="black"/>
                </a:solidFill>
              </a:rPr>
              <a:t>AWS Academy Machine Learning Foundation</a:t>
            </a:r>
          </a:p>
          <a:p>
            <a:pPr marL="0" indent="0">
              <a:buNone/>
            </a:pPr>
            <a:r>
              <a:rPr lang="en-US" sz="2400" dirty="0"/>
              <a:t>   Offers a hands-on experience in evaluating the data, training the models.</a:t>
            </a:r>
          </a:p>
          <a:p>
            <a:pPr marL="0" indent="0">
              <a:buNone/>
            </a:pPr>
            <a:r>
              <a:rPr lang="en-US" sz="2400" dirty="0"/>
              <a:t>   Presents a scenario how to create a custom datasets for the Computer Vision.</a:t>
            </a:r>
          </a:p>
          <a:p>
            <a:r>
              <a:rPr lang="en-US" sz="2400" dirty="0"/>
              <a:t>All India Council for Technical Education (AICTE) has initiated various activities for promoting industrial internship.</a:t>
            </a:r>
          </a:p>
          <a:p>
            <a:r>
              <a:rPr lang="en-US" sz="2400" dirty="0" err="1"/>
              <a:t>Eduskills</a:t>
            </a:r>
            <a:r>
              <a:rPr lang="en-US" sz="2400" dirty="0"/>
              <a:t> is a Non-profit organization which enables Industry 4.0 ready digital workforce in India.</a:t>
            </a:r>
          </a:p>
          <a:p>
            <a:r>
              <a:rPr lang="en-US" sz="2400" dirty="0"/>
              <a:t>With a vision to create an industry-ready work force, </a:t>
            </a:r>
            <a:r>
              <a:rPr lang="en-US" sz="2400" dirty="0" err="1"/>
              <a:t>Eduskills</a:t>
            </a:r>
            <a:r>
              <a:rPr lang="en-US" sz="2400" dirty="0"/>
              <a:t> &amp; AICTE launches ‘Virtual Internship’ program on Cloud Technology, supported by Amazon Web Services(AWS).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Modules</a:t>
            </a:r>
            <a:endParaRPr lang="en-US"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Cloud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Concepts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Overview</a:t>
            </a:r>
          </a:p>
          <a:p>
            <a:r>
              <a:rPr lang="en-US" sz="2400" dirty="0">
                <a:effectLst/>
                <a:latin typeface="Times New Roman" panose="02020603050405020304" pitchFamily="18" charset="0"/>
                <a:ea typeface="Times New Roman" panose="02020603050405020304" pitchFamily="18" charset="0"/>
              </a:rPr>
              <a:t>Cloud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Economics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Billing</a:t>
            </a:r>
          </a:p>
          <a:p>
            <a:r>
              <a:rPr lang="en-IN" sz="2400" dirty="0"/>
              <a:t>AWS Cloud Security</a:t>
            </a:r>
          </a:p>
          <a:p>
            <a:r>
              <a:rPr lang="en-IN" sz="2400" i="0" dirty="0">
                <a:solidFill>
                  <a:srgbClr val="1F2328"/>
                </a:solidFill>
                <a:effectLst/>
              </a:rPr>
              <a:t> Networking and Content Delivery</a:t>
            </a:r>
          </a:p>
          <a:p>
            <a:r>
              <a:rPr lang="en-IN" sz="2400" dirty="0"/>
              <a:t>Storage</a:t>
            </a:r>
          </a:p>
          <a:p>
            <a:r>
              <a:rPr lang="en-IN" sz="2400" dirty="0"/>
              <a:t>Cloud Architecture</a:t>
            </a:r>
          </a:p>
          <a:p>
            <a:r>
              <a:rPr lang="en-IN" sz="2400" dirty="0"/>
              <a:t>Introduction to Machine Learning</a:t>
            </a:r>
          </a:p>
          <a:p>
            <a:r>
              <a:rPr lang="en-IN" sz="2400" dirty="0"/>
              <a:t>Introducing Forecasting</a:t>
            </a:r>
          </a:p>
          <a:p>
            <a:r>
              <a:rPr lang="en-IN" sz="2400" dirty="0"/>
              <a:t>Introducing Computer Vision (CV)</a:t>
            </a:r>
          </a:p>
          <a:p>
            <a:r>
              <a:rPr lang="en-IN" sz="2400" dirty="0"/>
              <a:t>Introducing Natural Language Processing</a:t>
            </a:r>
          </a:p>
          <a:p>
            <a:endParaRPr lang="en-IN" sz="2400" i="0" dirty="0">
              <a:solidFill>
                <a:srgbClr val="1F2328"/>
              </a:solidFill>
              <a:effectLst/>
            </a:endParaRPr>
          </a:p>
          <a:p>
            <a:endParaRPr lang="en-IN" sz="2400" dirty="0"/>
          </a:p>
          <a:p>
            <a:endParaRPr lang="en-IN" sz="2400" dirty="0"/>
          </a:p>
          <a:p>
            <a:endParaRPr lang="en-US" sz="2400" dirty="0"/>
          </a:p>
          <a:p>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370C-3B16-30FC-DADE-EB95103C18B4}"/>
              </a:ext>
            </a:extLst>
          </p:cNvPr>
          <p:cNvSpPr>
            <a:spLocks noGrp="1"/>
          </p:cNvSpPr>
          <p:nvPr>
            <p:ph type="title"/>
          </p:nvPr>
        </p:nvSpPr>
        <p:spPr/>
        <p:txBody>
          <a:bodyPr/>
          <a:lstStyle/>
          <a:p>
            <a:r>
              <a:rPr lang="en-US" dirty="0"/>
              <a:t>Dashboard</a:t>
            </a:r>
            <a:endParaRPr lang="en-IN" dirty="0"/>
          </a:p>
        </p:txBody>
      </p:sp>
      <p:pic>
        <p:nvPicPr>
          <p:cNvPr id="5" name="Content Placeholder 4">
            <a:extLst>
              <a:ext uri="{FF2B5EF4-FFF2-40B4-BE49-F238E27FC236}">
                <a16:creationId xmlns:a16="http://schemas.microsoft.com/office/drawing/2014/main" id="{C4C94CDF-A388-8F79-DCBB-00315A6152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543" y="1096963"/>
            <a:ext cx="11271849" cy="5395912"/>
          </a:xfrm>
        </p:spPr>
      </p:pic>
      <p:pic>
        <p:nvPicPr>
          <p:cNvPr id="4" name="Picture 3">
            <a:extLst>
              <a:ext uri="{FF2B5EF4-FFF2-40B4-BE49-F238E27FC236}">
                <a16:creationId xmlns:a16="http://schemas.microsoft.com/office/drawing/2014/main" id="{E873B1B3-C6D6-F9C0-E109-E6972DFB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8914"/>
            <a:ext cx="12192000" cy="6020171"/>
          </a:xfrm>
          <a:prstGeom prst="rect">
            <a:avLst/>
          </a:prstGeom>
        </p:spPr>
      </p:pic>
    </p:spTree>
    <p:extLst>
      <p:ext uri="{BB962C8B-B14F-4D97-AF65-F5344CB8AC3E}">
        <p14:creationId xmlns:p14="http://schemas.microsoft.com/office/powerpoint/2010/main" val="110031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D4C2-9ABE-AA59-E99B-D58F6642BD35}"/>
              </a:ext>
            </a:extLst>
          </p:cNvPr>
          <p:cNvSpPr>
            <a:spLocks noGrp="1"/>
          </p:cNvSpPr>
          <p:nvPr>
            <p:ph type="title"/>
          </p:nvPr>
        </p:nvSpPr>
        <p:spPr/>
        <p:txBody>
          <a:bodyPr/>
          <a:lstStyle/>
          <a:p>
            <a:r>
              <a:rPr lang="en-US" dirty="0"/>
              <a:t>Cloud Concepts Overview</a:t>
            </a:r>
            <a:endParaRPr lang="en-IN" dirty="0"/>
          </a:p>
        </p:txBody>
      </p:sp>
      <p:sp>
        <p:nvSpPr>
          <p:cNvPr id="3" name="Content Placeholder 2">
            <a:extLst>
              <a:ext uri="{FF2B5EF4-FFF2-40B4-BE49-F238E27FC236}">
                <a16:creationId xmlns:a16="http://schemas.microsoft.com/office/drawing/2014/main" id="{B8058DFD-31D5-C8EB-B40D-6452CB3484F3}"/>
              </a:ext>
            </a:extLst>
          </p:cNvPr>
          <p:cNvSpPr>
            <a:spLocks noGrp="1"/>
          </p:cNvSpPr>
          <p:nvPr>
            <p:ph idx="1"/>
          </p:nvPr>
        </p:nvSpPr>
        <p:spPr/>
        <p:txBody>
          <a:bodyPr>
            <a:normAutofit/>
          </a:bodyPr>
          <a:lstStyle/>
          <a:p>
            <a:r>
              <a:rPr lang="en-US" sz="2400" b="1" i="0" dirty="0">
                <a:solidFill>
                  <a:srgbClr val="1F2328"/>
                </a:solidFill>
                <a:effectLst/>
              </a:rPr>
              <a:t>Cloud Computing:</a:t>
            </a:r>
            <a:r>
              <a:rPr lang="en-US" sz="2400" b="0" i="0" dirty="0">
                <a:solidFill>
                  <a:srgbClr val="1F2328"/>
                </a:solidFill>
                <a:effectLst/>
              </a:rPr>
              <a:t> The on-demand delivery of compute power, database, storage, applications, and other IT resources via the internet with pay-as-you-go pricing. Cloud computing enables you to stop thinking of infrastructure as hardware, and instead think of (and use) it as software.</a:t>
            </a:r>
          </a:p>
          <a:p>
            <a:pPr marL="0" indent="0">
              <a:buNone/>
            </a:pPr>
            <a:endParaRPr lang="en-US" sz="2400" b="0" i="0" dirty="0">
              <a:solidFill>
                <a:srgbClr val="1F2328"/>
              </a:solidFill>
              <a:effectLst/>
            </a:endParaRPr>
          </a:p>
          <a:p>
            <a:pPr algn="l"/>
            <a:r>
              <a:rPr lang="en-US" sz="2400" b="0" i="0" dirty="0">
                <a:solidFill>
                  <a:srgbClr val="1F2328"/>
                </a:solidFill>
                <a:effectLst/>
              </a:rPr>
              <a:t>Cloud service models</a:t>
            </a:r>
          </a:p>
          <a:p>
            <a:pPr algn="l">
              <a:buFont typeface="Arial" panose="020B0604020202020204" pitchFamily="34" charset="0"/>
              <a:buChar char="•"/>
            </a:pPr>
            <a:r>
              <a:rPr lang="en-US" sz="2400" b="0" i="0" dirty="0">
                <a:solidFill>
                  <a:srgbClr val="1F2328"/>
                </a:solidFill>
                <a:effectLst/>
              </a:rPr>
              <a:t>Infrastructure as a Service (IaaS)</a:t>
            </a:r>
          </a:p>
          <a:p>
            <a:pPr algn="l">
              <a:buFont typeface="Arial" panose="020B0604020202020204" pitchFamily="34" charset="0"/>
              <a:buChar char="•"/>
            </a:pPr>
            <a:r>
              <a:rPr lang="en-US" sz="2400" b="0" i="0" dirty="0">
                <a:solidFill>
                  <a:srgbClr val="1F2328"/>
                </a:solidFill>
                <a:effectLst/>
              </a:rPr>
              <a:t>Platform as a Service (PaaS)</a:t>
            </a:r>
          </a:p>
          <a:p>
            <a:pPr algn="l">
              <a:buFont typeface="Arial" panose="020B0604020202020204" pitchFamily="34" charset="0"/>
              <a:buChar char="•"/>
            </a:pPr>
            <a:r>
              <a:rPr lang="en-US" sz="2400" b="0" i="0" dirty="0">
                <a:solidFill>
                  <a:srgbClr val="1F2328"/>
                </a:solidFill>
                <a:effectLst/>
              </a:rPr>
              <a:t>Software as a Service (SaaS)</a:t>
            </a:r>
            <a:endParaRPr lang="en-IN" sz="2400" dirty="0"/>
          </a:p>
        </p:txBody>
      </p:sp>
      <p:pic>
        <p:nvPicPr>
          <p:cNvPr id="4" name="Picture 3">
            <a:extLst>
              <a:ext uri="{FF2B5EF4-FFF2-40B4-BE49-F238E27FC236}">
                <a16:creationId xmlns:a16="http://schemas.microsoft.com/office/drawing/2014/main" id="{903FDEAE-EDFB-C511-299E-F36494E5C522}"/>
              </a:ext>
            </a:extLst>
          </p:cNvPr>
          <p:cNvPicPr>
            <a:picLocks noChangeAspect="1"/>
          </p:cNvPicPr>
          <p:nvPr/>
        </p:nvPicPr>
        <p:blipFill>
          <a:blip r:embed="rId2"/>
          <a:stretch>
            <a:fillRect/>
          </a:stretch>
        </p:blipFill>
        <p:spPr>
          <a:xfrm>
            <a:off x="6860876" y="2760453"/>
            <a:ext cx="4480000" cy="2520000"/>
          </a:xfrm>
          <a:prstGeom prst="rect">
            <a:avLst/>
          </a:prstGeom>
        </p:spPr>
      </p:pic>
    </p:spTree>
    <p:extLst>
      <p:ext uri="{BB962C8B-B14F-4D97-AF65-F5344CB8AC3E}">
        <p14:creationId xmlns:p14="http://schemas.microsoft.com/office/powerpoint/2010/main" val="213754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r>
              <a:rPr lang="en-US" dirty="0">
                <a:effectLst/>
                <a:ea typeface="Times New Roman" panose="02020603050405020304" pitchFamily="18" charset="0"/>
              </a:rPr>
              <a:t>Cloud</a:t>
            </a:r>
            <a:r>
              <a:rPr lang="en-US" spc="-30" dirty="0">
                <a:effectLst/>
                <a:ea typeface="Times New Roman" panose="02020603050405020304" pitchFamily="18" charset="0"/>
              </a:rPr>
              <a:t> </a:t>
            </a:r>
            <a:r>
              <a:rPr lang="en-US" dirty="0">
                <a:effectLst/>
                <a:ea typeface="Times New Roman" panose="02020603050405020304" pitchFamily="18" charset="0"/>
              </a:rPr>
              <a:t>Economics</a:t>
            </a:r>
            <a:r>
              <a:rPr lang="en-US" spc="-10" dirty="0">
                <a:effectLst/>
                <a:ea typeface="Times New Roman" panose="02020603050405020304" pitchFamily="18" charset="0"/>
              </a:rPr>
              <a:t> </a:t>
            </a:r>
            <a:r>
              <a:rPr lang="en-US" dirty="0">
                <a:effectLst/>
                <a:ea typeface="Times New Roman" panose="02020603050405020304" pitchFamily="18" charset="0"/>
              </a:rPr>
              <a:t>and</a:t>
            </a:r>
            <a:r>
              <a:rPr lang="en-US" spc="-35" dirty="0">
                <a:effectLst/>
                <a:ea typeface="Times New Roman" panose="02020603050405020304" pitchFamily="18" charset="0"/>
              </a:rPr>
              <a:t> </a:t>
            </a:r>
            <a:r>
              <a:rPr lang="en-US" dirty="0">
                <a:effectLst/>
                <a:ea typeface="Times New Roman" panose="02020603050405020304" pitchFamily="18" charset="0"/>
              </a:rPr>
              <a:t>Billing</a:t>
            </a:r>
            <a:br>
              <a:rPr lang="en-US" dirty="0">
                <a:effectLst/>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pPr marL="0" indent="0">
              <a:buNone/>
            </a:pPr>
            <a:r>
              <a:rPr lang="en-US" sz="2400" b="1" dirty="0"/>
              <a:t>Three Fundamental Cost Drivers with AWS</a:t>
            </a:r>
          </a:p>
          <a:p>
            <a:pPr marL="457200" indent="-457200">
              <a:buAutoNum type="arabicPeriod"/>
            </a:pPr>
            <a:r>
              <a:rPr lang="en-US" sz="2400" dirty="0"/>
              <a:t>Compute - charged by use time, varies by instance </a:t>
            </a:r>
          </a:p>
          <a:p>
            <a:pPr marL="457200" indent="-457200">
              <a:buAutoNum type="arabicPeriod"/>
            </a:pPr>
            <a:r>
              <a:rPr lang="en-US" sz="2400" dirty="0"/>
              <a:t>Storage - charged per GB </a:t>
            </a:r>
          </a:p>
          <a:p>
            <a:pPr marL="457200" indent="-457200">
              <a:buAutoNum type="arabicPeriod"/>
            </a:pPr>
            <a:r>
              <a:rPr lang="en-US" sz="2400" dirty="0"/>
              <a:t>Data Transfer - outbound transfers are aggregated and charged per GB</a:t>
            </a:r>
          </a:p>
          <a:p>
            <a:pPr marL="0" indent="0">
              <a:buNone/>
            </a:pPr>
            <a:r>
              <a:rPr lang="en-IN" sz="2400" b="1" dirty="0"/>
              <a:t>Billing</a:t>
            </a:r>
          </a:p>
          <a:p>
            <a:pPr marL="0" indent="0">
              <a:buNone/>
            </a:pPr>
            <a:r>
              <a:rPr lang="en-US" sz="2400" dirty="0"/>
              <a:t>AWS Organizations: An account management service that enables you to consolidate multiple AWS accounts into an organization that you create and centrally manage.</a:t>
            </a:r>
          </a:p>
          <a:p>
            <a:pPr marL="0" indent="0">
              <a:buNone/>
            </a:pPr>
            <a:r>
              <a:rPr lang="en-US" sz="2400" b="1" dirty="0"/>
              <a:t>Key Features and Benefits </a:t>
            </a:r>
          </a:p>
          <a:p>
            <a:r>
              <a:rPr lang="en-US" sz="2400" dirty="0"/>
              <a:t>Policy based account management </a:t>
            </a:r>
          </a:p>
          <a:p>
            <a:r>
              <a:rPr lang="en-US" sz="2400" dirty="0"/>
              <a:t>Group based account management </a:t>
            </a:r>
          </a:p>
          <a:p>
            <a:r>
              <a:rPr lang="en-US" sz="2400" dirty="0"/>
              <a:t>Consolidated billing</a:t>
            </a:r>
            <a:endParaRPr lang="en-IN" sz="2400" b="1" dirty="0"/>
          </a:p>
        </p:txBody>
      </p:sp>
    </p:spTree>
    <p:extLst>
      <p:ext uri="{BB962C8B-B14F-4D97-AF65-F5344CB8AC3E}">
        <p14:creationId xmlns:p14="http://schemas.microsoft.com/office/powerpoint/2010/main" val="152032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8514-1F7B-6D9F-7C9C-51FB388AAF82}"/>
              </a:ext>
            </a:extLst>
          </p:cNvPr>
          <p:cNvSpPr>
            <a:spLocks noGrp="1"/>
          </p:cNvSpPr>
          <p:nvPr>
            <p:ph type="title"/>
          </p:nvPr>
        </p:nvSpPr>
        <p:spPr/>
        <p:txBody>
          <a:bodyPr/>
          <a:lstStyle/>
          <a:p>
            <a:r>
              <a:rPr lang="en-IN" dirty="0"/>
              <a:t>AWS Cloud Security</a:t>
            </a:r>
          </a:p>
        </p:txBody>
      </p:sp>
      <p:sp>
        <p:nvSpPr>
          <p:cNvPr id="5" name="Content Placeholder 4">
            <a:extLst>
              <a:ext uri="{FF2B5EF4-FFF2-40B4-BE49-F238E27FC236}">
                <a16:creationId xmlns:a16="http://schemas.microsoft.com/office/drawing/2014/main" id="{B216DC16-AE8E-2F4D-EBDE-A024150E18C2}"/>
              </a:ext>
            </a:extLst>
          </p:cNvPr>
          <p:cNvSpPr>
            <a:spLocks noGrp="1"/>
          </p:cNvSpPr>
          <p:nvPr>
            <p:ph idx="1"/>
          </p:nvPr>
        </p:nvSpPr>
        <p:spPr>
          <a:xfrm>
            <a:off x="-432261" y="1097279"/>
            <a:ext cx="12410902" cy="5394960"/>
          </a:xfrm>
        </p:spPr>
        <p:txBody>
          <a:bodyPr/>
          <a:lstStyle/>
          <a:p>
            <a:pPr lvl="1">
              <a:buFont typeface="Wingdings" pitchFamily="2" charset="2"/>
              <a:buChar char="Ø"/>
            </a:pPr>
            <a:r>
              <a:rPr lang="en-IN" b="1" dirty="0"/>
              <a:t>Customer Security</a:t>
            </a:r>
          </a:p>
          <a:p>
            <a:pPr marL="457200" lvl="1" indent="0">
              <a:buNone/>
            </a:pPr>
            <a:r>
              <a:rPr lang="en-US" dirty="0"/>
              <a:t>    Applications - Passwords, role-based access, etc.</a:t>
            </a:r>
          </a:p>
          <a:p>
            <a:pPr marL="457200" lvl="1" indent="0">
              <a:buNone/>
            </a:pPr>
            <a:r>
              <a:rPr lang="en-US" dirty="0"/>
              <a:t>    Security group configuration.</a:t>
            </a:r>
          </a:p>
          <a:p>
            <a:pPr marL="457200" lvl="1" indent="0">
              <a:buNone/>
            </a:pPr>
            <a:r>
              <a:rPr lang="en-US" dirty="0"/>
              <a:t>    OS or host-based firewalls - Including intrusion detection or prevention systems.</a:t>
            </a:r>
          </a:p>
          <a:p>
            <a:pPr marL="457200" lvl="1" indent="0">
              <a:buNone/>
            </a:pPr>
            <a:r>
              <a:rPr lang="en-US" dirty="0"/>
              <a:t>    Network configurations</a:t>
            </a:r>
            <a:endParaRPr lang="en-IN" dirty="0"/>
          </a:p>
          <a:p>
            <a:pPr lvl="1">
              <a:buFont typeface="Wingdings" pitchFamily="2" charset="2"/>
              <a:buChar char="Ø"/>
            </a:pPr>
            <a:r>
              <a:rPr lang="en-US" b="1" dirty="0"/>
              <a:t>AWS Security</a:t>
            </a:r>
          </a:p>
          <a:p>
            <a:pPr marL="457200" lvl="1" indent="0">
              <a:buNone/>
            </a:pPr>
            <a:r>
              <a:rPr lang="en-US" dirty="0"/>
              <a:t>   Physical security of data centers - Controlled, need-based access</a:t>
            </a:r>
          </a:p>
          <a:p>
            <a:pPr marL="457200" lvl="1" indent="0">
              <a:buNone/>
            </a:pPr>
            <a:r>
              <a:rPr lang="en-US" dirty="0"/>
              <a:t>   </a:t>
            </a:r>
            <a:r>
              <a:rPr lang="en-IN" dirty="0"/>
              <a:t>Network infrastructure</a:t>
            </a:r>
          </a:p>
          <a:p>
            <a:pPr marL="457200" lvl="1" indent="0">
              <a:buNone/>
            </a:pPr>
            <a:r>
              <a:rPr lang="en-IN" dirty="0"/>
              <a:t>   Virtualization infrastructure - Instance isolation </a:t>
            </a:r>
          </a:p>
          <a:p>
            <a:pPr lvl="1">
              <a:buFont typeface="Wingdings" pitchFamily="2" charset="2"/>
              <a:buChar char="Ø"/>
            </a:pPr>
            <a:r>
              <a:rPr lang="en-US" b="1" dirty="0"/>
              <a:t>Securing a New AWS Account</a:t>
            </a:r>
            <a:endParaRPr lang="en-IN" b="1" dirty="0"/>
          </a:p>
          <a:p>
            <a:pPr marL="914400" lvl="1" indent="-457200">
              <a:buFont typeface="+mj-lt"/>
              <a:buAutoNum type="arabicPeriod"/>
            </a:pPr>
            <a:r>
              <a:rPr lang="en-US" dirty="0"/>
              <a:t>Stop using the account root user as soon as possible</a:t>
            </a:r>
          </a:p>
          <a:p>
            <a:pPr marL="914400" lvl="1" indent="-457200">
              <a:buFont typeface="+mj-lt"/>
              <a:buAutoNum type="arabicPeriod"/>
            </a:pPr>
            <a:r>
              <a:rPr lang="en-US" dirty="0"/>
              <a:t>Enable multi-factor authentication (MFA)</a:t>
            </a:r>
          </a:p>
          <a:p>
            <a:pPr marL="914400" lvl="1" indent="-457200">
              <a:buFont typeface="+mj-lt"/>
              <a:buAutoNum type="arabicPeriod"/>
            </a:pPr>
            <a:r>
              <a:rPr lang="en-US" dirty="0"/>
              <a:t>Use AWS Cloud Trail</a:t>
            </a:r>
            <a:endParaRPr lang="en-IN" dirty="0"/>
          </a:p>
        </p:txBody>
      </p:sp>
    </p:spTree>
    <p:extLst>
      <p:ext uri="{BB962C8B-B14F-4D97-AF65-F5344CB8AC3E}">
        <p14:creationId xmlns:p14="http://schemas.microsoft.com/office/powerpoint/2010/main" val="288740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CA7B-26AD-093E-EDAA-F55AD857ADAA}"/>
              </a:ext>
            </a:extLst>
          </p:cNvPr>
          <p:cNvSpPr>
            <a:spLocks noGrp="1"/>
          </p:cNvSpPr>
          <p:nvPr>
            <p:ph type="title"/>
          </p:nvPr>
        </p:nvSpPr>
        <p:spPr/>
        <p:txBody>
          <a:bodyPr/>
          <a:lstStyle/>
          <a:p>
            <a:r>
              <a:rPr lang="en-IN" dirty="0"/>
              <a:t>Networking and Content Delivery</a:t>
            </a:r>
          </a:p>
        </p:txBody>
      </p:sp>
      <p:sp>
        <p:nvSpPr>
          <p:cNvPr id="3" name="Content Placeholder 2">
            <a:extLst>
              <a:ext uri="{FF2B5EF4-FFF2-40B4-BE49-F238E27FC236}">
                <a16:creationId xmlns:a16="http://schemas.microsoft.com/office/drawing/2014/main" id="{7166B62B-DAE8-1BCB-4E64-E298FC62FCC2}"/>
              </a:ext>
            </a:extLst>
          </p:cNvPr>
          <p:cNvSpPr>
            <a:spLocks noGrp="1"/>
          </p:cNvSpPr>
          <p:nvPr>
            <p:ph idx="1"/>
          </p:nvPr>
        </p:nvSpPr>
        <p:spPr>
          <a:xfrm>
            <a:off x="1" y="1097279"/>
            <a:ext cx="11978640" cy="5394960"/>
          </a:xfrm>
        </p:spPr>
        <p:txBody>
          <a:bodyPr>
            <a:noAutofit/>
          </a:bodyPr>
          <a:lstStyle/>
          <a:p>
            <a:r>
              <a:rPr lang="en-US" sz="2400" b="1" dirty="0"/>
              <a:t>Networking Basics </a:t>
            </a:r>
          </a:p>
          <a:p>
            <a:pPr>
              <a:buFont typeface="Arial" pitchFamily="34" charset="0"/>
              <a:buChar char="•"/>
            </a:pPr>
            <a:r>
              <a:rPr lang="en-US" sz="2400" b="1" dirty="0"/>
              <a:t>Network: </a:t>
            </a:r>
            <a:r>
              <a:rPr lang="en-US" sz="2400" dirty="0"/>
              <a:t>Two or more machines that are connected together in order to communicate.</a:t>
            </a:r>
          </a:p>
          <a:p>
            <a:pPr>
              <a:buFont typeface="Arial" pitchFamily="34" charset="0"/>
              <a:buChar char="•"/>
            </a:pPr>
            <a:r>
              <a:rPr lang="en-US" sz="2400" b="1" dirty="0"/>
              <a:t>IP Address: </a:t>
            </a:r>
            <a:r>
              <a:rPr lang="en-US" sz="2400" dirty="0"/>
              <a:t>A unique numerical label assigned to each device connected to a computer network. </a:t>
            </a:r>
          </a:p>
          <a:p>
            <a:pPr>
              <a:buFont typeface="Arial" pitchFamily="34" charset="0"/>
              <a:buChar char="•"/>
            </a:pPr>
            <a:r>
              <a:rPr lang="en-US" sz="2400" b="1" dirty="0"/>
              <a:t>Classless Inter-Domain Routing (CIDR): </a:t>
            </a:r>
            <a:r>
              <a:rPr lang="en-US" sz="2400" dirty="0"/>
              <a:t>A method for allocating IP addresses and IP routing.</a:t>
            </a:r>
          </a:p>
          <a:p>
            <a:r>
              <a:rPr lang="en-IN" sz="2400" b="1" dirty="0"/>
              <a:t>Amazon VPC</a:t>
            </a:r>
          </a:p>
          <a:p>
            <a:pPr marL="0" indent="0">
              <a:buNone/>
            </a:pPr>
            <a:r>
              <a:rPr lang="en-US" sz="2400" b="1" dirty="0"/>
              <a:t>    </a:t>
            </a:r>
            <a:r>
              <a:rPr lang="en-US" sz="2400" dirty="0"/>
              <a:t>Enables you to customize the network configuration for your VPC.</a:t>
            </a:r>
          </a:p>
          <a:p>
            <a:pPr marL="0" indent="0">
              <a:buNone/>
            </a:pPr>
            <a:r>
              <a:rPr lang="en-US" sz="2400" dirty="0"/>
              <a:t>    Enables you to use multiple layers of security.</a:t>
            </a:r>
          </a:p>
          <a:p>
            <a:pPr marL="0" indent="0">
              <a:buNone/>
            </a:pPr>
            <a:r>
              <a:rPr lang="en-US" sz="2400" dirty="0"/>
              <a:t>    You can create a VPC that spans multiple Availability Zones.</a:t>
            </a:r>
            <a:endParaRPr lang="en-US" sz="2400" b="1" dirty="0"/>
          </a:p>
        </p:txBody>
      </p:sp>
    </p:spTree>
    <p:extLst>
      <p:ext uri="{BB962C8B-B14F-4D97-AF65-F5344CB8AC3E}">
        <p14:creationId xmlns:p14="http://schemas.microsoft.com/office/powerpoint/2010/main" val="22482387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1257</Words>
  <Application>Microsoft Office PowerPoint</Application>
  <PresentationFormat>Widescreen</PresentationFormat>
  <Paragraphs>154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Custom Design</vt:lpstr>
      <vt:lpstr>PowerPoint Presentation</vt:lpstr>
      <vt:lpstr>Contents</vt:lpstr>
      <vt:lpstr>Introduction</vt:lpstr>
      <vt:lpstr>  Modules</vt:lpstr>
      <vt:lpstr>Dashboard</vt:lpstr>
      <vt:lpstr>Cloud Concepts Overview</vt:lpstr>
      <vt:lpstr>Cloud Economics and Billing </vt:lpstr>
      <vt:lpstr>AWS Cloud Security</vt:lpstr>
      <vt:lpstr>Networking and Content Delivery</vt:lpstr>
      <vt:lpstr>Storage</vt:lpstr>
      <vt:lpstr>Cloud Architecture </vt:lpstr>
      <vt:lpstr>Introduction to Machine Learning</vt:lpstr>
      <vt:lpstr>Introduction Forecasting</vt:lpstr>
      <vt:lpstr>Introducing Computer Vision (CV)</vt:lpstr>
      <vt:lpstr>Introducing Computer Vision (CV)</vt:lpstr>
      <vt:lpstr>Introducing Natural Language Processing </vt:lpstr>
      <vt:lpstr>Conclusion</vt:lpstr>
      <vt:lpstr>References</vt:lpstr>
      <vt:lpstr>Internship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Deepu</cp:lastModifiedBy>
  <cp:revision>146</cp:revision>
  <dcterms:created xsi:type="dcterms:W3CDTF">2019-06-11T05:35:00Z</dcterms:created>
  <dcterms:modified xsi:type="dcterms:W3CDTF">2023-09-01T10:17:55Z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