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9" r:id="rId4"/>
    <p:sldId id="260" r:id="rId5"/>
    <p:sldId id="261" r:id="rId6"/>
    <p:sldId id="262" r:id="rId7"/>
    <p:sldId id="264" r:id="rId8"/>
    <p:sldId id="265" r:id="rId9"/>
    <p:sldId id="267" r:id="rId10"/>
    <p:sldId id="269" r:id="rId11"/>
    <p:sldId id="268" r:id="rId12"/>
    <p:sldId id="266"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C260BC-EA30-4119-9462-2E08CC76189F}"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B325BA-A79A-4ED4-BC54-4318572BE079}" type="slidenum">
              <a:rPr lang="en-US" smtClean="0"/>
              <a:t>‹#›</a:t>
            </a:fld>
            <a:endParaRPr lang="en-US" dirty="0"/>
          </a:p>
        </p:txBody>
      </p:sp>
    </p:spTree>
    <p:extLst>
      <p:ext uri="{BB962C8B-B14F-4D97-AF65-F5344CB8AC3E}">
        <p14:creationId xmlns:p14="http://schemas.microsoft.com/office/powerpoint/2010/main" val="2162680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260BC-EA30-4119-9462-2E08CC76189F}"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B325BA-A79A-4ED4-BC54-4318572BE079}" type="slidenum">
              <a:rPr lang="en-US" smtClean="0"/>
              <a:t>‹#›</a:t>
            </a:fld>
            <a:endParaRPr lang="en-US" dirty="0"/>
          </a:p>
        </p:txBody>
      </p:sp>
    </p:spTree>
    <p:extLst>
      <p:ext uri="{BB962C8B-B14F-4D97-AF65-F5344CB8AC3E}">
        <p14:creationId xmlns:p14="http://schemas.microsoft.com/office/powerpoint/2010/main" val="2101405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260BC-EA30-4119-9462-2E08CC76189F}"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B325BA-A79A-4ED4-BC54-4318572BE079}"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2028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C260BC-EA30-4119-9462-2E08CC76189F}" type="datetimeFigureOut">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B325BA-A79A-4ED4-BC54-4318572BE079}" type="slidenum">
              <a:rPr lang="en-US" smtClean="0"/>
              <a:t>‹#›</a:t>
            </a:fld>
            <a:endParaRPr lang="en-US" dirty="0"/>
          </a:p>
        </p:txBody>
      </p:sp>
    </p:spTree>
    <p:extLst>
      <p:ext uri="{BB962C8B-B14F-4D97-AF65-F5344CB8AC3E}">
        <p14:creationId xmlns:p14="http://schemas.microsoft.com/office/powerpoint/2010/main" val="2787349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C260BC-EA30-4119-9462-2E08CC76189F}" type="datetimeFigureOut">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B325BA-A79A-4ED4-BC54-4318572BE079}"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462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C260BC-EA30-4119-9462-2E08CC76189F}" type="datetimeFigureOut">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B325BA-A79A-4ED4-BC54-4318572BE079}" type="slidenum">
              <a:rPr lang="en-US" smtClean="0"/>
              <a:t>‹#›</a:t>
            </a:fld>
            <a:endParaRPr lang="en-US" dirty="0"/>
          </a:p>
        </p:txBody>
      </p:sp>
    </p:spTree>
    <p:extLst>
      <p:ext uri="{BB962C8B-B14F-4D97-AF65-F5344CB8AC3E}">
        <p14:creationId xmlns:p14="http://schemas.microsoft.com/office/powerpoint/2010/main" val="426234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260BC-EA30-4119-9462-2E08CC76189F}"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B325BA-A79A-4ED4-BC54-4318572BE079}" type="slidenum">
              <a:rPr lang="en-US" smtClean="0"/>
              <a:t>‹#›</a:t>
            </a:fld>
            <a:endParaRPr lang="en-US" dirty="0"/>
          </a:p>
        </p:txBody>
      </p:sp>
    </p:spTree>
    <p:extLst>
      <p:ext uri="{BB962C8B-B14F-4D97-AF65-F5344CB8AC3E}">
        <p14:creationId xmlns:p14="http://schemas.microsoft.com/office/powerpoint/2010/main" val="1543756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260BC-EA30-4119-9462-2E08CC76189F}"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B325BA-A79A-4ED4-BC54-4318572BE079}" type="slidenum">
              <a:rPr lang="en-US" smtClean="0"/>
              <a:t>‹#›</a:t>
            </a:fld>
            <a:endParaRPr lang="en-US" dirty="0"/>
          </a:p>
        </p:txBody>
      </p:sp>
    </p:spTree>
    <p:extLst>
      <p:ext uri="{BB962C8B-B14F-4D97-AF65-F5344CB8AC3E}">
        <p14:creationId xmlns:p14="http://schemas.microsoft.com/office/powerpoint/2010/main" val="328848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260BC-EA30-4119-9462-2E08CC76189F}"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B325BA-A79A-4ED4-BC54-4318572BE079}" type="slidenum">
              <a:rPr lang="en-US" smtClean="0"/>
              <a:t>‹#›</a:t>
            </a:fld>
            <a:endParaRPr lang="en-US" dirty="0"/>
          </a:p>
        </p:txBody>
      </p:sp>
    </p:spTree>
    <p:extLst>
      <p:ext uri="{BB962C8B-B14F-4D97-AF65-F5344CB8AC3E}">
        <p14:creationId xmlns:p14="http://schemas.microsoft.com/office/powerpoint/2010/main" val="274157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260BC-EA30-4119-9462-2E08CC76189F}"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B325BA-A79A-4ED4-BC54-4318572BE079}" type="slidenum">
              <a:rPr lang="en-US" smtClean="0"/>
              <a:t>‹#›</a:t>
            </a:fld>
            <a:endParaRPr lang="en-US" dirty="0"/>
          </a:p>
        </p:txBody>
      </p:sp>
    </p:spTree>
    <p:extLst>
      <p:ext uri="{BB962C8B-B14F-4D97-AF65-F5344CB8AC3E}">
        <p14:creationId xmlns:p14="http://schemas.microsoft.com/office/powerpoint/2010/main" val="4060318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260BC-EA30-4119-9462-2E08CC76189F}" type="datetimeFigureOut">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0B325BA-A79A-4ED4-BC54-4318572BE079}" type="slidenum">
              <a:rPr lang="en-US" smtClean="0"/>
              <a:t>‹#›</a:t>
            </a:fld>
            <a:endParaRPr lang="en-US" dirty="0"/>
          </a:p>
        </p:txBody>
      </p:sp>
    </p:spTree>
    <p:extLst>
      <p:ext uri="{BB962C8B-B14F-4D97-AF65-F5344CB8AC3E}">
        <p14:creationId xmlns:p14="http://schemas.microsoft.com/office/powerpoint/2010/main" val="159941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260BC-EA30-4119-9462-2E08CC76189F}" type="datetimeFigureOut">
              <a:rPr lang="en-US" smtClean="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B325BA-A79A-4ED4-BC54-4318572BE079}" type="slidenum">
              <a:rPr lang="en-US" smtClean="0"/>
              <a:t>‹#›</a:t>
            </a:fld>
            <a:endParaRPr lang="en-US" dirty="0"/>
          </a:p>
        </p:txBody>
      </p:sp>
    </p:spTree>
    <p:extLst>
      <p:ext uri="{BB962C8B-B14F-4D97-AF65-F5344CB8AC3E}">
        <p14:creationId xmlns:p14="http://schemas.microsoft.com/office/powerpoint/2010/main" val="174857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260BC-EA30-4119-9462-2E08CC76189F}" type="datetimeFigureOut">
              <a:rPr lang="en-US" smtClean="0"/>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B325BA-A79A-4ED4-BC54-4318572BE079}" type="slidenum">
              <a:rPr lang="en-US" smtClean="0"/>
              <a:t>‹#›</a:t>
            </a:fld>
            <a:endParaRPr lang="en-US" dirty="0"/>
          </a:p>
        </p:txBody>
      </p:sp>
    </p:spTree>
    <p:extLst>
      <p:ext uri="{BB962C8B-B14F-4D97-AF65-F5344CB8AC3E}">
        <p14:creationId xmlns:p14="http://schemas.microsoft.com/office/powerpoint/2010/main" val="284376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260BC-EA30-4119-9462-2E08CC76189F}" type="datetimeFigureOut">
              <a:rPr lang="en-US" smtClean="0"/>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B325BA-A79A-4ED4-BC54-4318572BE079}" type="slidenum">
              <a:rPr lang="en-US" smtClean="0"/>
              <a:t>‹#›</a:t>
            </a:fld>
            <a:endParaRPr lang="en-US" dirty="0"/>
          </a:p>
        </p:txBody>
      </p:sp>
    </p:spTree>
    <p:extLst>
      <p:ext uri="{BB962C8B-B14F-4D97-AF65-F5344CB8AC3E}">
        <p14:creationId xmlns:p14="http://schemas.microsoft.com/office/powerpoint/2010/main" val="71186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260BC-EA30-4119-9462-2E08CC76189F}" type="datetimeFigureOut">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B325BA-A79A-4ED4-BC54-4318572BE079}" type="slidenum">
              <a:rPr lang="en-US" smtClean="0"/>
              <a:t>‹#›</a:t>
            </a:fld>
            <a:endParaRPr lang="en-US" dirty="0"/>
          </a:p>
        </p:txBody>
      </p:sp>
    </p:spTree>
    <p:extLst>
      <p:ext uri="{BB962C8B-B14F-4D97-AF65-F5344CB8AC3E}">
        <p14:creationId xmlns:p14="http://schemas.microsoft.com/office/powerpoint/2010/main" val="2485768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260BC-EA30-4119-9462-2E08CC76189F}" type="datetimeFigureOut">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B325BA-A79A-4ED4-BC54-4318572BE079}" type="slidenum">
              <a:rPr lang="en-US" smtClean="0"/>
              <a:t>‹#›</a:t>
            </a:fld>
            <a:endParaRPr lang="en-US" dirty="0"/>
          </a:p>
        </p:txBody>
      </p:sp>
    </p:spTree>
    <p:extLst>
      <p:ext uri="{BB962C8B-B14F-4D97-AF65-F5344CB8AC3E}">
        <p14:creationId xmlns:p14="http://schemas.microsoft.com/office/powerpoint/2010/main" val="201921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BC260BC-EA30-4119-9462-2E08CC76189F}" type="datetimeFigureOut">
              <a:rPr lang="en-US" smtClean="0"/>
              <a:t>5/5/2021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B325BA-A79A-4ED4-BC54-4318572BE079}" type="slidenum">
              <a:rPr lang="en-US" smtClean="0"/>
              <a:t>‹#›</a:t>
            </a:fld>
            <a:endParaRPr lang="en-US" dirty="0"/>
          </a:p>
        </p:txBody>
      </p:sp>
    </p:spTree>
    <p:extLst>
      <p:ext uri="{BB962C8B-B14F-4D97-AF65-F5344CB8AC3E}">
        <p14:creationId xmlns:p14="http://schemas.microsoft.com/office/powerpoint/2010/main" val="2081550760"/>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ucsusa.org/resources/cooler-smarter-geek-out-data#.W-4zk-hKjD5" TargetMode="External"/><Relationship Id="rId2" Type="http://schemas.openxmlformats.org/officeDocument/2006/relationships/hyperlink" Target="https://climateaccountability.org/carbonmajor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5414-AAF0-4B52-9621-1D59DFAF67C8}"/>
              </a:ext>
            </a:extLst>
          </p:cNvPr>
          <p:cNvSpPr>
            <a:spLocks noGrp="1"/>
          </p:cNvSpPr>
          <p:nvPr>
            <p:ph type="ctrTitle"/>
          </p:nvPr>
        </p:nvSpPr>
        <p:spPr/>
        <p:txBody>
          <a:bodyPr/>
          <a:lstStyle/>
          <a:p>
            <a:pPr algn="ctr"/>
            <a:r>
              <a:rPr lang="en-US" dirty="0"/>
              <a:t>Reinforcement Learning HVAC System</a:t>
            </a:r>
          </a:p>
        </p:txBody>
      </p:sp>
      <p:sp>
        <p:nvSpPr>
          <p:cNvPr id="3" name="Subtitle 2">
            <a:extLst>
              <a:ext uri="{FF2B5EF4-FFF2-40B4-BE49-F238E27FC236}">
                <a16:creationId xmlns:a16="http://schemas.microsoft.com/office/drawing/2014/main" id="{94148295-DBDF-499B-9221-E2DB4447B4C6}"/>
              </a:ext>
            </a:extLst>
          </p:cNvPr>
          <p:cNvSpPr>
            <a:spLocks noGrp="1"/>
          </p:cNvSpPr>
          <p:nvPr>
            <p:ph type="subTitle" idx="1"/>
          </p:nvPr>
        </p:nvSpPr>
        <p:spPr/>
        <p:txBody>
          <a:bodyPr/>
          <a:lstStyle/>
          <a:p>
            <a:endParaRPr lang="en-US" dirty="0"/>
          </a:p>
          <a:p>
            <a:pPr algn="ctr"/>
            <a:r>
              <a:rPr lang="en-US" dirty="0"/>
              <a:t>Johnathan Kunz</a:t>
            </a:r>
          </a:p>
        </p:txBody>
      </p:sp>
    </p:spTree>
    <p:extLst>
      <p:ext uri="{BB962C8B-B14F-4D97-AF65-F5344CB8AC3E}">
        <p14:creationId xmlns:p14="http://schemas.microsoft.com/office/powerpoint/2010/main" val="262465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47D3502-15D7-40E3-8799-AADA72E46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4ECB4F3-B59A-44C4-81CD-02CEB61791F8}"/>
              </a:ext>
            </a:extLst>
          </p:cNvPr>
          <p:cNvSpPr>
            <a:spLocks noGrp="1"/>
          </p:cNvSpPr>
          <p:nvPr>
            <p:ph type="title"/>
          </p:nvPr>
        </p:nvSpPr>
        <p:spPr>
          <a:xfrm>
            <a:off x="763014" y="290500"/>
            <a:ext cx="10662923" cy="831481"/>
          </a:xfrm>
        </p:spPr>
        <p:txBody>
          <a:bodyPr>
            <a:normAutofit fontScale="90000"/>
          </a:bodyPr>
          <a:lstStyle/>
          <a:p>
            <a:pPr algn="ctr"/>
            <a:r>
              <a:rPr lang="en-US" dirty="0"/>
              <a:t>Results, Non-Learning New Model</a:t>
            </a:r>
            <a:br>
              <a:rPr lang="en-US" dirty="0"/>
            </a:br>
            <a:endParaRPr lang="en-US" dirty="0"/>
          </a:p>
        </p:txBody>
      </p:sp>
      <p:sp>
        <p:nvSpPr>
          <p:cNvPr id="13" name="Rectangle 12">
            <a:extLst>
              <a:ext uri="{FF2B5EF4-FFF2-40B4-BE49-F238E27FC236}">
                <a16:creationId xmlns:a16="http://schemas.microsoft.com/office/drawing/2014/main" id="{A84DC666-97B4-4AC4-9916-A1936C2F6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A0773937-2BF8-4EE2-8809-79C38EAE0A67}"/>
              </a:ext>
            </a:extLst>
          </p:cNvPr>
          <p:cNvSpPr>
            <a:spLocks noGrp="1"/>
          </p:cNvSpPr>
          <p:nvPr>
            <p:ph idx="1"/>
          </p:nvPr>
        </p:nvSpPr>
        <p:spPr>
          <a:xfrm>
            <a:off x="649225" y="1934616"/>
            <a:ext cx="4027380" cy="3958237"/>
          </a:xfrm>
        </p:spPr>
        <p:txBody>
          <a:bodyPr>
            <a:normAutofit/>
          </a:bodyPr>
          <a:lstStyle/>
          <a:p>
            <a:pPr marL="0" indent="0">
              <a:buNone/>
            </a:pPr>
            <a:r>
              <a:rPr lang="en-US"/>
              <a:t> </a:t>
            </a:r>
            <a:endParaRPr lang="en-US" dirty="0"/>
          </a:p>
        </p:txBody>
      </p:sp>
      <p:sp>
        <p:nvSpPr>
          <p:cNvPr id="15" name="Freeform 43">
            <a:extLst>
              <a:ext uri="{FF2B5EF4-FFF2-40B4-BE49-F238E27FC236}">
                <a16:creationId xmlns:a16="http://schemas.microsoft.com/office/drawing/2014/main" id="{4EEFCCD7-9BFF-47EA-9C91-94E380FD8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4" name="Picture 3" descr="Chart&#10;&#10;Description automatically generated">
            <a:extLst>
              <a:ext uri="{FF2B5EF4-FFF2-40B4-BE49-F238E27FC236}">
                <a16:creationId xmlns:a16="http://schemas.microsoft.com/office/drawing/2014/main" id="{FE9F0B64-2867-4EAE-8585-07D7336E2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458" y="3195041"/>
            <a:ext cx="5545457" cy="311932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2105E961-7605-4031-875C-D439E0799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915" y="3195041"/>
            <a:ext cx="5545457" cy="3119320"/>
          </a:xfrm>
          <a:prstGeom prst="rect">
            <a:avLst/>
          </a:prstGeom>
        </p:spPr>
      </p:pic>
      <p:sp>
        <p:nvSpPr>
          <p:cNvPr id="12" name="Content Placeholder 3">
            <a:extLst>
              <a:ext uri="{FF2B5EF4-FFF2-40B4-BE49-F238E27FC236}">
                <a16:creationId xmlns:a16="http://schemas.microsoft.com/office/drawing/2014/main" id="{2B066369-3C2E-4479-AF00-101DE11F7329}"/>
              </a:ext>
            </a:extLst>
          </p:cNvPr>
          <p:cNvSpPr txBox="1">
            <a:spLocks/>
          </p:cNvSpPr>
          <p:nvPr/>
        </p:nvSpPr>
        <p:spPr>
          <a:xfrm>
            <a:off x="1636776" y="1121981"/>
            <a:ext cx="8915400" cy="16689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This data is from a run using a prior learned model snapshot to maintain consistent results. This run also doesn’t perform any learning, it only uses the models built from previous learning runs.</a:t>
            </a:r>
          </a:p>
        </p:txBody>
      </p:sp>
    </p:spTree>
    <p:extLst>
      <p:ext uri="{BB962C8B-B14F-4D97-AF65-F5344CB8AC3E}">
        <p14:creationId xmlns:p14="http://schemas.microsoft.com/office/powerpoint/2010/main" val="3187387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47D3502-15D7-40E3-8799-AADA72E46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4ECB4F3-B59A-44C4-81CD-02CEB61791F8}"/>
              </a:ext>
            </a:extLst>
          </p:cNvPr>
          <p:cNvSpPr>
            <a:spLocks noGrp="1"/>
          </p:cNvSpPr>
          <p:nvPr>
            <p:ph type="title"/>
          </p:nvPr>
        </p:nvSpPr>
        <p:spPr>
          <a:xfrm>
            <a:off x="818382" y="290500"/>
            <a:ext cx="10662923" cy="831481"/>
          </a:xfrm>
        </p:spPr>
        <p:txBody>
          <a:bodyPr>
            <a:normAutofit fontScale="90000"/>
          </a:bodyPr>
          <a:lstStyle/>
          <a:p>
            <a:pPr algn="ctr"/>
            <a:r>
              <a:rPr lang="en-US" dirty="0"/>
              <a:t>Results, New Model, with Future Temperature</a:t>
            </a:r>
            <a:br>
              <a:rPr lang="en-US" dirty="0"/>
            </a:br>
            <a:endParaRPr lang="en-US" dirty="0"/>
          </a:p>
        </p:txBody>
      </p:sp>
      <p:sp>
        <p:nvSpPr>
          <p:cNvPr id="13" name="Rectangle 12">
            <a:extLst>
              <a:ext uri="{FF2B5EF4-FFF2-40B4-BE49-F238E27FC236}">
                <a16:creationId xmlns:a16="http://schemas.microsoft.com/office/drawing/2014/main" id="{A84DC666-97B4-4AC4-9916-A1936C2F6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A0773937-2BF8-4EE2-8809-79C38EAE0A67}"/>
              </a:ext>
            </a:extLst>
          </p:cNvPr>
          <p:cNvSpPr>
            <a:spLocks noGrp="1"/>
          </p:cNvSpPr>
          <p:nvPr>
            <p:ph idx="1"/>
          </p:nvPr>
        </p:nvSpPr>
        <p:spPr>
          <a:xfrm>
            <a:off x="649225" y="1934616"/>
            <a:ext cx="4027380" cy="3958237"/>
          </a:xfrm>
        </p:spPr>
        <p:txBody>
          <a:bodyPr>
            <a:normAutofit/>
          </a:bodyPr>
          <a:lstStyle/>
          <a:p>
            <a:pPr marL="0" indent="0">
              <a:buNone/>
            </a:pPr>
            <a:r>
              <a:rPr lang="en-US" dirty="0"/>
              <a:t> </a:t>
            </a:r>
          </a:p>
        </p:txBody>
      </p:sp>
      <p:sp>
        <p:nvSpPr>
          <p:cNvPr id="15" name="Freeform 43">
            <a:extLst>
              <a:ext uri="{FF2B5EF4-FFF2-40B4-BE49-F238E27FC236}">
                <a16:creationId xmlns:a16="http://schemas.microsoft.com/office/drawing/2014/main" id="{4EEFCCD7-9BFF-47EA-9C91-94E380FD8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5" name="Picture 4" descr="Chart, histogram&#10;&#10;Description automatically generated">
            <a:extLst>
              <a:ext uri="{FF2B5EF4-FFF2-40B4-BE49-F238E27FC236}">
                <a16:creationId xmlns:a16="http://schemas.microsoft.com/office/drawing/2014/main" id="{4F68CAC1-DA44-4B39-B2DA-67AB37BBD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458" y="3195041"/>
            <a:ext cx="5545457" cy="3119320"/>
          </a:xfrm>
          <a:prstGeom prst="rect">
            <a:avLst/>
          </a:prstGeom>
        </p:spPr>
      </p:pic>
      <p:pic>
        <p:nvPicPr>
          <p:cNvPr id="12" name="Picture 11" descr="Chart, line chart&#10;&#10;Description automatically generated">
            <a:extLst>
              <a:ext uri="{FF2B5EF4-FFF2-40B4-BE49-F238E27FC236}">
                <a16:creationId xmlns:a16="http://schemas.microsoft.com/office/drawing/2014/main" id="{713B1E15-EEA2-4844-9139-8BEAFEDF4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915" y="3195041"/>
            <a:ext cx="5572491" cy="3134526"/>
          </a:xfrm>
          <a:prstGeom prst="rect">
            <a:avLst/>
          </a:prstGeom>
        </p:spPr>
      </p:pic>
      <p:sp>
        <p:nvSpPr>
          <p:cNvPr id="16" name="Content Placeholder 3">
            <a:extLst>
              <a:ext uri="{FF2B5EF4-FFF2-40B4-BE49-F238E27FC236}">
                <a16:creationId xmlns:a16="http://schemas.microsoft.com/office/drawing/2014/main" id="{B1BF687E-F96E-46C0-8AB0-89D37E27E968}"/>
              </a:ext>
            </a:extLst>
          </p:cNvPr>
          <p:cNvSpPr txBox="1">
            <a:spLocks/>
          </p:cNvSpPr>
          <p:nvPr/>
        </p:nvSpPr>
        <p:spPr>
          <a:xfrm>
            <a:off x="1636776" y="1121981"/>
            <a:ext cx="8915400" cy="16689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This data is from the run of the custom model that also includes the future temperature in the observations. As you can see this model has a much different reward graph, taking much longer to start producing good results and improving upon those good results more slowly.</a:t>
            </a:r>
          </a:p>
        </p:txBody>
      </p:sp>
    </p:spTree>
    <p:extLst>
      <p:ext uri="{BB962C8B-B14F-4D97-AF65-F5344CB8AC3E}">
        <p14:creationId xmlns:p14="http://schemas.microsoft.com/office/powerpoint/2010/main" val="291672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819C85-697B-479C-BD84-3C1CD95289EC}"/>
              </a:ext>
            </a:extLst>
          </p:cNvPr>
          <p:cNvSpPr>
            <a:spLocks noGrp="1"/>
          </p:cNvSpPr>
          <p:nvPr>
            <p:ph type="title"/>
          </p:nvPr>
        </p:nvSpPr>
        <p:spPr>
          <a:xfrm>
            <a:off x="1223011" y="434340"/>
            <a:ext cx="9927272" cy="1280890"/>
          </a:xfrm>
        </p:spPr>
        <p:txBody>
          <a:bodyPr/>
          <a:lstStyle/>
          <a:p>
            <a:r>
              <a:rPr lang="en-US" dirty="0"/>
              <a:t>Summary, Future Work, and Conclusions</a:t>
            </a:r>
          </a:p>
        </p:txBody>
      </p:sp>
      <p:sp>
        <p:nvSpPr>
          <p:cNvPr id="7" name="Content Placeholder 6">
            <a:extLst>
              <a:ext uri="{FF2B5EF4-FFF2-40B4-BE49-F238E27FC236}">
                <a16:creationId xmlns:a16="http://schemas.microsoft.com/office/drawing/2014/main" id="{99FE6EFE-EB0A-496B-B199-321097AC4A70}"/>
              </a:ext>
            </a:extLst>
          </p:cNvPr>
          <p:cNvSpPr>
            <a:spLocks noGrp="1"/>
          </p:cNvSpPr>
          <p:nvPr>
            <p:ph idx="1"/>
          </p:nvPr>
        </p:nvSpPr>
        <p:spPr>
          <a:xfrm>
            <a:off x="868681" y="1554480"/>
            <a:ext cx="10635932" cy="4869180"/>
          </a:xfrm>
        </p:spPr>
        <p:txBody>
          <a:bodyPr>
            <a:normAutofit/>
          </a:bodyPr>
          <a:lstStyle/>
          <a:p>
            <a:r>
              <a:rPr lang="en-US" dirty="0"/>
              <a:t>Summary:</a:t>
            </a:r>
          </a:p>
          <a:p>
            <a:pPr lvl="1"/>
            <a:r>
              <a:rPr lang="en-US" dirty="0"/>
              <a:t>Goal: A good model that minimizes energy cost and maximizes comfort.</a:t>
            </a:r>
          </a:p>
          <a:p>
            <a:pPr lvl="1"/>
            <a:r>
              <a:rPr lang="en-US" dirty="0"/>
              <a:t>Results: Successful and un-Successful tests of the simulator.</a:t>
            </a:r>
          </a:p>
          <a:p>
            <a:r>
              <a:rPr lang="en-US" dirty="0"/>
              <a:t>Future Work</a:t>
            </a:r>
          </a:p>
          <a:p>
            <a:pPr lvl="1"/>
            <a:r>
              <a:rPr lang="en-US" dirty="0"/>
              <a:t>Adding windows.</a:t>
            </a:r>
          </a:p>
          <a:p>
            <a:pPr lvl="1"/>
            <a:r>
              <a:rPr lang="en-US" dirty="0"/>
              <a:t>Add fans to outside world.</a:t>
            </a:r>
          </a:p>
          <a:p>
            <a:pPr lvl="1"/>
            <a:r>
              <a:rPr lang="en-US" dirty="0"/>
              <a:t>Adding individual room fans.</a:t>
            </a:r>
          </a:p>
          <a:p>
            <a:pPr lvl="1"/>
            <a:r>
              <a:rPr lang="en-US" dirty="0"/>
              <a:t>Work on improving and generating good models with current setup.</a:t>
            </a:r>
          </a:p>
          <a:p>
            <a:pPr lvl="1"/>
            <a:r>
              <a:rPr lang="en-US" dirty="0"/>
              <a:t>Hooking up to a physical system.</a:t>
            </a:r>
          </a:p>
          <a:p>
            <a:r>
              <a:rPr lang="en-US" dirty="0"/>
              <a:t>Conclusions:</a:t>
            </a:r>
          </a:p>
          <a:p>
            <a:pPr lvl="1"/>
            <a:r>
              <a:rPr lang="en-US" dirty="0"/>
              <a:t>A efficient optimized simulator is possible to build.</a:t>
            </a:r>
          </a:p>
          <a:p>
            <a:pPr lvl="1"/>
            <a:r>
              <a:rPr lang="en-US" dirty="0"/>
              <a:t>The current simulator can last indefinitely(the whole year) and do a good job.</a:t>
            </a:r>
          </a:p>
          <a:p>
            <a:pPr marL="0" indent="0">
              <a:buNone/>
            </a:pPr>
            <a:endParaRPr lang="en-US" dirty="0"/>
          </a:p>
          <a:p>
            <a:pPr lvl="1"/>
            <a:endParaRPr lang="en-US" dirty="0"/>
          </a:p>
        </p:txBody>
      </p:sp>
    </p:spTree>
    <p:extLst>
      <p:ext uri="{BB962C8B-B14F-4D97-AF65-F5344CB8AC3E}">
        <p14:creationId xmlns:p14="http://schemas.microsoft.com/office/powerpoint/2010/main" val="1053151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15BFE0-DDAD-418A-888B-BBA732FEB0E1}"/>
              </a:ext>
            </a:extLst>
          </p:cNvPr>
          <p:cNvSpPr>
            <a:spLocks noGrp="1"/>
          </p:cNvSpPr>
          <p:nvPr>
            <p:ph type="title"/>
          </p:nvPr>
        </p:nvSpPr>
        <p:spPr>
          <a:xfrm>
            <a:off x="2592925" y="624110"/>
            <a:ext cx="8911687" cy="701770"/>
          </a:xfrm>
        </p:spPr>
        <p:txBody>
          <a:bodyPr/>
          <a:lstStyle/>
          <a:p>
            <a:r>
              <a:rPr lang="en-US" dirty="0"/>
              <a:t>References</a:t>
            </a:r>
          </a:p>
        </p:txBody>
      </p:sp>
      <p:sp>
        <p:nvSpPr>
          <p:cNvPr id="5" name="Content Placeholder 4">
            <a:extLst>
              <a:ext uri="{FF2B5EF4-FFF2-40B4-BE49-F238E27FC236}">
                <a16:creationId xmlns:a16="http://schemas.microsoft.com/office/drawing/2014/main" id="{2C507469-BD31-4D37-B358-4E8D8B3C50C8}"/>
              </a:ext>
            </a:extLst>
          </p:cNvPr>
          <p:cNvSpPr>
            <a:spLocks noGrp="1"/>
          </p:cNvSpPr>
          <p:nvPr>
            <p:ph idx="1"/>
          </p:nvPr>
        </p:nvSpPr>
        <p:spPr>
          <a:xfrm>
            <a:off x="2589212" y="1357532"/>
            <a:ext cx="8915400" cy="4585342"/>
          </a:xfrm>
        </p:spPr>
        <p:txBody>
          <a:bodyPr/>
          <a:lstStyle/>
          <a:p>
            <a:r>
              <a:rPr lang="en-US" dirty="0">
                <a:hlinkClick r:id="rId2"/>
              </a:rPr>
              <a:t>https://climateaccountability.org/carbonmajors.html</a:t>
            </a:r>
            <a:endParaRPr lang="en-US" dirty="0"/>
          </a:p>
          <a:p>
            <a:r>
              <a:rPr lang="en-US" dirty="0">
                <a:hlinkClick r:id="rId3"/>
              </a:rPr>
              <a:t>https://www.ucsusa.org/resources/cooler-smarter-geek-out-data#.W-4zk-hKjD5</a:t>
            </a:r>
            <a:endParaRPr lang="en-US" dirty="0"/>
          </a:p>
          <a:p>
            <a:endParaRPr lang="en-US" dirty="0"/>
          </a:p>
        </p:txBody>
      </p:sp>
    </p:spTree>
    <p:extLst>
      <p:ext uri="{BB962C8B-B14F-4D97-AF65-F5344CB8AC3E}">
        <p14:creationId xmlns:p14="http://schemas.microsoft.com/office/powerpoint/2010/main" val="417357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47D3502-15D7-40E3-8799-AADA72E46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0D5CC0A-E172-4647-B8AF-AE0067FEAC04}"/>
              </a:ext>
            </a:extLst>
          </p:cNvPr>
          <p:cNvSpPr>
            <a:spLocks noGrp="1"/>
          </p:cNvSpPr>
          <p:nvPr>
            <p:ph type="title"/>
          </p:nvPr>
        </p:nvSpPr>
        <p:spPr>
          <a:xfrm>
            <a:off x="649224" y="645106"/>
            <a:ext cx="3650279" cy="1259894"/>
          </a:xfrm>
        </p:spPr>
        <p:txBody>
          <a:bodyPr>
            <a:normAutofit/>
          </a:bodyPr>
          <a:lstStyle/>
          <a:p>
            <a:r>
              <a:rPr lang="en-US" dirty="0"/>
              <a:t>Methods and Objectives</a:t>
            </a:r>
          </a:p>
        </p:txBody>
      </p:sp>
      <p:sp>
        <p:nvSpPr>
          <p:cNvPr id="22" name="Rectangle 21">
            <a:extLst>
              <a:ext uri="{FF2B5EF4-FFF2-40B4-BE49-F238E27FC236}">
                <a16:creationId xmlns:a16="http://schemas.microsoft.com/office/drawing/2014/main" id="{A84DC666-97B4-4AC4-9916-A1936C2F6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7">
            <a:extLst>
              <a:ext uri="{FF2B5EF4-FFF2-40B4-BE49-F238E27FC236}">
                <a16:creationId xmlns:a16="http://schemas.microsoft.com/office/drawing/2014/main" id="{BB17D9DA-4A8A-422B-8759-1E66A26CFDB7}"/>
              </a:ext>
            </a:extLst>
          </p:cNvPr>
          <p:cNvSpPr>
            <a:spLocks noGrp="1"/>
          </p:cNvSpPr>
          <p:nvPr>
            <p:ph idx="1"/>
          </p:nvPr>
        </p:nvSpPr>
        <p:spPr>
          <a:xfrm>
            <a:off x="649224" y="2133600"/>
            <a:ext cx="4768595" cy="3927623"/>
          </a:xfrm>
        </p:spPr>
        <p:txBody>
          <a:bodyPr>
            <a:normAutofit/>
          </a:bodyPr>
          <a:lstStyle/>
          <a:p>
            <a:pPr marL="0" indent="0">
              <a:buNone/>
            </a:pPr>
            <a:r>
              <a:rPr lang="en-US" dirty="0"/>
              <a:t>The world is in a climate crisis. Although  71% of the worlds  green house gas emissions come from 100 companies who for years have pushed down climate solutions, these emissions are also somewhat due to the consumption of their products. Individuals should also do their part to reduce their own carbon footprint, but the most work will be holding companies and governments accountable.</a:t>
            </a:r>
          </a:p>
        </p:txBody>
      </p:sp>
      <p:pic>
        <p:nvPicPr>
          <p:cNvPr id="6" name="Picture 5" descr="Table&#10;&#10;Description automatically generated">
            <a:extLst>
              <a:ext uri="{FF2B5EF4-FFF2-40B4-BE49-F238E27FC236}">
                <a16:creationId xmlns:a16="http://schemas.microsoft.com/office/drawing/2014/main" id="{0370810C-541B-41FB-8916-D8A27D436063}"/>
              </a:ext>
            </a:extLst>
          </p:cNvPr>
          <p:cNvPicPr>
            <a:picLocks noChangeAspect="1"/>
          </p:cNvPicPr>
          <p:nvPr/>
        </p:nvPicPr>
        <p:blipFill>
          <a:blip r:embed="rId2"/>
          <a:stretch>
            <a:fillRect/>
          </a:stretch>
        </p:blipFill>
        <p:spPr>
          <a:xfrm>
            <a:off x="5809861" y="1143000"/>
            <a:ext cx="5732915" cy="4572000"/>
          </a:xfrm>
          <a:prstGeom prst="rect">
            <a:avLst/>
          </a:prstGeom>
        </p:spPr>
      </p:pic>
      <p:sp>
        <p:nvSpPr>
          <p:cNvPr id="24" name="Freeform 43">
            <a:extLst>
              <a:ext uri="{FF2B5EF4-FFF2-40B4-BE49-F238E27FC236}">
                <a16:creationId xmlns:a16="http://schemas.microsoft.com/office/drawing/2014/main" id="{4EEFCCD7-9BFF-47EA-9C91-94E380FD8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spTree>
    <p:extLst>
      <p:ext uri="{BB962C8B-B14F-4D97-AF65-F5344CB8AC3E}">
        <p14:creationId xmlns:p14="http://schemas.microsoft.com/office/powerpoint/2010/main" val="516629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FFEFD15-F248-4866-8877-0DE9EBC6C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5CC0A-E172-4647-B8AF-AE0067FEAC04}"/>
              </a:ext>
            </a:extLst>
          </p:cNvPr>
          <p:cNvSpPr>
            <a:spLocks noGrp="1"/>
          </p:cNvSpPr>
          <p:nvPr>
            <p:ph type="title"/>
          </p:nvPr>
        </p:nvSpPr>
        <p:spPr>
          <a:xfrm>
            <a:off x="649224" y="645106"/>
            <a:ext cx="3650279" cy="1259894"/>
          </a:xfrm>
        </p:spPr>
        <p:txBody>
          <a:bodyPr>
            <a:normAutofit/>
          </a:bodyPr>
          <a:lstStyle/>
          <a:p>
            <a:r>
              <a:rPr lang="en-US" dirty="0"/>
              <a:t>Methods and Objectives</a:t>
            </a:r>
          </a:p>
        </p:txBody>
      </p:sp>
      <p:sp>
        <p:nvSpPr>
          <p:cNvPr id="35" name="Rectangle 34">
            <a:extLst>
              <a:ext uri="{FF2B5EF4-FFF2-40B4-BE49-F238E27FC236}">
                <a16:creationId xmlns:a16="http://schemas.microsoft.com/office/drawing/2014/main" id="{C0DA6080-07B7-41BB-8CFE-A98AEC36D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7">
            <a:extLst>
              <a:ext uri="{FF2B5EF4-FFF2-40B4-BE49-F238E27FC236}">
                <a16:creationId xmlns:a16="http://schemas.microsoft.com/office/drawing/2014/main" id="{BB17D9DA-4A8A-422B-8759-1E66A26CFDB7}"/>
              </a:ext>
            </a:extLst>
          </p:cNvPr>
          <p:cNvSpPr>
            <a:spLocks noGrp="1"/>
          </p:cNvSpPr>
          <p:nvPr>
            <p:ph idx="1"/>
          </p:nvPr>
        </p:nvSpPr>
        <p:spPr>
          <a:xfrm>
            <a:off x="649225" y="2133600"/>
            <a:ext cx="3650278" cy="3759253"/>
          </a:xfrm>
        </p:spPr>
        <p:txBody>
          <a:bodyPr>
            <a:normAutofit/>
          </a:bodyPr>
          <a:lstStyle/>
          <a:p>
            <a:pPr marL="0" indent="0">
              <a:buNone/>
            </a:pPr>
            <a:r>
              <a:rPr lang="en-US" dirty="0"/>
              <a:t>As you can see from this graphic HVAC emissions make up a significant percentage of the average Americans Carbon Footprint. This is also an area less discussed when working on lowering your carbon footprint. Therefore this topic was chosen as a basis for the project. </a:t>
            </a:r>
          </a:p>
        </p:txBody>
      </p:sp>
      <p:sp>
        <p:nvSpPr>
          <p:cNvPr id="37" name="Rectangle 36">
            <a:extLst>
              <a:ext uri="{FF2B5EF4-FFF2-40B4-BE49-F238E27FC236}">
                <a16:creationId xmlns:a16="http://schemas.microsoft.com/office/drawing/2014/main" id="{C50EE13F-08EF-4558-986A-781953AF8B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9543" y="645106"/>
            <a:ext cx="6953577" cy="5247747"/>
          </a:xfrm>
          <a:prstGeom prst="rect">
            <a:avLst/>
          </a:prstGeom>
          <a:solidFill>
            <a:schemeClr val="tx1"/>
          </a:solidFill>
          <a:ln w="1270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pie chart&#10;&#10;Description automatically generated">
            <a:extLst>
              <a:ext uri="{FF2B5EF4-FFF2-40B4-BE49-F238E27FC236}">
                <a16:creationId xmlns:a16="http://schemas.microsoft.com/office/drawing/2014/main" id="{668887BE-05A8-4203-AC29-71882B8B2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242" y="1602619"/>
            <a:ext cx="2944896" cy="3127158"/>
          </a:xfrm>
          <a:prstGeom prst="rect">
            <a:avLst/>
          </a:prstGeom>
        </p:spPr>
      </p:pic>
      <p:pic>
        <p:nvPicPr>
          <p:cNvPr id="7" name="Picture 6" descr="Chart, pie chart&#10;&#10;Description automatically generated">
            <a:extLst>
              <a:ext uri="{FF2B5EF4-FFF2-40B4-BE49-F238E27FC236}">
                <a16:creationId xmlns:a16="http://schemas.microsoft.com/office/drawing/2014/main" id="{8658FB8C-9225-47C4-BD82-3A48E25F6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5849" y="1607366"/>
            <a:ext cx="3763582" cy="3358997"/>
          </a:xfrm>
          <a:prstGeom prst="rect">
            <a:avLst/>
          </a:prstGeom>
        </p:spPr>
      </p:pic>
      <p:sp>
        <p:nvSpPr>
          <p:cNvPr id="39" name="Freeform 11">
            <a:extLst>
              <a:ext uri="{FF2B5EF4-FFF2-40B4-BE49-F238E27FC236}">
                <a16:creationId xmlns:a16="http://schemas.microsoft.com/office/drawing/2014/main" id="{EE4362DB-4104-4E27-9AE0-14DD5B44D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62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7D3502-15D7-40E3-8799-AADA72E46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4C95E13-D2FF-4DED-923B-75830F109927}"/>
              </a:ext>
            </a:extLst>
          </p:cNvPr>
          <p:cNvSpPr>
            <a:spLocks noGrp="1"/>
          </p:cNvSpPr>
          <p:nvPr>
            <p:ph type="title"/>
          </p:nvPr>
        </p:nvSpPr>
        <p:spPr>
          <a:xfrm>
            <a:off x="649224" y="645106"/>
            <a:ext cx="3650279" cy="1259894"/>
          </a:xfrm>
        </p:spPr>
        <p:txBody>
          <a:bodyPr>
            <a:normAutofit/>
          </a:bodyPr>
          <a:lstStyle/>
          <a:p>
            <a:r>
              <a:rPr lang="en-US" dirty="0"/>
              <a:t>The Problem</a:t>
            </a:r>
          </a:p>
        </p:txBody>
      </p:sp>
      <p:sp>
        <p:nvSpPr>
          <p:cNvPr id="12" name="Rectangle 11">
            <a:extLst>
              <a:ext uri="{FF2B5EF4-FFF2-40B4-BE49-F238E27FC236}">
                <a16:creationId xmlns:a16="http://schemas.microsoft.com/office/drawing/2014/main" id="{A84DC666-97B4-4AC4-9916-A1936C2F6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34CB6EE-24E9-41C8-BE46-5BB76638F55A}"/>
              </a:ext>
            </a:extLst>
          </p:cNvPr>
          <p:cNvSpPr>
            <a:spLocks noGrp="1"/>
          </p:cNvSpPr>
          <p:nvPr>
            <p:ph idx="1"/>
          </p:nvPr>
        </p:nvSpPr>
        <p:spPr>
          <a:xfrm>
            <a:off x="838962" y="4496190"/>
            <a:ext cx="11123675" cy="1671374"/>
          </a:xfrm>
        </p:spPr>
        <p:txBody>
          <a:bodyPr>
            <a:normAutofit/>
          </a:bodyPr>
          <a:lstStyle/>
          <a:p>
            <a:r>
              <a:rPr lang="en-US" dirty="0"/>
              <a:t>Given inputs of a temperature weather file holding outside and ground temperatures, and also given a model of a home. </a:t>
            </a:r>
          </a:p>
          <a:p>
            <a:r>
              <a:rPr lang="en-US" dirty="0"/>
              <a:t>Desired outputs of a reinforcement learning model that has learned how to effectively manage the temperature of a home.</a:t>
            </a:r>
          </a:p>
          <a:p>
            <a:pPr marL="0" indent="0">
              <a:buNone/>
            </a:pPr>
            <a:endParaRPr lang="en-US" dirty="0"/>
          </a:p>
        </p:txBody>
      </p:sp>
      <p:sp>
        <p:nvSpPr>
          <p:cNvPr id="14" name="Freeform 43">
            <a:extLst>
              <a:ext uri="{FF2B5EF4-FFF2-40B4-BE49-F238E27FC236}">
                <a16:creationId xmlns:a16="http://schemas.microsoft.com/office/drawing/2014/main" id="{4EEFCCD7-9BFF-47EA-9C91-94E380FD8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sp>
        <p:nvSpPr>
          <p:cNvPr id="7" name="TextBox 6">
            <a:extLst>
              <a:ext uri="{FF2B5EF4-FFF2-40B4-BE49-F238E27FC236}">
                <a16:creationId xmlns:a16="http://schemas.microsoft.com/office/drawing/2014/main" id="{7CCCDD05-4A27-464B-BB1A-2F25C4AB6381}"/>
              </a:ext>
            </a:extLst>
          </p:cNvPr>
          <p:cNvSpPr txBox="1"/>
          <p:nvPr/>
        </p:nvSpPr>
        <p:spPr>
          <a:xfrm>
            <a:off x="1897379" y="1558984"/>
            <a:ext cx="9006840" cy="2246769"/>
          </a:xfrm>
          <a:prstGeom prst="rect">
            <a:avLst/>
          </a:prstGeom>
          <a:noFill/>
        </p:spPr>
        <p:txBody>
          <a:bodyPr wrap="square" rtlCol="0">
            <a:spAutoFit/>
          </a:bodyPr>
          <a:lstStyle/>
          <a:p>
            <a:r>
              <a:rPr lang="en-US" sz="2800" dirty="0"/>
              <a:t>The system takes a weather file and a config file, as well as a pre-built house model in the environment. Through reinforcement learning on the system a model is created that efficiently manages temperature of a home.</a:t>
            </a:r>
          </a:p>
        </p:txBody>
      </p:sp>
    </p:spTree>
    <p:extLst>
      <p:ext uri="{BB962C8B-B14F-4D97-AF65-F5344CB8AC3E}">
        <p14:creationId xmlns:p14="http://schemas.microsoft.com/office/powerpoint/2010/main" val="286174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6449700-F766-4AC0-A760-6D6FB36E0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98D9F3-FB1F-4B06-9255-EEAC4CB7042D}"/>
              </a:ext>
            </a:extLst>
          </p:cNvPr>
          <p:cNvSpPr>
            <a:spLocks noGrp="1"/>
          </p:cNvSpPr>
          <p:nvPr>
            <p:ph type="title"/>
          </p:nvPr>
        </p:nvSpPr>
        <p:spPr>
          <a:xfrm>
            <a:off x="649224" y="645106"/>
            <a:ext cx="6574536" cy="1259894"/>
          </a:xfrm>
        </p:spPr>
        <p:txBody>
          <a:bodyPr>
            <a:normAutofit/>
          </a:bodyPr>
          <a:lstStyle/>
          <a:p>
            <a:r>
              <a:rPr lang="en-US" dirty="0"/>
              <a:t>The Solution</a:t>
            </a:r>
          </a:p>
        </p:txBody>
      </p:sp>
      <p:sp>
        <p:nvSpPr>
          <p:cNvPr id="3" name="Content Placeholder 2">
            <a:extLst>
              <a:ext uri="{FF2B5EF4-FFF2-40B4-BE49-F238E27FC236}">
                <a16:creationId xmlns:a16="http://schemas.microsoft.com/office/drawing/2014/main" id="{A226D64C-5F84-4948-90A6-2E5CF22187EA}"/>
              </a:ext>
            </a:extLst>
          </p:cNvPr>
          <p:cNvSpPr>
            <a:spLocks noGrp="1"/>
          </p:cNvSpPr>
          <p:nvPr>
            <p:ph idx="1"/>
          </p:nvPr>
        </p:nvSpPr>
        <p:spPr>
          <a:xfrm>
            <a:off x="649224" y="1371600"/>
            <a:ext cx="6574535" cy="4521253"/>
          </a:xfrm>
        </p:spPr>
        <p:txBody>
          <a:bodyPr>
            <a:normAutofit/>
          </a:bodyPr>
          <a:lstStyle/>
          <a:p>
            <a:r>
              <a:rPr lang="en-US" dirty="0"/>
              <a:t>Inputs:</a:t>
            </a:r>
          </a:p>
          <a:p>
            <a:pPr lvl="1"/>
            <a:r>
              <a:rPr lang="en-US" dirty="0"/>
              <a:t>Weather file containing temperatures and dates for those temperatures in order.</a:t>
            </a:r>
          </a:p>
          <a:p>
            <a:pPr lvl="1"/>
            <a:r>
              <a:rPr lang="en-US" dirty="0"/>
              <a:t>Config file containing initialization information for the environment such as lowest allowed temperatures for the environment.</a:t>
            </a:r>
          </a:p>
          <a:p>
            <a:pPr lvl="1"/>
            <a:r>
              <a:rPr lang="en-US" dirty="0"/>
              <a:t>A house model with barriers between rooms, </a:t>
            </a:r>
            <a:r>
              <a:rPr lang="en-US" dirty="0" err="1"/>
              <a:t>hvac</a:t>
            </a:r>
            <a:r>
              <a:rPr lang="en-US" dirty="0"/>
              <a:t> heaters and room fans for circulating the air.</a:t>
            </a:r>
          </a:p>
          <a:p>
            <a:r>
              <a:rPr lang="en-US" dirty="0"/>
              <a:t>The Method:</a:t>
            </a:r>
          </a:p>
          <a:p>
            <a:pPr lvl="1"/>
            <a:r>
              <a:rPr lang="en-US" dirty="0"/>
              <a:t>A reinforcement learner</a:t>
            </a:r>
          </a:p>
          <a:p>
            <a:r>
              <a:rPr lang="en-US" dirty="0"/>
              <a:t>Exit Conditions:</a:t>
            </a:r>
          </a:p>
          <a:p>
            <a:pPr lvl="1"/>
            <a:r>
              <a:rPr lang="en-US" dirty="0"/>
              <a:t>End of weather file reached</a:t>
            </a:r>
          </a:p>
          <a:p>
            <a:pPr lvl="1"/>
            <a:r>
              <a:rPr lang="en-US" dirty="0"/>
              <a:t>Uncomfortable temperature extreme reached.</a:t>
            </a:r>
          </a:p>
        </p:txBody>
      </p:sp>
      <p:pic>
        <p:nvPicPr>
          <p:cNvPr id="7" name="Picture 6">
            <a:extLst>
              <a:ext uri="{FF2B5EF4-FFF2-40B4-BE49-F238E27FC236}">
                <a16:creationId xmlns:a16="http://schemas.microsoft.com/office/drawing/2014/main" id="{26CFCDBC-D300-4A57-9EBC-79710E404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3988" y="3411402"/>
            <a:ext cx="3007783" cy="2541577"/>
          </a:xfrm>
          <a:prstGeom prst="rect">
            <a:avLst/>
          </a:prstGeom>
        </p:spPr>
      </p:pic>
      <p:pic>
        <p:nvPicPr>
          <p:cNvPr id="5" name="Picture 4" descr="Diagram&#10;&#10;Description automatically generated">
            <a:extLst>
              <a:ext uri="{FF2B5EF4-FFF2-40B4-BE49-F238E27FC236}">
                <a16:creationId xmlns:a16="http://schemas.microsoft.com/office/drawing/2014/main" id="{3B8A4747-D781-41B5-A2D6-39049719D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0103" y="905021"/>
            <a:ext cx="3981455" cy="1532860"/>
          </a:xfrm>
          <a:prstGeom prst="rect">
            <a:avLst/>
          </a:prstGeom>
        </p:spPr>
      </p:pic>
      <p:sp>
        <p:nvSpPr>
          <p:cNvPr id="21" name="Freeform 11">
            <a:extLst>
              <a:ext uri="{FF2B5EF4-FFF2-40B4-BE49-F238E27FC236}">
                <a16:creationId xmlns:a16="http://schemas.microsoft.com/office/drawing/2014/main" id="{12B73497-8AFE-44A0-A15C-565F373E7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AB85733-2077-499E-B414-1AC59F712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77791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7D3502-15D7-40E3-8799-AADA72E46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DC43E41-50D5-4FCA-827C-5649DC6F24CB}"/>
              </a:ext>
            </a:extLst>
          </p:cNvPr>
          <p:cNvSpPr>
            <a:spLocks noGrp="1"/>
          </p:cNvSpPr>
          <p:nvPr>
            <p:ph type="title"/>
          </p:nvPr>
        </p:nvSpPr>
        <p:spPr>
          <a:xfrm>
            <a:off x="1861375" y="157233"/>
            <a:ext cx="8466201" cy="748437"/>
          </a:xfrm>
        </p:spPr>
        <p:txBody>
          <a:bodyPr>
            <a:normAutofit/>
          </a:bodyPr>
          <a:lstStyle/>
          <a:p>
            <a:pPr algn="ctr"/>
            <a:r>
              <a:rPr lang="en-US" dirty="0"/>
              <a:t>Observations and Actions</a:t>
            </a:r>
          </a:p>
        </p:txBody>
      </p:sp>
      <p:sp>
        <p:nvSpPr>
          <p:cNvPr id="11" name="Rectangle 10">
            <a:extLst>
              <a:ext uri="{FF2B5EF4-FFF2-40B4-BE49-F238E27FC236}">
                <a16:creationId xmlns:a16="http://schemas.microsoft.com/office/drawing/2014/main" id="{A84DC666-97B4-4AC4-9916-A1936C2F6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DFB429B-6C5C-4F8E-9852-ECED41936410}"/>
              </a:ext>
            </a:extLst>
          </p:cNvPr>
          <p:cNvSpPr>
            <a:spLocks noGrp="1"/>
          </p:cNvSpPr>
          <p:nvPr>
            <p:ph idx="1"/>
          </p:nvPr>
        </p:nvSpPr>
        <p:spPr>
          <a:xfrm>
            <a:off x="649225" y="2133600"/>
            <a:ext cx="3650278" cy="3759253"/>
          </a:xfrm>
        </p:spPr>
        <p:txBody>
          <a:bodyPr>
            <a:normAutofit/>
          </a:bodyPr>
          <a:lstStyle/>
          <a:p>
            <a:pPr marL="0" indent="0">
              <a:buNone/>
            </a:pPr>
            <a:r>
              <a:rPr lang="en-US" dirty="0"/>
              <a:t> </a:t>
            </a:r>
          </a:p>
        </p:txBody>
      </p:sp>
      <p:sp>
        <p:nvSpPr>
          <p:cNvPr id="13" name="Freeform 43">
            <a:extLst>
              <a:ext uri="{FF2B5EF4-FFF2-40B4-BE49-F238E27FC236}">
                <a16:creationId xmlns:a16="http://schemas.microsoft.com/office/drawing/2014/main" id="{4EEFCCD7-9BFF-47EA-9C91-94E380FD8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graphicFrame>
        <p:nvGraphicFramePr>
          <p:cNvPr id="4" name="Table 4">
            <a:extLst>
              <a:ext uri="{FF2B5EF4-FFF2-40B4-BE49-F238E27FC236}">
                <a16:creationId xmlns:a16="http://schemas.microsoft.com/office/drawing/2014/main" id="{E0263A3F-B664-4D8D-B57E-EA3CF6D260CA}"/>
              </a:ext>
            </a:extLst>
          </p:cNvPr>
          <p:cNvGraphicFramePr>
            <a:graphicFrameLocks noGrp="1"/>
          </p:cNvGraphicFramePr>
          <p:nvPr>
            <p:extLst>
              <p:ext uri="{D42A27DB-BD31-4B8C-83A1-F6EECF244321}">
                <p14:modId xmlns:p14="http://schemas.microsoft.com/office/powerpoint/2010/main" val="3294143946"/>
              </p:ext>
            </p:extLst>
          </p:nvPr>
        </p:nvGraphicFramePr>
        <p:xfrm>
          <a:off x="462888" y="905670"/>
          <a:ext cx="5869332" cy="5171190"/>
        </p:xfrm>
        <a:graphic>
          <a:graphicData uri="http://schemas.openxmlformats.org/drawingml/2006/table">
            <a:tbl>
              <a:tblPr firstRow="1" bandRow="1">
                <a:tableStyleId>{5C22544A-7EE6-4342-B048-85BDC9FD1C3A}</a:tableStyleId>
              </a:tblPr>
              <a:tblGrid>
                <a:gridCol w="1136365">
                  <a:extLst>
                    <a:ext uri="{9D8B030D-6E8A-4147-A177-3AD203B41FA5}">
                      <a16:colId xmlns:a16="http://schemas.microsoft.com/office/drawing/2014/main" val="2364479564"/>
                    </a:ext>
                  </a:extLst>
                </a:gridCol>
                <a:gridCol w="2526895">
                  <a:extLst>
                    <a:ext uri="{9D8B030D-6E8A-4147-A177-3AD203B41FA5}">
                      <a16:colId xmlns:a16="http://schemas.microsoft.com/office/drawing/2014/main" val="2998626847"/>
                    </a:ext>
                  </a:extLst>
                </a:gridCol>
                <a:gridCol w="1121481">
                  <a:extLst>
                    <a:ext uri="{9D8B030D-6E8A-4147-A177-3AD203B41FA5}">
                      <a16:colId xmlns:a16="http://schemas.microsoft.com/office/drawing/2014/main" val="984803746"/>
                    </a:ext>
                  </a:extLst>
                </a:gridCol>
                <a:gridCol w="1084591">
                  <a:extLst>
                    <a:ext uri="{9D8B030D-6E8A-4147-A177-3AD203B41FA5}">
                      <a16:colId xmlns:a16="http://schemas.microsoft.com/office/drawing/2014/main" val="3399496939"/>
                    </a:ext>
                  </a:extLst>
                </a:gridCol>
              </a:tblGrid>
              <a:tr h="485763">
                <a:tc>
                  <a:txBody>
                    <a:bodyPr/>
                    <a:lstStyle/>
                    <a:p>
                      <a:r>
                        <a:rPr lang="en-US" sz="2500" dirty="0"/>
                        <a:t>Num</a:t>
                      </a:r>
                    </a:p>
                  </a:txBody>
                  <a:tcPr marL="127494" marR="127494" marT="63747" marB="63747"/>
                </a:tc>
                <a:tc>
                  <a:txBody>
                    <a:bodyPr/>
                    <a:lstStyle/>
                    <a:p>
                      <a:r>
                        <a:rPr lang="en-US" sz="2500" dirty="0"/>
                        <a:t>Observation</a:t>
                      </a:r>
                    </a:p>
                  </a:txBody>
                  <a:tcPr marL="127494" marR="127494" marT="63747" marB="63747"/>
                </a:tc>
                <a:tc>
                  <a:txBody>
                    <a:bodyPr/>
                    <a:lstStyle/>
                    <a:p>
                      <a:r>
                        <a:rPr lang="en-US" sz="2500" dirty="0"/>
                        <a:t>Min</a:t>
                      </a:r>
                    </a:p>
                  </a:txBody>
                  <a:tcPr marL="127494" marR="127494" marT="63747" marB="63747"/>
                </a:tc>
                <a:tc>
                  <a:txBody>
                    <a:bodyPr/>
                    <a:lstStyle/>
                    <a:p>
                      <a:r>
                        <a:rPr lang="en-US" sz="2500"/>
                        <a:t>Max</a:t>
                      </a:r>
                    </a:p>
                  </a:txBody>
                  <a:tcPr marL="127494" marR="127494" marT="63747" marB="63747"/>
                </a:tc>
                <a:extLst>
                  <a:ext uri="{0D108BD9-81ED-4DB2-BD59-A6C34878D82A}">
                    <a16:rowId xmlns:a16="http://schemas.microsoft.com/office/drawing/2014/main" val="1009965590"/>
                  </a:ext>
                </a:extLst>
              </a:tr>
              <a:tr h="485763">
                <a:tc>
                  <a:txBody>
                    <a:bodyPr/>
                    <a:lstStyle/>
                    <a:p>
                      <a:r>
                        <a:rPr lang="en-US" sz="2500"/>
                        <a:t>0</a:t>
                      </a:r>
                    </a:p>
                  </a:txBody>
                  <a:tcPr marL="127494" marR="127494" marT="63747" marB="63747"/>
                </a:tc>
                <a:tc>
                  <a:txBody>
                    <a:bodyPr/>
                    <a:lstStyle/>
                    <a:p>
                      <a:r>
                        <a:rPr lang="en-US" sz="2500"/>
                        <a:t>Air Temp</a:t>
                      </a:r>
                    </a:p>
                  </a:txBody>
                  <a:tcPr marL="127494" marR="127494" marT="63747" marB="63747"/>
                </a:tc>
                <a:tc>
                  <a:txBody>
                    <a:bodyPr/>
                    <a:lstStyle/>
                    <a:p>
                      <a:r>
                        <a:rPr lang="en-US" sz="2500" dirty="0"/>
                        <a:t>-273</a:t>
                      </a:r>
                    </a:p>
                  </a:txBody>
                  <a:tcPr marL="127494" marR="127494" marT="63747" marB="63747"/>
                </a:tc>
                <a:tc>
                  <a:txBody>
                    <a:bodyPr/>
                    <a:lstStyle/>
                    <a:p>
                      <a:r>
                        <a:rPr lang="en-US" sz="2500"/>
                        <a:t>Inf</a:t>
                      </a:r>
                    </a:p>
                  </a:txBody>
                  <a:tcPr marL="127494" marR="127494" marT="63747" marB="63747"/>
                </a:tc>
                <a:extLst>
                  <a:ext uri="{0D108BD9-81ED-4DB2-BD59-A6C34878D82A}">
                    <a16:rowId xmlns:a16="http://schemas.microsoft.com/office/drawing/2014/main" val="2066433264"/>
                  </a:ext>
                </a:extLst>
              </a:tr>
              <a:tr h="849732">
                <a:tc>
                  <a:txBody>
                    <a:bodyPr/>
                    <a:lstStyle/>
                    <a:p>
                      <a:r>
                        <a:rPr lang="en-US" sz="2500"/>
                        <a:t>1</a:t>
                      </a:r>
                    </a:p>
                  </a:txBody>
                  <a:tcPr marL="127494" marR="127494" marT="63747" marB="63747"/>
                </a:tc>
                <a:tc>
                  <a:txBody>
                    <a:bodyPr/>
                    <a:lstStyle/>
                    <a:p>
                      <a:r>
                        <a:rPr lang="en-US" sz="2500" dirty="0"/>
                        <a:t>Ground Temp</a:t>
                      </a:r>
                    </a:p>
                  </a:txBody>
                  <a:tcPr marL="127494" marR="127494" marT="63747" marB="63747"/>
                </a:tc>
                <a:tc>
                  <a:txBody>
                    <a:bodyPr/>
                    <a:lstStyle/>
                    <a:p>
                      <a:r>
                        <a:rPr lang="en-US" sz="2500"/>
                        <a:t>-273</a:t>
                      </a:r>
                    </a:p>
                  </a:txBody>
                  <a:tcPr marL="127494" marR="127494" marT="63747" marB="63747"/>
                </a:tc>
                <a:tc>
                  <a:txBody>
                    <a:bodyPr/>
                    <a:lstStyle/>
                    <a:p>
                      <a:r>
                        <a:rPr lang="en-US" sz="2500"/>
                        <a:t>Inf</a:t>
                      </a:r>
                    </a:p>
                  </a:txBody>
                  <a:tcPr marL="127494" marR="127494" marT="63747" marB="63747"/>
                </a:tc>
                <a:extLst>
                  <a:ext uri="{0D108BD9-81ED-4DB2-BD59-A6C34878D82A}">
                    <a16:rowId xmlns:a16="http://schemas.microsoft.com/office/drawing/2014/main" val="2813504472"/>
                  </a:ext>
                </a:extLst>
              </a:tr>
              <a:tr h="485763">
                <a:tc>
                  <a:txBody>
                    <a:bodyPr/>
                    <a:lstStyle/>
                    <a:p>
                      <a:r>
                        <a:rPr lang="en-US" sz="2500"/>
                        <a:t>2</a:t>
                      </a:r>
                    </a:p>
                  </a:txBody>
                  <a:tcPr marL="127494" marR="127494" marT="63747" marB="63747"/>
                </a:tc>
                <a:tc>
                  <a:txBody>
                    <a:bodyPr/>
                    <a:lstStyle/>
                    <a:p>
                      <a:r>
                        <a:rPr lang="en-US" sz="2500"/>
                        <a:t>HVAC Temp</a:t>
                      </a:r>
                    </a:p>
                  </a:txBody>
                  <a:tcPr marL="127494" marR="127494" marT="63747" marB="63747"/>
                </a:tc>
                <a:tc>
                  <a:txBody>
                    <a:bodyPr/>
                    <a:lstStyle/>
                    <a:p>
                      <a:r>
                        <a:rPr lang="en-US" sz="2500"/>
                        <a:t>-273</a:t>
                      </a:r>
                    </a:p>
                  </a:txBody>
                  <a:tcPr marL="127494" marR="127494" marT="63747" marB="63747"/>
                </a:tc>
                <a:tc>
                  <a:txBody>
                    <a:bodyPr/>
                    <a:lstStyle/>
                    <a:p>
                      <a:r>
                        <a:rPr lang="en-US" sz="2500"/>
                        <a:t>Inf</a:t>
                      </a:r>
                    </a:p>
                  </a:txBody>
                  <a:tcPr marL="127494" marR="127494" marT="63747" marB="63747"/>
                </a:tc>
                <a:extLst>
                  <a:ext uri="{0D108BD9-81ED-4DB2-BD59-A6C34878D82A}">
                    <a16:rowId xmlns:a16="http://schemas.microsoft.com/office/drawing/2014/main" val="4227626435"/>
                  </a:ext>
                </a:extLst>
              </a:tr>
              <a:tr h="849732">
                <a:tc>
                  <a:txBody>
                    <a:bodyPr/>
                    <a:lstStyle/>
                    <a:p>
                      <a:r>
                        <a:rPr lang="en-US" sz="2500"/>
                        <a:t>3</a:t>
                      </a:r>
                    </a:p>
                  </a:txBody>
                  <a:tcPr marL="127494" marR="127494" marT="63747" marB="63747"/>
                </a:tc>
                <a:tc>
                  <a:txBody>
                    <a:bodyPr/>
                    <a:lstStyle/>
                    <a:p>
                      <a:r>
                        <a:rPr lang="en-US" sz="2500"/>
                        <a:t>Basement Temp</a:t>
                      </a:r>
                    </a:p>
                  </a:txBody>
                  <a:tcPr marL="127494" marR="127494" marT="63747" marB="63747"/>
                </a:tc>
                <a:tc>
                  <a:txBody>
                    <a:bodyPr/>
                    <a:lstStyle/>
                    <a:p>
                      <a:r>
                        <a:rPr lang="en-US" sz="2500"/>
                        <a:t>0</a:t>
                      </a:r>
                    </a:p>
                  </a:txBody>
                  <a:tcPr marL="127494" marR="127494" marT="63747" marB="63747"/>
                </a:tc>
                <a:tc>
                  <a:txBody>
                    <a:bodyPr/>
                    <a:lstStyle/>
                    <a:p>
                      <a:r>
                        <a:rPr lang="en-US" sz="2500"/>
                        <a:t>40</a:t>
                      </a:r>
                    </a:p>
                  </a:txBody>
                  <a:tcPr marL="127494" marR="127494" marT="63747" marB="63747"/>
                </a:tc>
                <a:extLst>
                  <a:ext uri="{0D108BD9-81ED-4DB2-BD59-A6C34878D82A}">
                    <a16:rowId xmlns:a16="http://schemas.microsoft.com/office/drawing/2014/main" val="2058665823"/>
                  </a:ext>
                </a:extLst>
              </a:tr>
              <a:tr h="485763">
                <a:tc>
                  <a:txBody>
                    <a:bodyPr/>
                    <a:lstStyle/>
                    <a:p>
                      <a:r>
                        <a:rPr lang="en-US" sz="2500"/>
                        <a:t>4</a:t>
                      </a:r>
                    </a:p>
                  </a:txBody>
                  <a:tcPr marL="127494" marR="127494" marT="63747" marB="63747"/>
                </a:tc>
                <a:tc>
                  <a:txBody>
                    <a:bodyPr/>
                    <a:lstStyle/>
                    <a:p>
                      <a:r>
                        <a:rPr lang="en-US" sz="2500"/>
                        <a:t>Main Temp</a:t>
                      </a:r>
                    </a:p>
                  </a:txBody>
                  <a:tcPr marL="127494" marR="127494" marT="63747" marB="63747"/>
                </a:tc>
                <a:tc>
                  <a:txBody>
                    <a:bodyPr/>
                    <a:lstStyle/>
                    <a:p>
                      <a:r>
                        <a:rPr lang="en-US" sz="2500"/>
                        <a:t>0</a:t>
                      </a:r>
                    </a:p>
                  </a:txBody>
                  <a:tcPr marL="127494" marR="127494" marT="63747" marB="63747"/>
                </a:tc>
                <a:tc>
                  <a:txBody>
                    <a:bodyPr/>
                    <a:lstStyle/>
                    <a:p>
                      <a:r>
                        <a:rPr lang="en-US" sz="2500"/>
                        <a:t>40</a:t>
                      </a:r>
                    </a:p>
                  </a:txBody>
                  <a:tcPr marL="127494" marR="127494" marT="63747" marB="63747"/>
                </a:tc>
                <a:extLst>
                  <a:ext uri="{0D108BD9-81ED-4DB2-BD59-A6C34878D82A}">
                    <a16:rowId xmlns:a16="http://schemas.microsoft.com/office/drawing/2014/main" val="1791272755"/>
                  </a:ext>
                </a:extLst>
              </a:tr>
              <a:tr h="485763">
                <a:tc>
                  <a:txBody>
                    <a:bodyPr/>
                    <a:lstStyle/>
                    <a:p>
                      <a:r>
                        <a:rPr lang="en-US" sz="2500"/>
                        <a:t>5</a:t>
                      </a:r>
                    </a:p>
                  </a:txBody>
                  <a:tcPr marL="127494" marR="127494" marT="63747" marB="63747"/>
                </a:tc>
                <a:tc>
                  <a:txBody>
                    <a:bodyPr/>
                    <a:lstStyle/>
                    <a:p>
                      <a:r>
                        <a:rPr lang="en-US" sz="2500"/>
                        <a:t>Attic Temp</a:t>
                      </a:r>
                    </a:p>
                  </a:txBody>
                  <a:tcPr marL="127494" marR="127494" marT="63747" marB="63747"/>
                </a:tc>
                <a:tc>
                  <a:txBody>
                    <a:bodyPr/>
                    <a:lstStyle/>
                    <a:p>
                      <a:r>
                        <a:rPr lang="en-US" sz="2500"/>
                        <a:t>0</a:t>
                      </a:r>
                    </a:p>
                  </a:txBody>
                  <a:tcPr marL="127494" marR="127494" marT="63747" marB="63747"/>
                </a:tc>
                <a:tc>
                  <a:txBody>
                    <a:bodyPr/>
                    <a:lstStyle/>
                    <a:p>
                      <a:r>
                        <a:rPr lang="en-US" sz="2500"/>
                        <a:t>40</a:t>
                      </a:r>
                    </a:p>
                  </a:txBody>
                  <a:tcPr marL="127494" marR="127494" marT="63747" marB="63747"/>
                </a:tc>
                <a:extLst>
                  <a:ext uri="{0D108BD9-81ED-4DB2-BD59-A6C34878D82A}">
                    <a16:rowId xmlns:a16="http://schemas.microsoft.com/office/drawing/2014/main" val="3234417310"/>
                  </a:ext>
                </a:extLst>
              </a:tr>
              <a:tr h="849732">
                <a:tc>
                  <a:txBody>
                    <a:bodyPr/>
                    <a:lstStyle/>
                    <a:p>
                      <a:r>
                        <a:rPr lang="en-US" sz="2500"/>
                        <a:t>6</a:t>
                      </a:r>
                    </a:p>
                  </a:txBody>
                  <a:tcPr marL="127494" marR="127494" marT="63747" marB="63747"/>
                </a:tc>
                <a:tc>
                  <a:txBody>
                    <a:bodyPr/>
                    <a:lstStyle/>
                    <a:p>
                      <a:r>
                        <a:rPr lang="en-US" sz="2500" dirty="0"/>
                        <a:t>Air Temp Future (2 </a:t>
                      </a:r>
                      <a:r>
                        <a:rPr lang="en-US" sz="2500" dirty="0" err="1"/>
                        <a:t>hrs</a:t>
                      </a:r>
                      <a:r>
                        <a:rPr lang="en-US" sz="2500" dirty="0"/>
                        <a:t>)</a:t>
                      </a:r>
                    </a:p>
                  </a:txBody>
                  <a:tcPr marL="127494" marR="127494" marT="63747" marB="63747"/>
                </a:tc>
                <a:tc>
                  <a:txBody>
                    <a:bodyPr/>
                    <a:lstStyle/>
                    <a:p>
                      <a:r>
                        <a:rPr lang="en-US" sz="2500" dirty="0"/>
                        <a:t>-273</a:t>
                      </a:r>
                    </a:p>
                  </a:txBody>
                  <a:tcPr marL="127494" marR="127494" marT="63747" marB="63747"/>
                </a:tc>
                <a:tc>
                  <a:txBody>
                    <a:bodyPr/>
                    <a:lstStyle/>
                    <a:p>
                      <a:r>
                        <a:rPr lang="en-US" sz="2500" dirty="0"/>
                        <a:t>Inf</a:t>
                      </a:r>
                    </a:p>
                  </a:txBody>
                  <a:tcPr marL="127494" marR="127494" marT="63747" marB="63747"/>
                </a:tc>
                <a:extLst>
                  <a:ext uri="{0D108BD9-81ED-4DB2-BD59-A6C34878D82A}">
                    <a16:rowId xmlns:a16="http://schemas.microsoft.com/office/drawing/2014/main" val="3998198371"/>
                  </a:ext>
                </a:extLst>
              </a:tr>
            </a:tbl>
          </a:graphicData>
        </a:graphic>
      </p:graphicFrame>
      <p:graphicFrame>
        <p:nvGraphicFramePr>
          <p:cNvPr id="12" name="Table 4">
            <a:extLst>
              <a:ext uri="{FF2B5EF4-FFF2-40B4-BE49-F238E27FC236}">
                <a16:creationId xmlns:a16="http://schemas.microsoft.com/office/drawing/2014/main" id="{9E178F7D-F0B1-45F1-9E51-8779C4D46090}"/>
              </a:ext>
            </a:extLst>
          </p:cNvPr>
          <p:cNvGraphicFramePr>
            <a:graphicFrameLocks noGrp="1"/>
          </p:cNvGraphicFramePr>
          <p:nvPr>
            <p:extLst>
              <p:ext uri="{D42A27DB-BD31-4B8C-83A1-F6EECF244321}">
                <p14:modId xmlns:p14="http://schemas.microsoft.com/office/powerpoint/2010/main" val="2698418116"/>
              </p:ext>
            </p:extLst>
          </p:nvPr>
        </p:nvGraphicFramePr>
        <p:xfrm>
          <a:off x="6516699" y="905670"/>
          <a:ext cx="5212413" cy="4829951"/>
        </p:xfrm>
        <a:graphic>
          <a:graphicData uri="http://schemas.openxmlformats.org/drawingml/2006/table">
            <a:tbl>
              <a:tblPr firstRow="1" bandRow="1">
                <a:tableStyleId>{5C22544A-7EE6-4342-B048-85BDC9FD1C3A}</a:tableStyleId>
              </a:tblPr>
              <a:tblGrid>
                <a:gridCol w="1648236">
                  <a:extLst>
                    <a:ext uri="{9D8B030D-6E8A-4147-A177-3AD203B41FA5}">
                      <a16:colId xmlns:a16="http://schemas.microsoft.com/office/drawing/2014/main" val="2364479564"/>
                    </a:ext>
                  </a:extLst>
                </a:gridCol>
                <a:gridCol w="3564177">
                  <a:extLst>
                    <a:ext uri="{9D8B030D-6E8A-4147-A177-3AD203B41FA5}">
                      <a16:colId xmlns:a16="http://schemas.microsoft.com/office/drawing/2014/main" val="2998626847"/>
                    </a:ext>
                  </a:extLst>
                </a:gridCol>
              </a:tblGrid>
              <a:tr h="568327">
                <a:tc>
                  <a:txBody>
                    <a:bodyPr/>
                    <a:lstStyle/>
                    <a:p>
                      <a:r>
                        <a:rPr lang="en-US" sz="2500" dirty="0"/>
                        <a:t>Num</a:t>
                      </a:r>
                    </a:p>
                  </a:txBody>
                  <a:tcPr marL="127494" marR="127494" marT="63747" marB="63747"/>
                </a:tc>
                <a:tc>
                  <a:txBody>
                    <a:bodyPr/>
                    <a:lstStyle/>
                    <a:p>
                      <a:r>
                        <a:rPr lang="en-US" sz="2500" dirty="0"/>
                        <a:t>Action</a:t>
                      </a:r>
                    </a:p>
                  </a:txBody>
                  <a:tcPr marL="127494" marR="127494" marT="63747" marB="63747"/>
                </a:tc>
                <a:extLst>
                  <a:ext uri="{0D108BD9-81ED-4DB2-BD59-A6C34878D82A}">
                    <a16:rowId xmlns:a16="http://schemas.microsoft.com/office/drawing/2014/main" val="1009965590"/>
                  </a:ext>
                </a:extLst>
              </a:tr>
              <a:tr h="568327">
                <a:tc>
                  <a:txBody>
                    <a:bodyPr/>
                    <a:lstStyle/>
                    <a:p>
                      <a:r>
                        <a:rPr lang="en-US" sz="2500"/>
                        <a:t>0</a:t>
                      </a:r>
                    </a:p>
                  </a:txBody>
                  <a:tcPr marL="127494" marR="127494" marT="63747" marB="63747"/>
                </a:tc>
                <a:tc>
                  <a:txBody>
                    <a:bodyPr/>
                    <a:lstStyle/>
                    <a:p>
                      <a:r>
                        <a:rPr lang="en-US" sz="2500" dirty="0"/>
                        <a:t>Run the cooler.</a:t>
                      </a:r>
                    </a:p>
                  </a:txBody>
                  <a:tcPr marL="127494" marR="127494" marT="63747" marB="63747"/>
                </a:tc>
                <a:extLst>
                  <a:ext uri="{0D108BD9-81ED-4DB2-BD59-A6C34878D82A}">
                    <a16:rowId xmlns:a16="http://schemas.microsoft.com/office/drawing/2014/main" val="2066433264"/>
                  </a:ext>
                </a:extLst>
              </a:tr>
              <a:tr h="568327">
                <a:tc>
                  <a:txBody>
                    <a:bodyPr/>
                    <a:lstStyle/>
                    <a:p>
                      <a:r>
                        <a:rPr lang="en-US" sz="2500" dirty="0"/>
                        <a:t>1</a:t>
                      </a:r>
                    </a:p>
                  </a:txBody>
                  <a:tcPr marL="127494" marR="127494" marT="63747" marB="63747"/>
                </a:tc>
                <a:tc>
                  <a:txBody>
                    <a:bodyPr/>
                    <a:lstStyle/>
                    <a:p>
                      <a:r>
                        <a:rPr lang="en-US" sz="2500" dirty="0"/>
                        <a:t>Run nothing.</a:t>
                      </a:r>
                    </a:p>
                  </a:txBody>
                  <a:tcPr marL="127494" marR="127494" marT="63747" marB="63747"/>
                </a:tc>
                <a:extLst>
                  <a:ext uri="{0D108BD9-81ED-4DB2-BD59-A6C34878D82A}">
                    <a16:rowId xmlns:a16="http://schemas.microsoft.com/office/drawing/2014/main" val="2813504472"/>
                  </a:ext>
                </a:extLst>
              </a:tr>
              <a:tr h="568327">
                <a:tc>
                  <a:txBody>
                    <a:bodyPr/>
                    <a:lstStyle/>
                    <a:p>
                      <a:r>
                        <a:rPr lang="en-US" sz="2500" dirty="0"/>
                        <a:t>2</a:t>
                      </a:r>
                    </a:p>
                  </a:txBody>
                  <a:tcPr marL="127494" marR="127494" marT="63747" marB="63747"/>
                </a:tc>
                <a:tc>
                  <a:txBody>
                    <a:bodyPr/>
                    <a:lstStyle/>
                    <a:p>
                      <a:r>
                        <a:rPr lang="en-US" sz="2500" dirty="0"/>
                        <a:t>Run the heater on.</a:t>
                      </a:r>
                    </a:p>
                  </a:txBody>
                  <a:tcPr marL="127494" marR="127494" marT="63747" marB="63747"/>
                </a:tc>
                <a:extLst>
                  <a:ext uri="{0D108BD9-81ED-4DB2-BD59-A6C34878D82A}">
                    <a16:rowId xmlns:a16="http://schemas.microsoft.com/office/drawing/2014/main" val="4227626435"/>
                  </a:ext>
                </a:extLst>
              </a:tr>
              <a:tr h="994158">
                <a:tc>
                  <a:txBody>
                    <a:bodyPr/>
                    <a:lstStyle/>
                    <a:p>
                      <a:r>
                        <a:rPr lang="en-US" sz="2500" dirty="0"/>
                        <a:t>3</a:t>
                      </a:r>
                    </a:p>
                  </a:txBody>
                  <a:tcPr marL="127494" marR="127494" marT="63747" marB="63747"/>
                </a:tc>
                <a:tc>
                  <a:txBody>
                    <a:bodyPr/>
                    <a:lstStyle/>
                    <a:p>
                      <a:r>
                        <a:rPr lang="en-US" sz="2500" dirty="0"/>
                        <a:t>Run fan of basement to main room.</a:t>
                      </a:r>
                    </a:p>
                  </a:txBody>
                  <a:tcPr marL="127494" marR="127494" marT="63747" marB="63747"/>
                </a:tc>
                <a:extLst>
                  <a:ext uri="{0D108BD9-81ED-4DB2-BD59-A6C34878D82A}">
                    <a16:rowId xmlns:a16="http://schemas.microsoft.com/office/drawing/2014/main" val="2058665823"/>
                  </a:ext>
                </a:extLst>
              </a:tr>
              <a:tr h="994158">
                <a:tc>
                  <a:txBody>
                    <a:bodyPr/>
                    <a:lstStyle/>
                    <a:p>
                      <a:r>
                        <a:rPr lang="en-US" sz="2500"/>
                        <a:t>4</a:t>
                      </a:r>
                    </a:p>
                  </a:txBody>
                  <a:tcPr marL="127494" marR="127494" marT="63747" marB="63747"/>
                </a:tc>
                <a:tc>
                  <a:txBody>
                    <a:bodyPr/>
                    <a:lstStyle/>
                    <a:p>
                      <a:r>
                        <a:rPr lang="en-US" sz="2500" dirty="0"/>
                        <a:t>Run fan of main room and attic.</a:t>
                      </a:r>
                    </a:p>
                  </a:txBody>
                  <a:tcPr marL="127494" marR="127494" marT="63747" marB="63747"/>
                </a:tc>
                <a:extLst>
                  <a:ext uri="{0D108BD9-81ED-4DB2-BD59-A6C34878D82A}">
                    <a16:rowId xmlns:a16="http://schemas.microsoft.com/office/drawing/2014/main" val="1791272755"/>
                  </a:ext>
                </a:extLst>
              </a:tr>
              <a:tr h="568327">
                <a:tc>
                  <a:txBody>
                    <a:bodyPr/>
                    <a:lstStyle/>
                    <a:p>
                      <a:r>
                        <a:rPr lang="en-US" sz="2500"/>
                        <a:t>5</a:t>
                      </a:r>
                    </a:p>
                  </a:txBody>
                  <a:tcPr marL="127494" marR="127494" marT="63747" marB="63747"/>
                </a:tc>
                <a:tc>
                  <a:txBody>
                    <a:bodyPr/>
                    <a:lstStyle/>
                    <a:p>
                      <a:r>
                        <a:rPr lang="en-US" sz="2500" dirty="0"/>
                        <a:t>Run all fans.</a:t>
                      </a:r>
                    </a:p>
                  </a:txBody>
                  <a:tcPr marL="127494" marR="127494" marT="63747" marB="63747"/>
                </a:tc>
                <a:extLst>
                  <a:ext uri="{0D108BD9-81ED-4DB2-BD59-A6C34878D82A}">
                    <a16:rowId xmlns:a16="http://schemas.microsoft.com/office/drawing/2014/main" val="3234417310"/>
                  </a:ext>
                </a:extLst>
              </a:tr>
            </a:tbl>
          </a:graphicData>
        </a:graphic>
      </p:graphicFrame>
    </p:spTree>
    <p:extLst>
      <p:ext uri="{BB962C8B-B14F-4D97-AF65-F5344CB8AC3E}">
        <p14:creationId xmlns:p14="http://schemas.microsoft.com/office/powerpoint/2010/main" val="3146694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7D3502-15D7-40E3-8799-AADA72E46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DC43E41-50D5-4FCA-827C-5649DC6F24CB}"/>
              </a:ext>
            </a:extLst>
          </p:cNvPr>
          <p:cNvSpPr>
            <a:spLocks noGrp="1"/>
          </p:cNvSpPr>
          <p:nvPr>
            <p:ph type="title"/>
          </p:nvPr>
        </p:nvSpPr>
        <p:spPr>
          <a:xfrm>
            <a:off x="649224" y="645106"/>
            <a:ext cx="10735056" cy="523346"/>
          </a:xfrm>
        </p:spPr>
        <p:txBody>
          <a:bodyPr>
            <a:normAutofit fontScale="90000"/>
          </a:bodyPr>
          <a:lstStyle/>
          <a:p>
            <a:pPr algn="ctr"/>
            <a:r>
              <a:rPr lang="en-US" dirty="0"/>
              <a:t>Reward</a:t>
            </a:r>
          </a:p>
        </p:txBody>
      </p:sp>
      <p:sp>
        <p:nvSpPr>
          <p:cNvPr id="11" name="Rectangle 10">
            <a:extLst>
              <a:ext uri="{FF2B5EF4-FFF2-40B4-BE49-F238E27FC236}">
                <a16:creationId xmlns:a16="http://schemas.microsoft.com/office/drawing/2014/main" id="{A84DC666-97B4-4AC4-9916-A1936C2F6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43">
            <a:extLst>
              <a:ext uri="{FF2B5EF4-FFF2-40B4-BE49-F238E27FC236}">
                <a16:creationId xmlns:a16="http://schemas.microsoft.com/office/drawing/2014/main" id="{4EEFCCD7-9BFF-47EA-9C91-94E380FD8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sp>
        <p:nvSpPr>
          <p:cNvPr id="14" name="Content Placeholder 13">
            <a:extLst>
              <a:ext uri="{FF2B5EF4-FFF2-40B4-BE49-F238E27FC236}">
                <a16:creationId xmlns:a16="http://schemas.microsoft.com/office/drawing/2014/main" id="{E0382A81-5999-404D-9C95-83A3FFF68EA7}"/>
              </a:ext>
            </a:extLst>
          </p:cNvPr>
          <p:cNvSpPr>
            <a:spLocks noGrp="1"/>
          </p:cNvSpPr>
          <p:nvPr>
            <p:ph idx="1"/>
          </p:nvPr>
        </p:nvSpPr>
        <p:spPr>
          <a:xfrm>
            <a:off x="1038037" y="1531620"/>
            <a:ext cx="4101578" cy="2465531"/>
          </a:xfrm>
        </p:spPr>
        <p:txBody>
          <a:bodyPr>
            <a:noAutofit/>
          </a:bodyPr>
          <a:lstStyle/>
          <a:p>
            <a:r>
              <a:rPr lang="en-US" sz="2400" dirty="0"/>
              <a:t>Reward</a:t>
            </a:r>
          </a:p>
          <a:p>
            <a:pPr lvl="1"/>
            <a:r>
              <a:rPr lang="en-US" sz="2400" dirty="0"/>
              <a:t>75% Temperature reward</a:t>
            </a:r>
          </a:p>
          <a:p>
            <a:pPr lvl="1"/>
            <a:r>
              <a:rPr lang="en-US" sz="2400" dirty="0"/>
              <a:t>25% Action Cost</a:t>
            </a:r>
          </a:p>
          <a:p>
            <a:pPr marL="0" indent="0">
              <a:buNone/>
            </a:pPr>
            <a:endParaRPr lang="en-US" sz="2600" dirty="0"/>
          </a:p>
        </p:txBody>
      </p:sp>
      <p:pic>
        <p:nvPicPr>
          <p:cNvPr id="16" name="Picture 15" descr="Chart&#10;&#10;Description automatically generated">
            <a:extLst>
              <a:ext uri="{FF2B5EF4-FFF2-40B4-BE49-F238E27FC236}">
                <a16:creationId xmlns:a16="http://schemas.microsoft.com/office/drawing/2014/main" id="{BDCC97F8-4F68-4E47-A2B4-2D45D1A8B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036" y="3770148"/>
            <a:ext cx="4931061" cy="2465531"/>
          </a:xfrm>
          <a:prstGeom prst="rect">
            <a:avLst/>
          </a:prstGeom>
        </p:spPr>
      </p:pic>
      <p:graphicFrame>
        <p:nvGraphicFramePr>
          <p:cNvPr id="17" name="Table 4">
            <a:extLst>
              <a:ext uri="{FF2B5EF4-FFF2-40B4-BE49-F238E27FC236}">
                <a16:creationId xmlns:a16="http://schemas.microsoft.com/office/drawing/2014/main" id="{E0E8910C-0239-4C58-86BE-6505D988A6FF}"/>
              </a:ext>
            </a:extLst>
          </p:cNvPr>
          <p:cNvGraphicFramePr>
            <a:graphicFrameLocks noGrp="1"/>
          </p:cNvGraphicFramePr>
          <p:nvPr>
            <p:extLst>
              <p:ext uri="{D42A27DB-BD31-4B8C-83A1-F6EECF244321}">
                <p14:modId xmlns:p14="http://schemas.microsoft.com/office/powerpoint/2010/main" val="1509529539"/>
              </p:ext>
            </p:extLst>
          </p:nvPr>
        </p:nvGraphicFramePr>
        <p:xfrm>
          <a:off x="6438740" y="1531620"/>
          <a:ext cx="5570378" cy="4704059"/>
        </p:xfrm>
        <a:graphic>
          <a:graphicData uri="http://schemas.openxmlformats.org/drawingml/2006/table">
            <a:tbl>
              <a:tblPr firstRow="1" bandRow="1">
                <a:tableStyleId>{5C22544A-7EE6-4342-B048-85BDC9FD1C3A}</a:tableStyleId>
              </a:tblPr>
              <a:tblGrid>
                <a:gridCol w="1046112">
                  <a:extLst>
                    <a:ext uri="{9D8B030D-6E8A-4147-A177-3AD203B41FA5}">
                      <a16:colId xmlns:a16="http://schemas.microsoft.com/office/drawing/2014/main" val="2364479564"/>
                    </a:ext>
                  </a:extLst>
                </a:gridCol>
                <a:gridCol w="2262133">
                  <a:extLst>
                    <a:ext uri="{9D8B030D-6E8A-4147-A177-3AD203B41FA5}">
                      <a16:colId xmlns:a16="http://schemas.microsoft.com/office/drawing/2014/main" val="2998626847"/>
                    </a:ext>
                  </a:extLst>
                </a:gridCol>
                <a:gridCol w="2262133">
                  <a:extLst>
                    <a:ext uri="{9D8B030D-6E8A-4147-A177-3AD203B41FA5}">
                      <a16:colId xmlns:a16="http://schemas.microsoft.com/office/drawing/2014/main" val="2527684493"/>
                    </a:ext>
                  </a:extLst>
                </a:gridCol>
              </a:tblGrid>
              <a:tr h="482479">
                <a:tc>
                  <a:txBody>
                    <a:bodyPr/>
                    <a:lstStyle/>
                    <a:p>
                      <a:r>
                        <a:rPr lang="en-US" sz="2000" dirty="0"/>
                        <a:t>Num</a:t>
                      </a:r>
                    </a:p>
                  </a:txBody>
                  <a:tcPr marL="127494" marR="127494" marT="63747" marB="63747"/>
                </a:tc>
                <a:tc>
                  <a:txBody>
                    <a:bodyPr/>
                    <a:lstStyle/>
                    <a:p>
                      <a:r>
                        <a:rPr lang="en-US" sz="2000" dirty="0"/>
                        <a:t>Action</a:t>
                      </a:r>
                    </a:p>
                  </a:txBody>
                  <a:tcPr marL="127494" marR="127494" marT="63747" marB="63747"/>
                </a:tc>
                <a:tc>
                  <a:txBody>
                    <a:bodyPr/>
                    <a:lstStyle/>
                    <a:p>
                      <a:r>
                        <a:rPr lang="en-US" sz="2000" dirty="0"/>
                        <a:t>Cost</a:t>
                      </a:r>
                    </a:p>
                  </a:txBody>
                  <a:tcPr marL="127494" marR="127494" marT="63747" marB="63747"/>
                </a:tc>
                <a:extLst>
                  <a:ext uri="{0D108BD9-81ED-4DB2-BD59-A6C34878D82A}">
                    <a16:rowId xmlns:a16="http://schemas.microsoft.com/office/drawing/2014/main" val="1009965590"/>
                  </a:ext>
                </a:extLst>
              </a:tr>
              <a:tr h="685371">
                <a:tc>
                  <a:txBody>
                    <a:bodyPr/>
                    <a:lstStyle/>
                    <a:p>
                      <a:r>
                        <a:rPr lang="en-US" sz="2000"/>
                        <a:t>0</a:t>
                      </a:r>
                    </a:p>
                  </a:txBody>
                  <a:tcPr marL="127494" marR="127494" marT="63747" marB="63747"/>
                </a:tc>
                <a:tc>
                  <a:txBody>
                    <a:bodyPr/>
                    <a:lstStyle/>
                    <a:p>
                      <a:r>
                        <a:rPr lang="en-US" sz="2000" dirty="0"/>
                        <a:t>Run the cooler.</a:t>
                      </a:r>
                    </a:p>
                  </a:txBody>
                  <a:tcPr marL="127494" marR="127494" marT="63747" marB="63747"/>
                </a:tc>
                <a:tc>
                  <a:txBody>
                    <a:bodyPr/>
                    <a:lstStyle/>
                    <a:p>
                      <a:r>
                        <a:rPr lang="en-US" sz="2000" dirty="0"/>
                        <a:t>-1.0</a:t>
                      </a:r>
                    </a:p>
                  </a:txBody>
                  <a:tcPr marL="127494" marR="127494" marT="63747" marB="63747"/>
                </a:tc>
                <a:extLst>
                  <a:ext uri="{0D108BD9-81ED-4DB2-BD59-A6C34878D82A}">
                    <a16:rowId xmlns:a16="http://schemas.microsoft.com/office/drawing/2014/main" val="2066433264"/>
                  </a:ext>
                </a:extLst>
              </a:tr>
              <a:tr h="482479">
                <a:tc>
                  <a:txBody>
                    <a:bodyPr/>
                    <a:lstStyle/>
                    <a:p>
                      <a:r>
                        <a:rPr lang="en-US" sz="2000" dirty="0"/>
                        <a:t>1</a:t>
                      </a:r>
                    </a:p>
                  </a:txBody>
                  <a:tcPr marL="127494" marR="127494" marT="63747" marB="63747"/>
                </a:tc>
                <a:tc>
                  <a:txBody>
                    <a:bodyPr/>
                    <a:lstStyle/>
                    <a:p>
                      <a:r>
                        <a:rPr lang="en-US" sz="2000" dirty="0"/>
                        <a:t>Run nothing.</a:t>
                      </a:r>
                    </a:p>
                  </a:txBody>
                  <a:tcPr marL="127494" marR="127494" marT="63747" marB="63747"/>
                </a:tc>
                <a:tc>
                  <a:txBody>
                    <a:bodyPr/>
                    <a:lstStyle/>
                    <a:p>
                      <a:r>
                        <a:rPr lang="en-US" sz="2000" dirty="0"/>
                        <a:t>0.0</a:t>
                      </a:r>
                    </a:p>
                  </a:txBody>
                  <a:tcPr marL="127494" marR="127494" marT="63747" marB="63747"/>
                </a:tc>
                <a:extLst>
                  <a:ext uri="{0D108BD9-81ED-4DB2-BD59-A6C34878D82A}">
                    <a16:rowId xmlns:a16="http://schemas.microsoft.com/office/drawing/2014/main" val="2813504472"/>
                  </a:ext>
                </a:extLst>
              </a:tr>
              <a:tr h="685371">
                <a:tc>
                  <a:txBody>
                    <a:bodyPr/>
                    <a:lstStyle/>
                    <a:p>
                      <a:r>
                        <a:rPr lang="en-US" sz="2000" dirty="0"/>
                        <a:t>2</a:t>
                      </a:r>
                    </a:p>
                  </a:txBody>
                  <a:tcPr marL="127494" marR="127494" marT="63747" marB="63747"/>
                </a:tc>
                <a:tc>
                  <a:txBody>
                    <a:bodyPr/>
                    <a:lstStyle/>
                    <a:p>
                      <a:r>
                        <a:rPr lang="en-US" sz="2000" dirty="0"/>
                        <a:t>Run the heater.</a:t>
                      </a:r>
                    </a:p>
                  </a:txBody>
                  <a:tcPr marL="127494" marR="127494" marT="63747" marB="63747"/>
                </a:tc>
                <a:tc>
                  <a:txBody>
                    <a:bodyPr/>
                    <a:lstStyle/>
                    <a:p>
                      <a:r>
                        <a:rPr lang="en-US" sz="2000" dirty="0"/>
                        <a:t>-1.0</a:t>
                      </a:r>
                    </a:p>
                  </a:txBody>
                  <a:tcPr marL="127494" marR="127494" marT="63747" marB="63747"/>
                </a:tc>
                <a:extLst>
                  <a:ext uri="{0D108BD9-81ED-4DB2-BD59-A6C34878D82A}">
                    <a16:rowId xmlns:a16="http://schemas.microsoft.com/office/drawing/2014/main" val="4227626435"/>
                  </a:ext>
                </a:extLst>
              </a:tr>
              <a:tr h="957036">
                <a:tc>
                  <a:txBody>
                    <a:bodyPr/>
                    <a:lstStyle/>
                    <a:p>
                      <a:r>
                        <a:rPr lang="en-US" sz="2000" dirty="0"/>
                        <a:t>3</a:t>
                      </a:r>
                    </a:p>
                  </a:txBody>
                  <a:tcPr marL="127494" marR="127494" marT="63747" marB="63747"/>
                </a:tc>
                <a:tc>
                  <a:txBody>
                    <a:bodyPr/>
                    <a:lstStyle/>
                    <a:p>
                      <a:r>
                        <a:rPr lang="en-US" sz="2000" dirty="0"/>
                        <a:t>Run fan of basement to main room.</a:t>
                      </a:r>
                    </a:p>
                  </a:txBody>
                  <a:tcPr marL="127494" marR="127494" marT="63747" marB="63747"/>
                </a:tc>
                <a:tc>
                  <a:txBody>
                    <a:bodyPr/>
                    <a:lstStyle/>
                    <a:p>
                      <a:r>
                        <a:rPr lang="en-US" sz="2000" dirty="0"/>
                        <a:t>-0.25</a:t>
                      </a:r>
                    </a:p>
                  </a:txBody>
                  <a:tcPr marL="127494" marR="127494" marT="63747" marB="63747"/>
                </a:tc>
                <a:extLst>
                  <a:ext uri="{0D108BD9-81ED-4DB2-BD59-A6C34878D82A}">
                    <a16:rowId xmlns:a16="http://schemas.microsoft.com/office/drawing/2014/main" val="2058665823"/>
                  </a:ext>
                </a:extLst>
              </a:tr>
              <a:tr h="843986">
                <a:tc>
                  <a:txBody>
                    <a:bodyPr/>
                    <a:lstStyle/>
                    <a:p>
                      <a:r>
                        <a:rPr lang="en-US" sz="2000"/>
                        <a:t>4</a:t>
                      </a:r>
                    </a:p>
                  </a:txBody>
                  <a:tcPr marL="127494" marR="127494" marT="63747" marB="63747"/>
                </a:tc>
                <a:tc>
                  <a:txBody>
                    <a:bodyPr/>
                    <a:lstStyle/>
                    <a:p>
                      <a:r>
                        <a:rPr lang="en-US" sz="2000" dirty="0"/>
                        <a:t>Run fan of main room and attic.</a:t>
                      </a:r>
                    </a:p>
                  </a:txBody>
                  <a:tcPr marL="127494" marR="127494" marT="63747" marB="63747"/>
                </a:tc>
                <a:tc>
                  <a:txBody>
                    <a:bodyPr/>
                    <a:lstStyle/>
                    <a:p>
                      <a:r>
                        <a:rPr lang="en-US" sz="2000" dirty="0"/>
                        <a:t>-0.25</a:t>
                      </a:r>
                    </a:p>
                  </a:txBody>
                  <a:tcPr marL="127494" marR="127494" marT="63747" marB="63747"/>
                </a:tc>
                <a:extLst>
                  <a:ext uri="{0D108BD9-81ED-4DB2-BD59-A6C34878D82A}">
                    <a16:rowId xmlns:a16="http://schemas.microsoft.com/office/drawing/2014/main" val="1791272755"/>
                  </a:ext>
                </a:extLst>
              </a:tr>
              <a:tr h="482479">
                <a:tc>
                  <a:txBody>
                    <a:bodyPr/>
                    <a:lstStyle/>
                    <a:p>
                      <a:r>
                        <a:rPr lang="en-US" sz="2000"/>
                        <a:t>5</a:t>
                      </a:r>
                    </a:p>
                  </a:txBody>
                  <a:tcPr marL="127494" marR="127494" marT="63747" marB="63747"/>
                </a:tc>
                <a:tc>
                  <a:txBody>
                    <a:bodyPr/>
                    <a:lstStyle/>
                    <a:p>
                      <a:r>
                        <a:rPr lang="en-US" sz="2000" dirty="0"/>
                        <a:t>Run all fans.</a:t>
                      </a:r>
                    </a:p>
                  </a:txBody>
                  <a:tcPr marL="127494" marR="127494" marT="63747" marB="63747"/>
                </a:tc>
                <a:tc>
                  <a:txBody>
                    <a:bodyPr/>
                    <a:lstStyle/>
                    <a:p>
                      <a:r>
                        <a:rPr lang="en-US" sz="2000" dirty="0"/>
                        <a:t>-0.5</a:t>
                      </a:r>
                    </a:p>
                  </a:txBody>
                  <a:tcPr marL="127494" marR="127494" marT="63747" marB="63747"/>
                </a:tc>
                <a:extLst>
                  <a:ext uri="{0D108BD9-81ED-4DB2-BD59-A6C34878D82A}">
                    <a16:rowId xmlns:a16="http://schemas.microsoft.com/office/drawing/2014/main" val="3234417310"/>
                  </a:ext>
                </a:extLst>
              </a:tr>
            </a:tbl>
          </a:graphicData>
        </a:graphic>
      </p:graphicFrame>
    </p:spTree>
    <p:extLst>
      <p:ext uri="{BB962C8B-B14F-4D97-AF65-F5344CB8AC3E}">
        <p14:creationId xmlns:p14="http://schemas.microsoft.com/office/powerpoint/2010/main" val="126715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47D3502-15D7-40E3-8799-AADA72E46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4ECB4F3-B59A-44C4-81CD-02CEB61791F8}"/>
              </a:ext>
            </a:extLst>
          </p:cNvPr>
          <p:cNvSpPr>
            <a:spLocks noGrp="1"/>
          </p:cNvSpPr>
          <p:nvPr>
            <p:ph type="title"/>
          </p:nvPr>
        </p:nvSpPr>
        <p:spPr>
          <a:xfrm>
            <a:off x="824453" y="290500"/>
            <a:ext cx="10662923" cy="831481"/>
          </a:xfrm>
        </p:spPr>
        <p:txBody>
          <a:bodyPr>
            <a:normAutofit fontScale="90000"/>
          </a:bodyPr>
          <a:lstStyle/>
          <a:p>
            <a:pPr algn="ctr"/>
            <a:r>
              <a:rPr lang="en-US" dirty="0"/>
              <a:t>Results, Original Model</a:t>
            </a:r>
            <a:br>
              <a:rPr lang="en-US" dirty="0"/>
            </a:br>
            <a:endParaRPr lang="en-US" dirty="0"/>
          </a:p>
        </p:txBody>
      </p:sp>
      <p:sp>
        <p:nvSpPr>
          <p:cNvPr id="13" name="Rectangle 12">
            <a:extLst>
              <a:ext uri="{FF2B5EF4-FFF2-40B4-BE49-F238E27FC236}">
                <a16:creationId xmlns:a16="http://schemas.microsoft.com/office/drawing/2014/main" id="{A84DC666-97B4-4AC4-9916-A1936C2F6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43">
            <a:extLst>
              <a:ext uri="{FF2B5EF4-FFF2-40B4-BE49-F238E27FC236}">
                <a16:creationId xmlns:a16="http://schemas.microsoft.com/office/drawing/2014/main" id="{4EEFCCD7-9BFF-47EA-9C91-94E380FD8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18" name="Picture 17" descr="Chart&#10;&#10;Description automatically generated">
            <a:extLst>
              <a:ext uri="{FF2B5EF4-FFF2-40B4-BE49-F238E27FC236}">
                <a16:creationId xmlns:a16="http://schemas.microsoft.com/office/drawing/2014/main" id="{A975C6AF-58E7-4F9B-9A16-35BD452CD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458" y="3195041"/>
            <a:ext cx="5545457" cy="3119320"/>
          </a:xfrm>
          <a:prstGeom prst="rect">
            <a:avLst/>
          </a:prstGeom>
        </p:spPr>
      </p:pic>
      <p:pic>
        <p:nvPicPr>
          <p:cNvPr id="21" name="Picture 20" descr="Chart, line chart&#10;&#10;Description automatically generated">
            <a:extLst>
              <a:ext uri="{FF2B5EF4-FFF2-40B4-BE49-F238E27FC236}">
                <a16:creationId xmlns:a16="http://schemas.microsoft.com/office/drawing/2014/main" id="{45EC4B1F-DACD-4D33-AED7-B6241FB9BC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915" y="3195041"/>
            <a:ext cx="5545457" cy="3119320"/>
          </a:xfrm>
          <a:prstGeom prst="rect">
            <a:avLst/>
          </a:prstGeom>
        </p:spPr>
      </p:pic>
      <p:sp>
        <p:nvSpPr>
          <p:cNvPr id="4" name="Content Placeholder 3">
            <a:extLst>
              <a:ext uri="{FF2B5EF4-FFF2-40B4-BE49-F238E27FC236}">
                <a16:creationId xmlns:a16="http://schemas.microsoft.com/office/drawing/2014/main" id="{3CB37192-6105-414A-B37A-E51F07E8CF67}"/>
              </a:ext>
            </a:extLst>
          </p:cNvPr>
          <p:cNvSpPr>
            <a:spLocks noGrp="1"/>
          </p:cNvSpPr>
          <p:nvPr>
            <p:ph idx="1"/>
          </p:nvPr>
        </p:nvSpPr>
        <p:spPr>
          <a:xfrm>
            <a:off x="1636776" y="1121981"/>
            <a:ext cx="8915400" cy="1668985"/>
          </a:xfrm>
        </p:spPr>
        <p:txBody>
          <a:bodyPr/>
          <a:lstStyle/>
          <a:p>
            <a:pPr marL="0" indent="0">
              <a:buNone/>
            </a:pPr>
            <a:r>
              <a:rPr lang="en-US" dirty="0"/>
              <a:t>This data is from the run of the original model as I inherited it from the previous student. It has only a heater and cooler running in the homes main room, with the standard observations, sans the future temperature. In this the spikes occur when the learner becomes smart enough to read the whole weather file.</a:t>
            </a:r>
          </a:p>
        </p:txBody>
      </p:sp>
    </p:spTree>
    <p:extLst>
      <p:ext uri="{BB962C8B-B14F-4D97-AF65-F5344CB8AC3E}">
        <p14:creationId xmlns:p14="http://schemas.microsoft.com/office/powerpoint/2010/main" val="2898468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47D3502-15D7-40E3-8799-AADA72E46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4ECB4F3-B59A-44C4-81CD-02CEB61791F8}"/>
              </a:ext>
            </a:extLst>
          </p:cNvPr>
          <p:cNvSpPr>
            <a:spLocks noGrp="1"/>
          </p:cNvSpPr>
          <p:nvPr>
            <p:ph type="title"/>
          </p:nvPr>
        </p:nvSpPr>
        <p:spPr>
          <a:xfrm>
            <a:off x="763014" y="290500"/>
            <a:ext cx="10662923" cy="831481"/>
          </a:xfrm>
        </p:spPr>
        <p:txBody>
          <a:bodyPr>
            <a:normAutofit fontScale="90000"/>
          </a:bodyPr>
          <a:lstStyle/>
          <a:p>
            <a:pPr algn="ctr"/>
            <a:r>
              <a:rPr lang="en-US" dirty="0"/>
              <a:t>Results, New Model, Without Future Temperature</a:t>
            </a:r>
            <a:br>
              <a:rPr lang="en-US" dirty="0"/>
            </a:br>
            <a:endParaRPr lang="en-US" dirty="0"/>
          </a:p>
        </p:txBody>
      </p:sp>
      <p:sp>
        <p:nvSpPr>
          <p:cNvPr id="13" name="Rectangle 12">
            <a:extLst>
              <a:ext uri="{FF2B5EF4-FFF2-40B4-BE49-F238E27FC236}">
                <a16:creationId xmlns:a16="http://schemas.microsoft.com/office/drawing/2014/main" id="{A84DC666-97B4-4AC4-9916-A1936C2F6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A0773937-2BF8-4EE2-8809-79C38EAE0A67}"/>
              </a:ext>
            </a:extLst>
          </p:cNvPr>
          <p:cNvSpPr>
            <a:spLocks noGrp="1"/>
          </p:cNvSpPr>
          <p:nvPr>
            <p:ph idx="1"/>
          </p:nvPr>
        </p:nvSpPr>
        <p:spPr>
          <a:xfrm>
            <a:off x="649225" y="1934616"/>
            <a:ext cx="4027380" cy="3958237"/>
          </a:xfrm>
        </p:spPr>
        <p:txBody>
          <a:bodyPr>
            <a:normAutofit/>
          </a:bodyPr>
          <a:lstStyle/>
          <a:p>
            <a:pPr marL="0" indent="0">
              <a:buNone/>
            </a:pPr>
            <a:r>
              <a:rPr lang="en-US"/>
              <a:t> </a:t>
            </a:r>
            <a:endParaRPr lang="en-US" dirty="0"/>
          </a:p>
        </p:txBody>
      </p:sp>
      <p:sp>
        <p:nvSpPr>
          <p:cNvPr id="15" name="Freeform 43">
            <a:extLst>
              <a:ext uri="{FF2B5EF4-FFF2-40B4-BE49-F238E27FC236}">
                <a16:creationId xmlns:a16="http://schemas.microsoft.com/office/drawing/2014/main" id="{4EEFCCD7-9BFF-47EA-9C91-94E380FD8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6" name="Picture 5" descr="Chart&#10;&#10;Description automatically generated">
            <a:extLst>
              <a:ext uri="{FF2B5EF4-FFF2-40B4-BE49-F238E27FC236}">
                <a16:creationId xmlns:a16="http://schemas.microsoft.com/office/drawing/2014/main" id="{472F8D6F-02C2-4CAD-927E-A247635EE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458" y="3195041"/>
            <a:ext cx="5545457" cy="3119320"/>
          </a:xfrm>
          <a:prstGeom prst="rect">
            <a:avLst/>
          </a:prstGeom>
        </p:spPr>
      </p:pic>
      <p:pic>
        <p:nvPicPr>
          <p:cNvPr id="9" name="Picture 8" descr="Chart, line chart&#10;&#10;Description automatically generated">
            <a:extLst>
              <a:ext uri="{FF2B5EF4-FFF2-40B4-BE49-F238E27FC236}">
                <a16:creationId xmlns:a16="http://schemas.microsoft.com/office/drawing/2014/main" id="{F839BC16-23D2-49B4-950E-FB94E79BF7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915" y="3195041"/>
            <a:ext cx="5545457" cy="3119320"/>
          </a:xfrm>
          <a:prstGeom prst="rect">
            <a:avLst/>
          </a:prstGeom>
        </p:spPr>
      </p:pic>
      <p:sp>
        <p:nvSpPr>
          <p:cNvPr id="12" name="Content Placeholder 3">
            <a:extLst>
              <a:ext uri="{FF2B5EF4-FFF2-40B4-BE49-F238E27FC236}">
                <a16:creationId xmlns:a16="http://schemas.microsoft.com/office/drawing/2014/main" id="{F5ABCDD3-A42A-4602-B107-9198B8F62917}"/>
              </a:ext>
            </a:extLst>
          </p:cNvPr>
          <p:cNvSpPr txBox="1">
            <a:spLocks/>
          </p:cNvSpPr>
          <p:nvPr/>
        </p:nvSpPr>
        <p:spPr>
          <a:xfrm>
            <a:off x="1636776" y="1121981"/>
            <a:ext cx="8915400" cy="16689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This data is from the run of the updated model I made. This model can run the heater or cooler in the main room or mix the air of the different rooms using fans. This model also hasn’t implemented the temperature the simulation will be in the future.</a:t>
            </a:r>
          </a:p>
        </p:txBody>
      </p:sp>
    </p:spTree>
    <p:extLst>
      <p:ext uri="{BB962C8B-B14F-4D97-AF65-F5344CB8AC3E}">
        <p14:creationId xmlns:p14="http://schemas.microsoft.com/office/powerpoint/2010/main" val="29848790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TM02892315[[fn=Wisp]]</Template>
  <TotalTime>4988</TotalTime>
  <Words>783</Words>
  <Application>Microsoft Office PowerPoint</Application>
  <PresentationFormat>Widescreen</PresentationFormat>
  <Paragraphs>121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Reinforcement Learning HVAC System</vt:lpstr>
      <vt:lpstr>Methods and Objectives</vt:lpstr>
      <vt:lpstr>Methods and Objectives</vt:lpstr>
      <vt:lpstr>The Problem</vt:lpstr>
      <vt:lpstr>The Solution</vt:lpstr>
      <vt:lpstr>Observations and Actions</vt:lpstr>
      <vt:lpstr>Reward</vt:lpstr>
      <vt:lpstr>Results, Original Model </vt:lpstr>
      <vt:lpstr>Results, New Model, Without Future Temperature </vt:lpstr>
      <vt:lpstr>Results, Non-Learning New Model </vt:lpstr>
      <vt:lpstr>Results, New Model, with Future Temperature </vt:lpstr>
      <vt:lpstr>Summary, Future Work, and 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HVAC System</dc:title>
  <dc:creator>John Kunz</dc:creator>
  <cp:lastModifiedBy>John Kunz</cp:lastModifiedBy>
  <cp:revision>34</cp:revision>
  <dcterms:created xsi:type="dcterms:W3CDTF">2021-05-01T02:33:50Z</dcterms:created>
  <dcterms:modified xsi:type="dcterms:W3CDTF">2021-05-05T16:14:02Z</dcterms:modified>
</cp:coreProperties>
</file>