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57" r:id="rId6"/>
    <p:sldId id="264" r:id="rId7"/>
    <p:sldId id="265" r:id="rId8"/>
    <p:sldId id="267" r:id="rId9"/>
    <p:sldId id="269" r:id="rId10"/>
    <p:sldId id="270" r:id="rId11"/>
    <p:sldId id="271" r:id="rId12"/>
    <p:sldId id="272"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0AC2E8A-CF69-4B6A-BBB3-BEC62F162F51}" type="datetimeFigureOut">
              <a:rPr lang="ru-RU" smtClean="0"/>
              <a:t>12.01.2023</a:t>
            </a:fld>
            <a:endParaRPr lang="ru-RU"/>
          </a:p>
        </p:txBody>
      </p:sp>
      <p:sp>
        <p:nvSpPr>
          <p:cNvPr id="5" name="Footer Placeholder 4"/>
          <p:cNvSpPr>
            <a:spLocks noGrp="1"/>
          </p:cNvSpPr>
          <p:nvPr>
            <p:ph type="ftr" sz="quarter" idx="11"/>
          </p:nvPr>
        </p:nvSpPr>
        <p:spPr>
          <a:xfrm>
            <a:off x="1876424" y="5410201"/>
            <a:ext cx="5124886" cy="365125"/>
          </a:xfrm>
        </p:spPr>
        <p:txBody>
          <a:bodyPr/>
          <a:lstStyle/>
          <a:p>
            <a:endParaRPr lang="ru-RU"/>
          </a:p>
        </p:txBody>
      </p:sp>
      <p:sp>
        <p:nvSpPr>
          <p:cNvPr id="6" name="Slide Number Placeholder 5"/>
          <p:cNvSpPr>
            <a:spLocks noGrp="1"/>
          </p:cNvSpPr>
          <p:nvPr>
            <p:ph type="sldNum" sz="quarter" idx="12"/>
          </p:nvPr>
        </p:nvSpPr>
        <p:spPr>
          <a:xfrm>
            <a:off x="9896911" y="5410199"/>
            <a:ext cx="771089" cy="365125"/>
          </a:xfrm>
        </p:spPr>
        <p:txBody>
          <a:bodyPr/>
          <a:lstStyle/>
          <a:p>
            <a:fld id="{B5AC3A43-A1C1-45E3-8B59-21B4EF080382}" type="slidenum">
              <a:rPr lang="ru-RU" smtClean="0"/>
              <a:t>‹#›</a:t>
            </a:fld>
            <a:endParaRPr lang="ru-RU"/>
          </a:p>
        </p:txBody>
      </p:sp>
    </p:spTree>
    <p:extLst>
      <p:ext uri="{BB962C8B-B14F-4D97-AF65-F5344CB8AC3E}">
        <p14:creationId xmlns:p14="http://schemas.microsoft.com/office/powerpoint/2010/main" val="201186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0AC2E8A-CF69-4B6A-BBB3-BEC62F162F51}" type="datetimeFigureOut">
              <a:rPr lang="ru-RU" smtClean="0"/>
              <a:t>12.01.2023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5AC3A43-A1C1-45E3-8B59-21B4EF080382}" type="slidenum">
              <a:rPr lang="ru-RU" smtClean="0"/>
              <a:t>‹#›</a:t>
            </a:fld>
            <a:endParaRPr lang="ru-RU"/>
          </a:p>
        </p:txBody>
      </p:sp>
    </p:spTree>
    <p:extLst>
      <p:ext uri="{BB962C8B-B14F-4D97-AF65-F5344CB8AC3E}">
        <p14:creationId xmlns:p14="http://schemas.microsoft.com/office/powerpoint/2010/main" val="257767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0AC2E8A-CF69-4B6A-BBB3-BEC62F162F51}" type="datetimeFigureOut">
              <a:rPr lang="ru-RU" smtClean="0"/>
              <a:t>12.01.2023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5AC3A43-A1C1-45E3-8B59-21B4EF080382}" type="slidenum">
              <a:rPr lang="ru-RU" smtClean="0"/>
              <a:t>‹#›</a:t>
            </a:fld>
            <a:endParaRPr lang="ru-RU"/>
          </a:p>
        </p:txBody>
      </p:sp>
    </p:spTree>
    <p:extLst>
      <p:ext uri="{BB962C8B-B14F-4D97-AF65-F5344CB8AC3E}">
        <p14:creationId xmlns:p14="http://schemas.microsoft.com/office/powerpoint/2010/main" val="977371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0AC2E8A-CF69-4B6A-BBB3-BEC62F162F51}" type="datetimeFigureOut">
              <a:rPr lang="ru-RU" smtClean="0"/>
              <a:t>12.01.2023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5AC3A43-A1C1-45E3-8B59-21B4EF080382}" type="slidenum">
              <a:rPr lang="ru-RU" smtClean="0"/>
              <a:t>‹#›</a:t>
            </a:fld>
            <a:endParaRPr lang="ru-R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0448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0AC2E8A-CF69-4B6A-BBB3-BEC62F162F51}" type="datetimeFigureOut">
              <a:rPr lang="ru-RU" smtClean="0"/>
              <a:t>12.01.2023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5AC3A43-A1C1-45E3-8B59-21B4EF080382}" type="slidenum">
              <a:rPr lang="ru-RU" smtClean="0"/>
              <a:t>‹#›</a:t>
            </a:fld>
            <a:endParaRPr lang="ru-RU"/>
          </a:p>
        </p:txBody>
      </p:sp>
    </p:spTree>
    <p:extLst>
      <p:ext uri="{BB962C8B-B14F-4D97-AF65-F5344CB8AC3E}">
        <p14:creationId xmlns:p14="http://schemas.microsoft.com/office/powerpoint/2010/main" val="1754419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C0AC2E8A-CF69-4B6A-BBB3-BEC62F162F51}" type="datetimeFigureOut">
              <a:rPr lang="ru-RU" smtClean="0"/>
              <a:t>12.01.2023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5AC3A43-A1C1-45E3-8B59-21B4EF080382}" type="slidenum">
              <a:rPr lang="ru-RU" smtClean="0"/>
              <a:t>‹#›</a:t>
            </a:fld>
            <a:endParaRPr lang="ru-RU"/>
          </a:p>
        </p:txBody>
      </p:sp>
    </p:spTree>
    <p:extLst>
      <p:ext uri="{BB962C8B-B14F-4D97-AF65-F5344CB8AC3E}">
        <p14:creationId xmlns:p14="http://schemas.microsoft.com/office/powerpoint/2010/main" val="1343024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C0AC2E8A-CF69-4B6A-BBB3-BEC62F162F51}" type="datetimeFigureOut">
              <a:rPr lang="ru-RU" smtClean="0"/>
              <a:t>12.01.2023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5AC3A43-A1C1-45E3-8B59-21B4EF080382}" type="slidenum">
              <a:rPr lang="ru-RU" smtClean="0"/>
              <a:t>‹#›</a:t>
            </a:fld>
            <a:endParaRPr lang="ru-RU"/>
          </a:p>
        </p:txBody>
      </p:sp>
    </p:spTree>
    <p:extLst>
      <p:ext uri="{BB962C8B-B14F-4D97-AF65-F5344CB8AC3E}">
        <p14:creationId xmlns:p14="http://schemas.microsoft.com/office/powerpoint/2010/main" val="182027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0AC2E8A-CF69-4B6A-BBB3-BEC62F162F51}" type="datetimeFigureOut">
              <a:rPr lang="ru-RU" smtClean="0"/>
              <a:t>12.01.2023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AC3A43-A1C1-45E3-8B59-21B4EF080382}" type="slidenum">
              <a:rPr lang="ru-RU" smtClean="0"/>
              <a:t>‹#›</a:t>
            </a:fld>
            <a:endParaRPr lang="ru-RU"/>
          </a:p>
        </p:txBody>
      </p:sp>
    </p:spTree>
    <p:extLst>
      <p:ext uri="{BB962C8B-B14F-4D97-AF65-F5344CB8AC3E}">
        <p14:creationId xmlns:p14="http://schemas.microsoft.com/office/powerpoint/2010/main" val="840936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0AC2E8A-CF69-4B6A-BBB3-BEC62F162F51}" type="datetimeFigureOut">
              <a:rPr lang="ru-RU" smtClean="0"/>
              <a:t>12.01.2023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AC3A43-A1C1-45E3-8B59-21B4EF080382}" type="slidenum">
              <a:rPr lang="ru-RU" smtClean="0"/>
              <a:t>‹#›</a:t>
            </a:fld>
            <a:endParaRPr lang="ru-RU"/>
          </a:p>
        </p:txBody>
      </p:sp>
    </p:spTree>
    <p:extLst>
      <p:ext uri="{BB962C8B-B14F-4D97-AF65-F5344CB8AC3E}">
        <p14:creationId xmlns:p14="http://schemas.microsoft.com/office/powerpoint/2010/main" val="341386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0AC2E8A-CF69-4B6A-BBB3-BEC62F162F51}" type="datetimeFigureOut">
              <a:rPr lang="ru-RU" smtClean="0"/>
              <a:t>12.01.2023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AC3A43-A1C1-45E3-8B59-21B4EF080382}" type="slidenum">
              <a:rPr lang="ru-RU" smtClean="0"/>
              <a:t>‹#›</a:t>
            </a:fld>
            <a:endParaRPr lang="ru-RU"/>
          </a:p>
        </p:txBody>
      </p:sp>
    </p:spTree>
    <p:extLst>
      <p:ext uri="{BB962C8B-B14F-4D97-AF65-F5344CB8AC3E}">
        <p14:creationId xmlns:p14="http://schemas.microsoft.com/office/powerpoint/2010/main" val="109389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0AC2E8A-CF69-4B6A-BBB3-BEC62F162F51}" type="datetimeFigureOut">
              <a:rPr lang="ru-RU" smtClean="0"/>
              <a:t>12.01.2023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AC3A43-A1C1-45E3-8B59-21B4EF080382}" type="slidenum">
              <a:rPr lang="ru-RU" smtClean="0"/>
              <a:t>‹#›</a:t>
            </a:fld>
            <a:endParaRPr lang="ru-RU"/>
          </a:p>
        </p:txBody>
      </p:sp>
    </p:spTree>
    <p:extLst>
      <p:ext uri="{BB962C8B-B14F-4D97-AF65-F5344CB8AC3E}">
        <p14:creationId xmlns:p14="http://schemas.microsoft.com/office/powerpoint/2010/main" val="3765523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0AC2E8A-CF69-4B6A-BBB3-BEC62F162F51}" type="datetimeFigureOut">
              <a:rPr lang="ru-RU" smtClean="0"/>
              <a:t>12.01.2023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5AC3A43-A1C1-45E3-8B59-21B4EF080382}" type="slidenum">
              <a:rPr lang="ru-RU" smtClean="0"/>
              <a:t>‹#›</a:t>
            </a:fld>
            <a:endParaRPr lang="ru-RU"/>
          </a:p>
        </p:txBody>
      </p:sp>
    </p:spTree>
    <p:extLst>
      <p:ext uri="{BB962C8B-B14F-4D97-AF65-F5344CB8AC3E}">
        <p14:creationId xmlns:p14="http://schemas.microsoft.com/office/powerpoint/2010/main" val="11344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C0AC2E8A-CF69-4B6A-BBB3-BEC62F162F51}" type="datetimeFigureOut">
              <a:rPr lang="ru-RU" smtClean="0"/>
              <a:t>12.01.2023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5AC3A43-A1C1-45E3-8B59-21B4EF080382}" type="slidenum">
              <a:rPr lang="ru-RU" smtClean="0"/>
              <a:t>‹#›</a:t>
            </a:fld>
            <a:endParaRPr lang="ru-RU"/>
          </a:p>
        </p:txBody>
      </p:sp>
    </p:spTree>
    <p:extLst>
      <p:ext uri="{BB962C8B-B14F-4D97-AF65-F5344CB8AC3E}">
        <p14:creationId xmlns:p14="http://schemas.microsoft.com/office/powerpoint/2010/main" val="28727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C0AC2E8A-CF69-4B6A-BBB3-BEC62F162F51}" type="datetimeFigureOut">
              <a:rPr lang="ru-RU" smtClean="0"/>
              <a:t>12.01.2023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5AC3A43-A1C1-45E3-8B59-21B4EF080382}" type="slidenum">
              <a:rPr lang="ru-RU" smtClean="0"/>
              <a:t>‹#›</a:t>
            </a:fld>
            <a:endParaRPr lang="ru-RU"/>
          </a:p>
        </p:txBody>
      </p:sp>
    </p:spTree>
    <p:extLst>
      <p:ext uri="{BB962C8B-B14F-4D97-AF65-F5344CB8AC3E}">
        <p14:creationId xmlns:p14="http://schemas.microsoft.com/office/powerpoint/2010/main" val="32260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C2E8A-CF69-4B6A-BBB3-BEC62F162F51}" type="datetimeFigureOut">
              <a:rPr lang="ru-RU" smtClean="0"/>
              <a:t>12.01.2023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5AC3A43-A1C1-45E3-8B59-21B4EF080382}" type="slidenum">
              <a:rPr lang="ru-RU" smtClean="0"/>
              <a:t>‹#›</a:t>
            </a:fld>
            <a:endParaRPr lang="ru-RU"/>
          </a:p>
        </p:txBody>
      </p:sp>
    </p:spTree>
    <p:extLst>
      <p:ext uri="{BB962C8B-B14F-4D97-AF65-F5344CB8AC3E}">
        <p14:creationId xmlns:p14="http://schemas.microsoft.com/office/powerpoint/2010/main" val="359040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0AC2E8A-CF69-4B6A-BBB3-BEC62F162F51}" type="datetimeFigureOut">
              <a:rPr lang="ru-RU" smtClean="0"/>
              <a:t>12.01.2023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5AC3A43-A1C1-45E3-8B59-21B4EF080382}" type="slidenum">
              <a:rPr lang="ru-RU" smtClean="0"/>
              <a:t>‹#›</a:t>
            </a:fld>
            <a:endParaRPr lang="ru-RU"/>
          </a:p>
        </p:txBody>
      </p:sp>
    </p:spTree>
    <p:extLst>
      <p:ext uri="{BB962C8B-B14F-4D97-AF65-F5344CB8AC3E}">
        <p14:creationId xmlns:p14="http://schemas.microsoft.com/office/powerpoint/2010/main" val="356190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0AC2E8A-CF69-4B6A-BBB3-BEC62F162F51}" type="datetimeFigureOut">
              <a:rPr lang="ru-RU" smtClean="0"/>
              <a:t>12.01.2023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5AC3A43-A1C1-45E3-8B59-21B4EF080382}" type="slidenum">
              <a:rPr lang="ru-RU" smtClean="0"/>
              <a:t>‹#›</a:t>
            </a:fld>
            <a:endParaRPr lang="ru-RU"/>
          </a:p>
        </p:txBody>
      </p:sp>
    </p:spTree>
    <p:extLst>
      <p:ext uri="{BB962C8B-B14F-4D97-AF65-F5344CB8AC3E}">
        <p14:creationId xmlns:p14="http://schemas.microsoft.com/office/powerpoint/2010/main" val="150371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AC2E8A-CF69-4B6A-BBB3-BEC62F162F51}" type="datetimeFigureOut">
              <a:rPr lang="ru-RU" smtClean="0"/>
              <a:t>12.01.2023</a:t>
            </a:fld>
            <a:endParaRPr lang="ru-R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AC3A43-A1C1-45E3-8B59-21B4EF080382}" type="slidenum">
              <a:rPr lang="ru-RU" smtClean="0"/>
              <a:t>‹#›</a:t>
            </a:fld>
            <a:endParaRPr lang="ru-RU"/>
          </a:p>
        </p:txBody>
      </p:sp>
    </p:spTree>
    <p:extLst>
      <p:ext uri="{BB962C8B-B14F-4D97-AF65-F5344CB8AC3E}">
        <p14:creationId xmlns:p14="http://schemas.microsoft.com/office/powerpoint/2010/main" val="98244591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71D8C8-8D5B-48BE-8AF6-69A0A9486E5A}"/>
              </a:ext>
            </a:extLst>
          </p:cNvPr>
          <p:cNvSpPr>
            <a:spLocks noGrp="1"/>
          </p:cNvSpPr>
          <p:nvPr>
            <p:ph type="ctrTitle"/>
          </p:nvPr>
        </p:nvSpPr>
        <p:spPr/>
        <p:txBody>
          <a:bodyPr/>
          <a:lstStyle/>
          <a:p>
            <a:r>
              <a:rPr lang="uk-UA" sz="1800" b="0" i="0" dirty="0">
                <a:effectLst/>
                <a:latin typeface="Roboto" panose="02000000000000000000" pitchFamily="2" charset="0"/>
              </a:rPr>
              <a:t>Оптимізація роботи ліфту</a:t>
            </a:r>
            <a:endParaRPr lang="uk-UA" dirty="0"/>
          </a:p>
        </p:txBody>
      </p:sp>
      <p:sp>
        <p:nvSpPr>
          <p:cNvPr id="3" name="Подзаголовок 2">
            <a:extLst>
              <a:ext uri="{FF2B5EF4-FFF2-40B4-BE49-F238E27FC236}">
                <a16:creationId xmlns:a16="http://schemas.microsoft.com/office/drawing/2014/main" id="{3369364F-BA5C-4407-9994-400B14142094}"/>
              </a:ext>
            </a:extLst>
          </p:cNvPr>
          <p:cNvSpPr>
            <a:spLocks noGrp="1"/>
          </p:cNvSpPr>
          <p:nvPr>
            <p:ph type="subTitle" idx="1"/>
          </p:nvPr>
        </p:nvSpPr>
        <p:spPr/>
        <p:txBody>
          <a:bodyPr/>
          <a:lstStyle/>
          <a:p>
            <a:r>
              <a:rPr lang="uk-UA" dirty="0"/>
              <a:t>Плиско Єлизавети, КМ-03</a:t>
            </a:r>
            <a:endParaRPr lang="ru-RU" dirty="0"/>
          </a:p>
        </p:txBody>
      </p:sp>
    </p:spTree>
    <p:extLst>
      <p:ext uri="{BB962C8B-B14F-4D97-AF65-F5344CB8AC3E}">
        <p14:creationId xmlns:p14="http://schemas.microsoft.com/office/powerpoint/2010/main" val="2919661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0F98FB1-9997-4165-A023-D6D87F23AE3F}"/>
              </a:ext>
            </a:extLst>
          </p:cNvPr>
          <p:cNvSpPr>
            <a:spLocks noGrp="1"/>
          </p:cNvSpPr>
          <p:nvPr>
            <p:ph idx="1"/>
          </p:nvPr>
        </p:nvSpPr>
        <p:spPr>
          <a:xfrm>
            <a:off x="1141412" y="1455938"/>
            <a:ext cx="9905999" cy="4335263"/>
          </a:xfrm>
        </p:spPr>
        <p:txBody>
          <a:bodyPr/>
          <a:lstStyle/>
          <a:p>
            <a:pPr marL="0" indent="0">
              <a:buNone/>
            </a:pPr>
            <a:r>
              <a:rPr lang="uk-UA" dirty="0"/>
              <a:t>Маючи ці варіанти, можна обрати найбільш оптимальний. Використовуючи технології машинного навчання, інженери моделюють бажаний результат і програма симулює дії, щоб отримати оптимальний ефект у відповідності із заданою моделлю. В кожний момент система сканує стани симуляторів та параметри викликів, вирішує, які дії є необхідними та вимірює результативність. В кінці програма знаходить найбільш оптимальні шляхи для всіх комбінацій факторів. </a:t>
            </a:r>
          </a:p>
        </p:txBody>
      </p:sp>
    </p:spTree>
    <p:extLst>
      <p:ext uri="{BB962C8B-B14F-4D97-AF65-F5344CB8AC3E}">
        <p14:creationId xmlns:p14="http://schemas.microsoft.com/office/powerpoint/2010/main" val="274959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C1A5C6-4852-4237-AD9F-9C641EB592F1}"/>
              </a:ext>
            </a:extLst>
          </p:cNvPr>
          <p:cNvSpPr>
            <a:spLocks noGrp="1"/>
          </p:cNvSpPr>
          <p:nvPr>
            <p:ph type="title"/>
          </p:nvPr>
        </p:nvSpPr>
        <p:spPr/>
        <p:txBody>
          <a:bodyPr/>
          <a:lstStyle/>
          <a:p>
            <a:r>
              <a:rPr lang="uk-UA" dirty="0"/>
              <a:t>Оцінка ефективності алгоритму</a:t>
            </a:r>
          </a:p>
        </p:txBody>
      </p:sp>
      <p:sp>
        <p:nvSpPr>
          <p:cNvPr id="3" name="Объект 2">
            <a:extLst>
              <a:ext uri="{FF2B5EF4-FFF2-40B4-BE49-F238E27FC236}">
                <a16:creationId xmlns:a16="http://schemas.microsoft.com/office/drawing/2014/main" id="{80759D08-965A-4475-9C81-EA40912AB95A}"/>
              </a:ext>
            </a:extLst>
          </p:cNvPr>
          <p:cNvSpPr>
            <a:spLocks noGrp="1"/>
          </p:cNvSpPr>
          <p:nvPr>
            <p:ph idx="1"/>
          </p:nvPr>
        </p:nvSpPr>
        <p:spPr>
          <a:xfrm>
            <a:off x="1141412" y="1767840"/>
            <a:ext cx="9905999" cy="4023361"/>
          </a:xfrm>
        </p:spPr>
        <p:txBody>
          <a:bodyPr/>
          <a:lstStyle/>
          <a:p>
            <a:pPr marL="0" indent="0">
              <a:buNone/>
            </a:pPr>
            <a:r>
              <a:rPr lang="uk-UA" dirty="0"/>
              <a:t>Для оцінки продуктивності системи ліфтів найбільш важливими числовими характеристиками є:</a:t>
            </a:r>
          </a:p>
          <a:p>
            <a:pPr>
              <a:buFontTx/>
              <a:buChar char="-"/>
            </a:pPr>
            <a:r>
              <a:rPr lang="uk-UA" dirty="0"/>
              <a:t>Середній час очікування для всіх пасажирів – час між реєстрацією виклику з поверху та входом пасажира в ліфт.</a:t>
            </a:r>
          </a:p>
          <a:p>
            <a:pPr>
              <a:buFontTx/>
              <a:buChar char="-"/>
            </a:pPr>
            <a:r>
              <a:rPr lang="uk-UA" dirty="0"/>
              <a:t>Середній час у ліфті для всіх пасажирів – час між входом пасажира в ліфт та виходом з нього на потрібному поверсі.</a:t>
            </a:r>
          </a:p>
          <a:p>
            <a:pPr>
              <a:buFontTx/>
              <a:buChar char="-"/>
            </a:pPr>
            <a:r>
              <a:rPr lang="uk-UA" dirty="0"/>
              <a:t>Кількість пасажирів, які не ввійшли до ліфту за хвилину після реєстрації.</a:t>
            </a:r>
          </a:p>
        </p:txBody>
      </p:sp>
    </p:spTree>
    <p:extLst>
      <p:ext uri="{BB962C8B-B14F-4D97-AF65-F5344CB8AC3E}">
        <p14:creationId xmlns:p14="http://schemas.microsoft.com/office/powerpoint/2010/main" val="24760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83E1C9D-B46B-4DEB-8BCA-7C492407D7A0}"/>
              </a:ext>
            </a:extLst>
          </p:cNvPr>
          <p:cNvSpPr>
            <a:spLocks noGrp="1"/>
          </p:cNvSpPr>
          <p:nvPr>
            <p:ph idx="1"/>
          </p:nvPr>
        </p:nvSpPr>
        <p:spPr>
          <a:xfrm>
            <a:off x="1141412" y="1518082"/>
            <a:ext cx="9905999" cy="4273119"/>
          </a:xfrm>
        </p:spPr>
        <p:txBody>
          <a:bodyPr/>
          <a:lstStyle/>
          <a:p>
            <a:pPr marL="0" indent="0">
              <a:buNone/>
            </a:pPr>
            <a:r>
              <a:rPr lang="uk-UA" dirty="0"/>
              <a:t>Чим менше значення середнього часу очікування та середнього часу в ліфті, тим швидше пасажири потрапляють на свій поверх і тим більше вони задоволені роботою ліфту. Отже, основною задачею покращення системи управління ліфтом є мінімізація цих значень. Параметр часу очікування також є дуже важливим, і приймає особливо велике значення при ситуаціях з інтенсивним пасажиропотоком.</a:t>
            </a:r>
          </a:p>
        </p:txBody>
      </p:sp>
    </p:spTree>
    <p:extLst>
      <p:ext uri="{BB962C8B-B14F-4D97-AF65-F5344CB8AC3E}">
        <p14:creationId xmlns:p14="http://schemas.microsoft.com/office/powerpoint/2010/main" val="2369315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2C2AEE-85E3-4F82-A8EE-C32DD7EC6A37}"/>
              </a:ext>
            </a:extLst>
          </p:cNvPr>
          <p:cNvSpPr>
            <a:spLocks noGrp="1"/>
          </p:cNvSpPr>
          <p:nvPr>
            <p:ph type="title"/>
          </p:nvPr>
        </p:nvSpPr>
        <p:spPr/>
        <p:txBody>
          <a:bodyPr/>
          <a:lstStyle/>
          <a:p>
            <a:r>
              <a:rPr lang="uk-UA" dirty="0"/>
              <a:t>Типові алгоритми управління групою ліфтів</a:t>
            </a:r>
          </a:p>
        </p:txBody>
      </p:sp>
      <p:sp>
        <p:nvSpPr>
          <p:cNvPr id="3" name="Объект 2">
            <a:extLst>
              <a:ext uri="{FF2B5EF4-FFF2-40B4-BE49-F238E27FC236}">
                <a16:creationId xmlns:a16="http://schemas.microsoft.com/office/drawing/2014/main" id="{304DDE77-81DB-4911-BD1F-E5074DCBB04E}"/>
              </a:ext>
            </a:extLst>
          </p:cNvPr>
          <p:cNvSpPr>
            <a:spLocks noGrp="1"/>
          </p:cNvSpPr>
          <p:nvPr>
            <p:ph idx="1"/>
          </p:nvPr>
        </p:nvSpPr>
        <p:spPr>
          <a:xfrm>
            <a:off x="5440680" y="2249487"/>
            <a:ext cx="5606731" cy="3541714"/>
          </a:xfrm>
        </p:spPr>
        <p:txBody>
          <a:bodyPr>
            <a:normAutofit lnSpcReduction="10000"/>
          </a:bodyPr>
          <a:lstStyle/>
          <a:p>
            <a:pPr marL="0" indent="0">
              <a:buNone/>
            </a:pPr>
            <a:r>
              <a:rPr lang="uk-UA" dirty="0"/>
              <a:t>Кругова система це простий підхід, який показує непоганий результат при невисокій інтенсивності пасажиропотоку. Ціллю кругової системи є досягнення рівномірного навантаження на всі кабіни, тож виклики передаються по мірі їх прибуття послідовно по окремим ліфтам.</a:t>
            </a:r>
          </a:p>
        </p:txBody>
      </p:sp>
      <p:pic>
        <p:nvPicPr>
          <p:cNvPr id="5" name="Рисунок 4">
            <a:extLst>
              <a:ext uri="{FF2B5EF4-FFF2-40B4-BE49-F238E27FC236}">
                <a16:creationId xmlns:a16="http://schemas.microsoft.com/office/drawing/2014/main" id="{311BEF03-4738-434B-B5D6-3BE79C77A36B}"/>
              </a:ext>
            </a:extLst>
          </p:cNvPr>
          <p:cNvPicPr>
            <a:picLocks noChangeAspect="1"/>
          </p:cNvPicPr>
          <p:nvPr/>
        </p:nvPicPr>
        <p:blipFill>
          <a:blip r:embed="rId2"/>
          <a:stretch>
            <a:fillRect/>
          </a:stretch>
        </p:blipFill>
        <p:spPr>
          <a:xfrm>
            <a:off x="2314430" y="2000265"/>
            <a:ext cx="2076740" cy="4239217"/>
          </a:xfrm>
          <a:prstGeom prst="rect">
            <a:avLst/>
          </a:prstGeom>
        </p:spPr>
      </p:pic>
    </p:spTree>
    <p:extLst>
      <p:ext uri="{BB962C8B-B14F-4D97-AF65-F5344CB8AC3E}">
        <p14:creationId xmlns:p14="http://schemas.microsoft.com/office/powerpoint/2010/main" val="180164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18F7215-14D0-4509-BE6E-AB5E7CF40132}"/>
              </a:ext>
            </a:extLst>
          </p:cNvPr>
          <p:cNvSpPr>
            <a:spLocks noGrp="1"/>
          </p:cNvSpPr>
          <p:nvPr>
            <p:ph idx="1"/>
          </p:nvPr>
        </p:nvSpPr>
        <p:spPr>
          <a:xfrm>
            <a:off x="4559423" y="2414726"/>
            <a:ext cx="6399211" cy="3997912"/>
          </a:xfrm>
        </p:spPr>
        <p:txBody>
          <a:bodyPr/>
          <a:lstStyle/>
          <a:p>
            <a:pPr marL="0" indent="0">
              <a:buNone/>
            </a:pPr>
            <a:r>
              <a:rPr lang="uk-UA" dirty="0"/>
              <a:t>При максимальному потоці вгору використовується особлива варіація кругової системи, яка має на меті обслуговування максимального пасажиропотоку вгору. </a:t>
            </a:r>
          </a:p>
        </p:txBody>
      </p:sp>
      <p:pic>
        <p:nvPicPr>
          <p:cNvPr id="5" name="Рисунок 4">
            <a:extLst>
              <a:ext uri="{FF2B5EF4-FFF2-40B4-BE49-F238E27FC236}">
                <a16:creationId xmlns:a16="http://schemas.microsoft.com/office/drawing/2014/main" id="{8565AC16-8ED7-4303-8972-7D978F0B488E}"/>
              </a:ext>
            </a:extLst>
          </p:cNvPr>
          <p:cNvPicPr>
            <a:picLocks noChangeAspect="1"/>
          </p:cNvPicPr>
          <p:nvPr/>
        </p:nvPicPr>
        <p:blipFill>
          <a:blip r:embed="rId2"/>
          <a:stretch>
            <a:fillRect/>
          </a:stretch>
        </p:blipFill>
        <p:spPr>
          <a:xfrm>
            <a:off x="1650636" y="294981"/>
            <a:ext cx="2137064" cy="6268038"/>
          </a:xfrm>
          <a:prstGeom prst="rect">
            <a:avLst/>
          </a:prstGeom>
        </p:spPr>
      </p:pic>
    </p:spTree>
    <p:extLst>
      <p:ext uri="{BB962C8B-B14F-4D97-AF65-F5344CB8AC3E}">
        <p14:creationId xmlns:p14="http://schemas.microsoft.com/office/powerpoint/2010/main" val="1507023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09FA2F5-D4E7-4351-BD1B-8EABC6FE2EC0}"/>
              </a:ext>
            </a:extLst>
          </p:cNvPr>
          <p:cNvSpPr>
            <a:spLocks noGrp="1"/>
          </p:cNvSpPr>
          <p:nvPr>
            <p:ph idx="1"/>
          </p:nvPr>
        </p:nvSpPr>
        <p:spPr>
          <a:xfrm>
            <a:off x="1141412" y="1384917"/>
            <a:ext cx="9905999" cy="4406284"/>
          </a:xfrm>
        </p:spPr>
        <p:txBody>
          <a:bodyPr>
            <a:normAutofit/>
          </a:bodyPr>
          <a:lstStyle/>
          <a:p>
            <a:pPr marL="0" indent="0">
              <a:buNone/>
            </a:pPr>
            <a:r>
              <a:rPr lang="uk-UA" dirty="0"/>
              <a:t>	Ідея зонування полягає в розділенні будівлі на декілька зон. Кожен ліфт обслуговує виклики з поверхів лише тієї зони, яка йому призначена. Основною ціллю є зменшення кількості зупинок кабіни і часу поїздки на ліфті. Як правило, цей підхід використовується у багатоповерхівках зі швидкісними ліфтами. Також в цьому алгоритмі ліфти, що простоюють, відправляються на центральний поверх зони. Зонування може бути статичним чи динамічним.</a:t>
            </a:r>
          </a:p>
        </p:txBody>
      </p:sp>
    </p:spTree>
    <p:extLst>
      <p:ext uri="{BB962C8B-B14F-4D97-AF65-F5344CB8AC3E}">
        <p14:creationId xmlns:p14="http://schemas.microsoft.com/office/powerpoint/2010/main" val="3086095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B62BBEE2-CC8F-4926-9AF2-14A3A11C65CA}"/>
              </a:ext>
            </a:extLst>
          </p:cNvPr>
          <p:cNvPicPr>
            <a:picLocks noGrp="1" noChangeAspect="1"/>
          </p:cNvPicPr>
          <p:nvPr>
            <p:ph idx="1"/>
          </p:nvPr>
        </p:nvPicPr>
        <p:blipFill>
          <a:blip r:embed="rId2"/>
          <a:stretch>
            <a:fillRect/>
          </a:stretch>
        </p:blipFill>
        <p:spPr>
          <a:xfrm>
            <a:off x="2357555" y="229909"/>
            <a:ext cx="2435958" cy="6089897"/>
          </a:xfrm>
        </p:spPr>
      </p:pic>
      <p:pic>
        <p:nvPicPr>
          <p:cNvPr id="7" name="Рисунок 6">
            <a:extLst>
              <a:ext uri="{FF2B5EF4-FFF2-40B4-BE49-F238E27FC236}">
                <a16:creationId xmlns:a16="http://schemas.microsoft.com/office/drawing/2014/main" id="{787D93D4-16F9-4488-AA06-2AC53D9C8401}"/>
              </a:ext>
            </a:extLst>
          </p:cNvPr>
          <p:cNvPicPr>
            <a:picLocks noChangeAspect="1"/>
          </p:cNvPicPr>
          <p:nvPr/>
        </p:nvPicPr>
        <p:blipFill>
          <a:blip r:embed="rId3"/>
          <a:stretch>
            <a:fillRect/>
          </a:stretch>
        </p:blipFill>
        <p:spPr>
          <a:xfrm>
            <a:off x="6554207" y="1822092"/>
            <a:ext cx="2143424" cy="2905530"/>
          </a:xfrm>
          <a:prstGeom prst="rect">
            <a:avLst/>
          </a:prstGeom>
        </p:spPr>
      </p:pic>
    </p:spTree>
    <p:extLst>
      <p:ext uri="{BB962C8B-B14F-4D97-AF65-F5344CB8AC3E}">
        <p14:creationId xmlns:p14="http://schemas.microsoft.com/office/powerpoint/2010/main" val="183799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0FFBDA-8316-4CE5-A625-BEAC0688572B}"/>
              </a:ext>
            </a:extLst>
          </p:cNvPr>
          <p:cNvSpPr>
            <a:spLocks noGrp="1"/>
          </p:cNvSpPr>
          <p:nvPr>
            <p:ph type="title"/>
          </p:nvPr>
        </p:nvSpPr>
        <p:spPr>
          <a:xfrm>
            <a:off x="1141413" y="618518"/>
            <a:ext cx="9905998" cy="1210282"/>
          </a:xfrm>
        </p:spPr>
        <p:txBody>
          <a:bodyPr/>
          <a:lstStyle/>
          <a:p>
            <a:r>
              <a:rPr lang="uk-UA" dirty="0"/>
              <a:t>Ефективність представлених алгоритмів</a:t>
            </a:r>
          </a:p>
        </p:txBody>
      </p:sp>
      <p:sp>
        <p:nvSpPr>
          <p:cNvPr id="3" name="Объект 2">
            <a:extLst>
              <a:ext uri="{FF2B5EF4-FFF2-40B4-BE49-F238E27FC236}">
                <a16:creationId xmlns:a16="http://schemas.microsoft.com/office/drawing/2014/main" id="{773F70FF-BBEB-4466-B0CA-A297C7B13B7B}"/>
              </a:ext>
            </a:extLst>
          </p:cNvPr>
          <p:cNvSpPr>
            <a:spLocks noGrp="1"/>
          </p:cNvSpPr>
          <p:nvPr>
            <p:ph idx="1"/>
          </p:nvPr>
        </p:nvSpPr>
        <p:spPr>
          <a:xfrm>
            <a:off x="1141412" y="1493520"/>
            <a:ext cx="9905999" cy="4297681"/>
          </a:xfrm>
        </p:spPr>
        <p:txBody>
          <a:bodyPr>
            <a:normAutofit/>
          </a:bodyPr>
          <a:lstStyle/>
          <a:p>
            <a:pPr marL="0" indent="0">
              <a:buNone/>
            </a:pPr>
            <a:r>
              <a:rPr lang="uk-UA" dirty="0"/>
              <a:t>	Для сценарію з максимальним потоком вгору добре працюють кругова система, та алгоритм максимального потоку вгору.</a:t>
            </a:r>
          </a:p>
          <a:p>
            <a:pPr marL="0" indent="0">
              <a:buNone/>
            </a:pPr>
            <a:r>
              <a:rPr lang="uk-UA" dirty="0"/>
              <a:t>	Для сценарію максимального потоку вниз найкращим алгоритмом буде алгоритм зонування. Якщо розглядати сценарій рівномірного розділення потоку між поверхами, кругова система та алгоритм максимального потоку вгору будуть мати гарний середній час поїздки, але високе число пасажирів, що очікують більше хвилини. </a:t>
            </a:r>
          </a:p>
        </p:txBody>
      </p:sp>
    </p:spTree>
    <p:extLst>
      <p:ext uri="{BB962C8B-B14F-4D97-AF65-F5344CB8AC3E}">
        <p14:creationId xmlns:p14="http://schemas.microsoft.com/office/powerpoint/2010/main" val="59117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2A6635-6E70-4096-A8E5-FB01FAE1F197}"/>
              </a:ext>
            </a:extLst>
          </p:cNvPr>
          <p:cNvSpPr>
            <a:spLocks noGrp="1"/>
          </p:cNvSpPr>
          <p:nvPr>
            <p:ph type="title"/>
          </p:nvPr>
        </p:nvSpPr>
        <p:spPr/>
        <p:txBody>
          <a:bodyPr/>
          <a:lstStyle/>
          <a:p>
            <a:r>
              <a:rPr lang="uk-UA" dirty="0"/>
              <a:t>Висновки</a:t>
            </a:r>
          </a:p>
        </p:txBody>
      </p:sp>
      <p:sp>
        <p:nvSpPr>
          <p:cNvPr id="3" name="Объект 2">
            <a:extLst>
              <a:ext uri="{FF2B5EF4-FFF2-40B4-BE49-F238E27FC236}">
                <a16:creationId xmlns:a16="http://schemas.microsoft.com/office/drawing/2014/main" id="{07E3608A-331C-45F4-B190-65EDFB2834D1}"/>
              </a:ext>
            </a:extLst>
          </p:cNvPr>
          <p:cNvSpPr>
            <a:spLocks noGrp="1"/>
          </p:cNvSpPr>
          <p:nvPr>
            <p:ph idx="1"/>
          </p:nvPr>
        </p:nvSpPr>
        <p:spPr>
          <a:xfrm>
            <a:off x="1141412" y="1676400"/>
            <a:ext cx="9905999" cy="4114801"/>
          </a:xfrm>
        </p:spPr>
        <p:txBody>
          <a:bodyPr/>
          <a:lstStyle/>
          <a:p>
            <a:pPr marL="0" indent="0">
              <a:buNone/>
            </a:pPr>
            <a:r>
              <a:rPr lang="uk-UA" dirty="0"/>
              <a:t>	При всіх вдаваній тривіальності задачі доволі складно створити ліфтовий алгоритм для реального використання в будівлях. До того ж такі речі вважаються комерційними таємницями і патентуються.</a:t>
            </a:r>
          </a:p>
          <a:p>
            <a:pPr marL="0" indent="0">
              <a:buNone/>
            </a:pPr>
            <a:r>
              <a:rPr lang="uk-UA" dirty="0"/>
              <a:t>	Але якщо розглядати відомі ліфтові алгоритми, то можна помітити, що найефективніші – це ті, які змінюють стратегію під різні умови. Тобто, основа ефективності ліфтового алгоритму, це добре навчений штучний інтелект, який на основі відомих або запатентованих алгоритмів визначає найефективніше рішення під конкретну ситуацію.</a:t>
            </a:r>
          </a:p>
        </p:txBody>
      </p:sp>
    </p:spTree>
    <p:extLst>
      <p:ext uri="{BB962C8B-B14F-4D97-AF65-F5344CB8AC3E}">
        <p14:creationId xmlns:p14="http://schemas.microsoft.com/office/powerpoint/2010/main" val="2629472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DC5A23-4BE9-4229-82E7-E521B375A01D}"/>
              </a:ext>
            </a:extLst>
          </p:cNvPr>
          <p:cNvSpPr>
            <a:spLocks noGrp="1"/>
          </p:cNvSpPr>
          <p:nvPr>
            <p:ph type="title"/>
          </p:nvPr>
        </p:nvSpPr>
        <p:spPr/>
        <p:txBody>
          <a:bodyPr/>
          <a:lstStyle/>
          <a:p>
            <a:r>
              <a:rPr lang="uk-UA" dirty="0"/>
              <a:t>Перші ліфти</a:t>
            </a:r>
            <a:endParaRPr lang="ru-RU" dirty="0"/>
          </a:p>
        </p:txBody>
      </p:sp>
      <p:sp>
        <p:nvSpPr>
          <p:cNvPr id="3" name="Объект 2">
            <a:extLst>
              <a:ext uri="{FF2B5EF4-FFF2-40B4-BE49-F238E27FC236}">
                <a16:creationId xmlns:a16="http://schemas.microsoft.com/office/drawing/2014/main" id="{227A97B5-45E7-4AC9-92A5-F2CD8C427269}"/>
              </a:ext>
            </a:extLst>
          </p:cNvPr>
          <p:cNvSpPr>
            <a:spLocks noGrp="1"/>
          </p:cNvSpPr>
          <p:nvPr>
            <p:ph idx="1"/>
          </p:nvPr>
        </p:nvSpPr>
        <p:spPr>
          <a:xfrm>
            <a:off x="1143000" y="2249487"/>
            <a:ext cx="9905999" cy="3541714"/>
          </a:xfrm>
        </p:spPr>
        <p:txBody>
          <a:bodyPr/>
          <a:lstStyle/>
          <a:p>
            <a:pPr marL="0" indent="0">
              <a:buNone/>
            </a:pPr>
            <a:r>
              <a:rPr lang="uk-UA" dirty="0"/>
              <a:t>	Порядок руху перших ліфтів з електронним керуванням визначали люди. Оператор з кабіни направляв ліфт та зупиняв рух, коли бачив пасажира. Проте оператори помилялися, потребували гідної плати та умов праці, тому вже на початку 1950-х їх замінили електронними перемикачами.</a:t>
            </a:r>
            <a:endParaRPr lang="ru-RU" dirty="0"/>
          </a:p>
        </p:txBody>
      </p:sp>
    </p:spTree>
    <p:extLst>
      <p:ext uri="{BB962C8B-B14F-4D97-AF65-F5344CB8AC3E}">
        <p14:creationId xmlns:p14="http://schemas.microsoft.com/office/powerpoint/2010/main" val="2391616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1ECD9C-05E5-4751-8BA7-D29819F7D63F}"/>
              </a:ext>
            </a:extLst>
          </p:cNvPr>
          <p:cNvSpPr>
            <a:spLocks noGrp="1"/>
          </p:cNvSpPr>
          <p:nvPr>
            <p:ph type="title"/>
          </p:nvPr>
        </p:nvSpPr>
        <p:spPr/>
        <p:txBody>
          <a:bodyPr/>
          <a:lstStyle/>
          <a:p>
            <a:r>
              <a:rPr lang="uk-UA" dirty="0"/>
              <a:t>Перший алгоритм</a:t>
            </a:r>
            <a:endParaRPr lang="ru-RU" dirty="0"/>
          </a:p>
        </p:txBody>
      </p:sp>
      <p:sp>
        <p:nvSpPr>
          <p:cNvPr id="3" name="Объект 2">
            <a:extLst>
              <a:ext uri="{FF2B5EF4-FFF2-40B4-BE49-F238E27FC236}">
                <a16:creationId xmlns:a16="http://schemas.microsoft.com/office/drawing/2014/main" id="{6458247D-E5CF-4BFE-A368-B90BE52DE71E}"/>
              </a:ext>
            </a:extLst>
          </p:cNvPr>
          <p:cNvSpPr>
            <a:spLocks noGrp="1"/>
          </p:cNvSpPr>
          <p:nvPr>
            <p:ph idx="1"/>
          </p:nvPr>
        </p:nvSpPr>
        <p:spPr/>
        <p:txBody>
          <a:bodyPr/>
          <a:lstStyle/>
          <a:p>
            <a:pPr marL="0" indent="0">
              <a:buNone/>
            </a:pPr>
            <a:r>
              <a:rPr lang="uk-UA" dirty="0"/>
              <a:t>	Щоб ліфт міг сам керувати своїм рухом, інженерам потребувався алгоритм, який буде визначати, куди треба направлятися. Найпростіший спосіб – рухатися вгору та вниз із зупинками на вказаних поверхах у задані часові проміжки. </a:t>
            </a:r>
          </a:p>
          <a:p>
            <a:pPr marL="0" indent="0">
              <a:buNone/>
            </a:pPr>
            <a:r>
              <a:rPr lang="uk-UA" dirty="0"/>
              <a:t>	В 1965 році інженери зупинились на знайомій нам моделі: пасажир натискає на кнопку виклику, та на його поверх прибуває кабіна.</a:t>
            </a:r>
            <a:endParaRPr lang="ru-RU" dirty="0"/>
          </a:p>
        </p:txBody>
      </p:sp>
    </p:spTree>
    <p:extLst>
      <p:ext uri="{BB962C8B-B14F-4D97-AF65-F5344CB8AC3E}">
        <p14:creationId xmlns:p14="http://schemas.microsoft.com/office/powerpoint/2010/main" val="363344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429BF4-CE97-4CE7-81E2-218DD905B544}"/>
              </a:ext>
            </a:extLst>
          </p:cNvPr>
          <p:cNvSpPr>
            <a:spLocks noGrp="1"/>
          </p:cNvSpPr>
          <p:nvPr>
            <p:ph type="title"/>
          </p:nvPr>
        </p:nvSpPr>
        <p:spPr/>
        <p:txBody>
          <a:bodyPr/>
          <a:lstStyle/>
          <a:p>
            <a:r>
              <a:rPr lang="uk-UA" dirty="0"/>
              <a:t>Оптимізація часу</a:t>
            </a:r>
            <a:endParaRPr lang="ru-RU" dirty="0"/>
          </a:p>
        </p:txBody>
      </p:sp>
      <p:sp>
        <p:nvSpPr>
          <p:cNvPr id="3" name="Объект 2">
            <a:extLst>
              <a:ext uri="{FF2B5EF4-FFF2-40B4-BE49-F238E27FC236}">
                <a16:creationId xmlns:a16="http://schemas.microsoft.com/office/drawing/2014/main" id="{32438603-97BF-4674-BE3D-41AF278526DB}"/>
              </a:ext>
            </a:extLst>
          </p:cNvPr>
          <p:cNvSpPr>
            <a:spLocks noGrp="1"/>
          </p:cNvSpPr>
          <p:nvPr>
            <p:ph idx="1"/>
          </p:nvPr>
        </p:nvSpPr>
        <p:spPr>
          <a:xfrm>
            <a:off x="1141412" y="1645920"/>
            <a:ext cx="9905999" cy="4145281"/>
          </a:xfrm>
        </p:spPr>
        <p:txBody>
          <a:bodyPr>
            <a:normAutofit fontScale="92500" lnSpcReduction="10000"/>
          </a:bodyPr>
          <a:lstStyle/>
          <a:p>
            <a:pPr marL="0" indent="0">
              <a:buNone/>
            </a:pPr>
            <a:r>
              <a:rPr lang="uk-UA" dirty="0"/>
              <a:t>	Задля оптимізації ми користуємося даними про те, що для більшості людей довге очікування ліфта набагато гірше ніж довга поїздка. Отже, інженери програмують алгоритм так, щоб він брав до уваги «коефіцієнт втомлюваності» замість мінімізації часу поїздки.</a:t>
            </a:r>
          </a:p>
          <a:p>
            <a:pPr marL="0" indent="0">
              <a:buNone/>
            </a:pPr>
            <a:r>
              <a:rPr lang="uk-UA" dirty="0"/>
              <a:t>	Також не варто забувати про фізичні обмеження ліфтів. Вони мають границю швидкості, а проміжок часу, щоб обрахувати наступний крок – не більше 1-2 секунд. Крім того, ліфт не має </a:t>
            </a:r>
            <a:r>
              <a:rPr lang="uk-UA" dirty="0" err="1"/>
              <a:t>проїзжати</a:t>
            </a:r>
            <a:r>
              <a:rPr lang="uk-UA" dirty="0"/>
              <a:t> потрібний поверх без зупинки, оскільки це може не сподобатися пасажиру. Отже, комп’ютерна система має знайти баланс між можливостями ліфта та метою його користувача.</a:t>
            </a:r>
            <a:endParaRPr lang="ru-RU" dirty="0"/>
          </a:p>
          <a:p>
            <a:pPr marL="0" indent="0">
              <a:buNone/>
            </a:pPr>
            <a:endParaRPr lang="ru-RU" dirty="0"/>
          </a:p>
        </p:txBody>
      </p:sp>
    </p:spTree>
    <p:extLst>
      <p:ext uri="{BB962C8B-B14F-4D97-AF65-F5344CB8AC3E}">
        <p14:creationId xmlns:p14="http://schemas.microsoft.com/office/powerpoint/2010/main" val="174342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E436CE-3F1E-4D22-B11C-F612AAA072AD}"/>
              </a:ext>
            </a:extLst>
          </p:cNvPr>
          <p:cNvSpPr>
            <a:spLocks noGrp="1"/>
          </p:cNvSpPr>
          <p:nvPr>
            <p:ph type="title"/>
          </p:nvPr>
        </p:nvSpPr>
        <p:spPr/>
        <p:txBody>
          <a:bodyPr/>
          <a:lstStyle/>
          <a:p>
            <a:r>
              <a:rPr lang="uk-UA" dirty="0"/>
              <a:t>Алгоритми роботи</a:t>
            </a:r>
            <a:endParaRPr lang="ru-RU" dirty="0"/>
          </a:p>
        </p:txBody>
      </p:sp>
      <p:sp>
        <p:nvSpPr>
          <p:cNvPr id="3" name="Объект 2">
            <a:extLst>
              <a:ext uri="{FF2B5EF4-FFF2-40B4-BE49-F238E27FC236}">
                <a16:creationId xmlns:a16="http://schemas.microsoft.com/office/drawing/2014/main" id="{6A5256DD-FE75-4A2F-B779-5744FA005142}"/>
              </a:ext>
            </a:extLst>
          </p:cNvPr>
          <p:cNvSpPr>
            <a:spLocks noGrp="1"/>
          </p:cNvSpPr>
          <p:nvPr>
            <p:ph idx="1"/>
          </p:nvPr>
        </p:nvSpPr>
        <p:spPr>
          <a:xfrm>
            <a:off x="1141412" y="1661160"/>
            <a:ext cx="9905999" cy="4130041"/>
          </a:xfrm>
        </p:spPr>
        <p:txBody>
          <a:bodyPr/>
          <a:lstStyle/>
          <a:p>
            <a:pPr marL="0" indent="0">
              <a:buNone/>
            </a:pPr>
            <a:r>
              <a:rPr lang="uk-UA" dirty="0"/>
              <a:t>Більшість звичайних ліфтів працюють за простим алгоритмом:</a:t>
            </a:r>
          </a:p>
          <a:p>
            <a:pPr marL="0" indent="0">
              <a:buNone/>
            </a:pPr>
            <a:r>
              <a:rPr lang="uk-UA" dirty="0"/>
              <a:t>1. Доки в ліфті або на поверхах у напрямку руху є люди, яким треба за напрямом нинішнього руху, ліфт продовжує переміщення в ту сторону.</a:t>
            </a:r>
          </a:p>
          <a:p>
            <a:pPr marL="0" indent="0">
              <a:buNone/>
            </a:pPr>
            <a:r>
              <a:rPr lang="uk-UA" dirty="0"/>
              <a:t>2. Якщо викликів у напрямку руху більше немає, але є в зворотну  сторону, ліфт змінює напрям.</a:t>
            </a:r>
          </a:p>
          <a:p>
            <a:pPr marL="0" indent="0">
              <a:buNone/>
            </a:pPr>
            <a:r>
              <a:rPr lang="uk-UA" dirty="0"/>
              <a:t>В такому випадку для ліфта важливо знати тільки бажаний напрям, тому використовуються дві кнопки зі стрілками.</a:t>
            </a:r>
            <a:endParaRPr lang="ru-RU" dirty="0"/>
          </a:p>
          <a:p>
            <a:pPr marL="0" indent="0">
              <a:buNone/>
            </a:pPr>
            <a:r>
              <a:rPr lang="uk-UA" dirty="0"/>
              <a:t> </a:t>
            </a:r>
          </a:p>
        </p:txBody>
      </p:sp>
    </p:spTree>
    <p:extLst>
      <p:ext uri="{BB962C8B-B14F-4D97-AF65-F5344CB8AC3E}">
        <p14:creationId xmlns:p14="http://schemas.microsoft.com/office/powerpoint/2010/main" val="275499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A186D2C-9617-4FDA-BACD-5D02C7FF11D5}"/>
              </a:ext>
            </a:extLst>
          </p:cNvPr>
          <p:cNvSpPr>
            <a:spLocks noGrp="1"/>
          </p:cNvSpPr>
          <p:nvPr>
            <p:ph idx="1"/>
          </p:nvPr>
        </p:nvSpPr>
        <p:spPr>
          <a:xfrm>
            <a:off x="1141412" y="792480"/>
            <a:ext cx="9905999" cy="4998721"/>
          </a:xfrm>
        </p:spPr>
        <p:txBody>
          <a:bodyPr/>
          <a:lstStyle/>
          <a:p>
            <a:pPr marL="0" indent="0">
              <a:buNone/>
            </a:pPr>
            <a:r>
              <a:rPr lang="uk-UA" dirty="0"/>
              <a:t>Цей алгоритм зручно використовувати у невеликих офісах та багатоквартирних будівлях, де від ліфта не очікують підвищеної енергоефективності. Однак, його використання в багатоповерхових будівлях має ряд труднощів. Він буде обслуговувати пасажирів на середніх поверхах, проте очікування на першому та останньому може тривати дуже довго. Також, якщо будівлю будуть обслуговувати кілька ліфтів за цим алгоритмом, вони будуть відкриватися на деяких поверхах поперемінно, і будуть обслуговувати в більшості випадків середні поверхи.</a:t>
            </a:r>
            <a:endParaRPr lang="ru-RU" dirty="0"/>
          </a:p>
        </p:txBody>
      </p:sp>
    </p:spTree>
    <p:extLst>
      <p:ext uri="{BB962C8B-B14F-4D97-AF65-F5344CB8AC3E}">
        <p14:creationId xmlns:p14="http://schemas.microsoft.com/office/powerpoint/2010/main" val="208524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A0A37A-00E1-4F85-9276-4EB30BCD5729}"/>
              </a:ext>
            </a:extLst>
          </p:cNvPr>
          <p:cNvSpPr>
            <a:spLocks noGrp="1"/>
          </p:cNvSpPr>
          <p:nvPr>
            <p:ph type="title"/>
          </p:nvPr>
        </p:nvSpPr>
        <p:spPr/>
        <p:txBody>
          <a:bodyPr/>
          <a:lstStyle/>
          <a:p>
            <a:r>
              <a:rPr lang="uk-UA" dirty="0"/>
              <a:t>Оптимізація роботи групи ліфтів</a:t>
            </a:r>
            <a:endParaRPr lang="ru-RU" dirty="0"/>
          </a:p>
        </p:txBody>
      </p:sp>
      <p:sp>
        <p:nvSpPr>
          <p:cNvPr id="3" name="Объект 2">
            <a:extLst>
              <a:ext uri="{FF2B5EF4-FFF2-40B4-BE49-F238E27FC236}">
                <a16:creationId xmlns:a16="http://schemas.microsoft.com/office/drawing/2014/main" id="{2824365B-1AEA-4972-8BCB-0FC04FF5E6DC}"/>
              </a:ext>
            </a:extLst>
          </p:cNvPr>
          <p:cNvSpPr>
            <a:spLocks noGrp="1"/>
          </p:cNvSpPr>
          <p:nvPr>
            <p:ph idx="1"/>
          </p:nvPr>
        </p:nvSpPr>
        <p:spPr>
          <a:xfrm>
            <a:off x="1141412" y="1859280"/>
            <a:ext cx="9905999" cy="3931921"/>
          </a:xfrm>
        </p:spPr>
        <p:txBody>
          <a:bodyPr>
            <a:normAutofit fontScale="92500" lnSpcReduction="10000"/>
          </a:bodyPr>
          <a:lstStyle/>
          <a:p>
            <a:pPr marL="0" indent="0">
              <a:buNone/>
            </a:pPr>
            <a:r>
              <a:rPr lang="uk-UA" dirty="0"/>
              <a:t>	Щоб оптимізувати роботу групи ліфтів, є декілька методів. Ліфти можуть «домовлятися» між собою. </a:t>
            </a:r>
          </a:p>
          <a:p>
            <a:pPr marL="0" indent="0">
              <a:buNone/>
            </a:pPr>
            <a:r>
              <a:rPr lang="uk-UA" dirty="0"/>
              <a:t>	Також </a:t>
            </a:r>
            <a:r>
              <a:rPr lang="ru-RU" dirty="0"/>
              <a:t>є </a:t>
            </a:r>
            <a:r>
              <a:rPr lang="uk-UA" dirty="0"/>
              <a:t>можливість прив’язати кожен ліфт до групи поверхів. Або можна використати «стратегію </a:t>
            </a:r>
            <a:r>
              <a:rPr lang="uk-UA" dirty="0" err="1"/>
              <a:t>парковки</a:t>
            </a:r>
            <a:r>
              <a:rPr lang="uk-UA" dirty="0"/>
              <a:t>», коли ліфт стоїть відкритий на першому поверсі.</a:t>
            </a:r>
          </a:p>
          <a:p>
            <a:pPr marL="0" indent="0">
              <a:buNone/>
            </a:pPr>
            <a:r>
              <a:rPr lang="uk-UA" dirty="0"/>
              <a:t>	Сучасні технології прогнозування пасажиропотоку та програми для моніторингу в режимі реального часу дозволяють комп’ютерній системі ліфту змінювати алгоритми, щоб </a:t>
            </a:r>
            <a:r>
              <a:rPr lang="uk-UA" dirty="0" err="1"/>
              <a:t>підлаштуватися</a:t>
            </a:r>
            <a:r>
              <a:rPr lang="uk-UA" dirty="0"/>
              <a:t> під потреби пасажирів в ранкові та вечірні часи пік.</a:t>
            </a:r>
            <a:endParaRPr lang="ru-RU" dirty="0"/>
          </a:p>
          <a:p>
            <a:pPr marL="0" indent="0">
              <a:buNone/>
            </a:pPr>
            <a:endParaRPr lang="uk-UA" dirty="0"/>
          </a:p>
        </p:txBody>
      </p:sp>
    </p:spTree>
    <p:extLst>
      <p:ext uri="{BB962C8B-B14F-4D97-AF65-F5344CB8AC3E}">
        <p14:creationId xmlns:p14="http://schemas.microsoft.com/office/powerpoint/2010/main" val="38917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C46ABB-2915-479D-8E04-A6BF51624347}"/>
              </a:ext>
            </a:extLst>
          </p:cNvPr>
          <p:cNvSpPr>
            <a:spLocks noGrp="1"/>
          </p:cNvSpPr>
          <p:nvPr>
            <p:ph type="title"/>
          </p:nvPr>
        </p:nvSpPr>
        <p:spPr/>
        <p:txBody>
          <a:bodyPr/>
          <a:lstStyle/>
          <a:p>
            <a:r>
              <a:rPr lang="uk-UA" dirty="0"/>
              <a:t>Популярні стратегії</a:t>
            </a:r>
            <a:endParaRPr lang="ru-RU" dirty="0"/>
          </a:p>
        </p:txBody>
      </p:sp>
      <p:sp>
        <p:nvSpPr>
          <p:cNvPr id="3" name="Объект 2">
            <a:extLst>
              <a:ext uri="{FF2B5EF4-FFF2-40B4-BE49-F238E27FC236}">
                <a16:creationId xmlns:a16="http://schemas.microsoft.com/office/drawing/2014/main" id="{1067B473-2506-41FE-8869-8255EA4A37B9}"/>
              </a:ext>
            </a:extLst>
          </p:cNvPr>
          <p:cNvSpPr>
            <a:spLocks noGrp="1"/>
          </p:cNvSpPr>
          <p:nvPr>
            <p:ph idx="1"/>
          </p:nvPr>
        </p:nvSpPr>
        <p:spPr>
          <a:xfrm>
            <a:off x="1141412" y="1630680"/>
            <a:ext cx="9905999" cy="4160521"/>
          </a:xfrm>
        </p:spPr>
        <p:txBody>
          <a:bodyPr>
            <a:normAutofit fontScale="92500" lnSpcReduction="20000"/>
          </a:bodyPr>
          <a:lstStyle/>
          <a:p>
            <a:pPr marL="0" indent="0">
              <a:buNone/>
            </a:pPr>
            <a:r>
              <a:rPr lang="uk-UA" dirty="0"/>
              <a:t>	В 1970-х роках з’явилася можливість перепрограмувати комп’ютери і це призвело до прориву у програмуванні ліфтів. Тепер можна було перевіряти нові розробки на віртуальних симуляторах.  Індустрія отримала багато нових алгоритмів, в тому числі одну з популярних на сьогодні стратегій – «контроль розрахункового часу прибуття». </a:t>
            </a:r>
          </a:p>
          <a:p>
            <a:pPr marL="0" indent="0">
              <a:buNone/>
            </a:pPr>
            <a:r>
              <a:rPr lang="uk-UA" dirty="0"/>
              <a:t>	Інша популярна стратегія – завжди направляти на виклик найбільш зручну для пасажира кабіну. Це має на увазі мінімальний час поїздки, мінімальні витрати енергії та інші задані пріоритети.</a:t>
            </a:r>
          </a:p>
          <a:p>
            <a:pPr marL="0" indent="0">
              <a:buNone/>
            </a:pPr>
            <a:r>
              <a:rPr lang="uk-UA" dirty="0"/>
              <a:t>	Вершина оптимізації на даний момент – це технологія групування по місцю призначення, яка використовується в ліфтах хмарочосів, побудованих чи модернізованих після 1990-х років. </a:t>
            </a:r>
          </a:p>
          <a:p>
            <a:pPr marL="0" indent="0">
              <a:buNone/>
            </a:pPr>
            <a:endParaRPr lang="ru-RU" dirty="0"/>
          </a:p>
        </p:txBody>
      </p:sp>
    </p:spTree>
    <p:extLst>
      <p:ext uri="{BB962C8B-B14F-4D97-AF65-F5344CB8AC3E}">
        <p14:creationId xmlns:p14="http://schemas.microsoft.com/office/powerpoint/2010/main" val="91589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7F50A4A-A38B-4BD7-A9DE-0FB3FF92A050}"/>
              </a:ext>
            </a:extLst>
          </p:cNvPr>
          <p:cNvSpPr>
            <a:spLocks noGrp="1"/>
          </p:cNvSpPr>
          <p:nvPr>
            <p:ph idx="1"/>
          </p:nvPr>
        </p:nvSpPr>
        <p:spPr>
          <a:xfrm>
            <a:off x="1141412" y="1553592"/>
            <a:ext cx="9905999" cy="4237609"/>
          </a:xfrm>
        </p:spPr>
        <p:txBody>
          <a:bodyPr/>
          <a:lstStyle/>
          <a:p>
            <a:pPr marL="0" indent="0">
              <a:buNone/>
            </a:pPr>
            <a:r>
              <a:rPr lang="uk-UA" dirty="0"/>
              <a:t>Завдяки тому, що система знає, куди конкретно треба дістатися пасажирам, її ефективність прямує до ідеальної. Люди, яким потрібно на один і той самий поверх, групуються в одній кабіні, і кожна група дістається до місця призначення без зайвих зупинок. При цьому середній час очікування ліфта буде збільшено, тому система може змінювати пріоритети протягом дня. </a:t>
            </a:r>
          </a:p>
        </p:txBody>
      </p:sp>
    </p:spTree>
    <p:extLst>
      <p:ext uri="{BB962C8B-B14F-4D97-AF65-F5344CB8AC3E}">
        <p14:creationId xmlns:p14="http://schemas.microsoft.com/office/powerpoint/2010/main" val="3279614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Контур">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Контур">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TM04033919[[fn=Контур]]</Template>
  <TotalTime>151</TotalTime>
  <Words>1108</Words>
  <Application>Microsoft Office PowerPoint</Application>
  <PresentationFormat>Широкоэкранный</PresentationFormat>
  <Paragraphs>43</Paragraphs>
  <Slides>18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18</vt:i4>
      </vt:variant>
    </vt:vector>
  </HeadingPairs>
  <TitlesOfParts>
    <vt:vector size="22" baseType="lpstr">
      <vt:lpstr>Arial</vt:lpstr>
      <vt:lpstr>Roboto</vt:lpstr>
      <vt:lpstr>Tw Cen MT</vt:lpstr>
      <vt:lpstr>Контур</vt:lpstr>
      <vt:lpstr>Оптимізація роботи ліфту</vt:lpstr>
      <vt:lpstr>Перші ліфти</vt:lpstr>
      <vt:lpstr>Перший алгоритм</vt:lpstr>
      <vt:lpstr>Оптимізація часу</vt:lpstr>
      <vt:lpstr>Алгоритми роботи</vt:lpstr>
      <vt:lpstr>Презентация PowerPoint</vt:lpstr>
      <vt:lpstr>Оптимізація роботи групи ліфтів</vt:lpstr>
      <vt:lpstr>Популярні стратегії</vt:lpstr>
      <vt:lpstr>Презентация PowerPoint</vt:lpstr>
      <vt:lpstr>Презентация PowerPoint</vt:lpstr>
      <vt:lpstr>Оцінка ефективності алгоритму</vt:lpstr>
      <vt:lpstr>Презентация PowerPoint</vt:lpstr>
      <vt:lpstr>Типові алгоритми управління групою ліфтів</vt:lpstr>
      <vt:lpstr>Презентация PowerPoint</vt:lpstr>
      <vt:lpstr>Презентация PowerPoint</vt:lpstr>
      <vt:lpstr>Презентация PowerPoint</vt:lpstr>
      <vt:lpstr>Ефективність представлених алгоритмів</vt:lpstr>
      <vt:lpstr>Висновки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Оптимізація роботи ліфту</dc:title>
  <dc:creator>Совместный Аккаунт</dc:creator>
  <cp:lastModifiedBy>Совместный Аккаунт</cp:lastModifiedBy>
  <cp:revision>22</cp:revision>
  <dcterms:created xsi:type="dcterms:W3CDTF">2023-01-11T18:16:15Z</dcterms:created>
  <dcterms:modified xsi:type="dcterms:W3CDTF">2023-01-12T17:28:37Z</dcterms:modified>
</cp:coreProperties>
</file>