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5" r:id="rId11"/>
    <p:sldId id="367" r:id="rId12"/>
    <p:sldId id="346" r:id="rId13"/>
    <p:sldId id="348" r:id="rId14"/>
    <p:sldId id="347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8" r:id="rId24"/>
    <p:sldId id="369" r:id="rId25"/>
    <p:sldId id="34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98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CC9900"/>
    <a:srgbClr val="66CCFF"/>
    <a:srgbClr val="FF00FF"/>
    <a:srgbClr val="CCFF33"/>
    <a:srgbClr val="FFFF00"/>
    <a:srgbClr val="029B81"/>
    <a:srgbClr val="028C75"/>
    <a:srgbClr val="01AF8E"/>
    <a:srgbClr val="019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6922" autoAdjust="0"/>
  </p:normalViewPr>
  <p:slideViewPr>
    <p:cSldViewPr snapToGrid="0">
      <p:cViewPr varScale="1">
        <p:scale>
          <a:sx n="112" d="100"/>
          <a:sy n="112" d="100"/>
        </p:scale>
        <p:origin x="2052" y="108"/>
      </p:cViewPr>
      <p:guideLst>
        <p:guide pos="998"/>
        <p:guide orient="horz" pos="2160"/>
      </p:guideLst>
    </p:cSldViewPr>
  </p:slideViewPr>
  <p:outlineViewPr>
    <p:cViewPr>
      <p:scale>
        <a:sx n="33" d="100"/>
        <a:sy n="33" d="100"/>
      </p:scale>
      <p:origin x="0" y="-8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52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A9728-B22F-4668-82C8-4BEC071B861A}" type="datetimeFigureOut">
              <a:rPr lang="ru-RU" smtClean="0"/>
              <a:t>25.08.2016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442A4-F29E-4EE2-9FFC-70881087A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1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442A4-F29E-4EE2-9FFC-70881087A62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7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4212" y="728664"/>
            <a:ext cx="7765824" cy="3882526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ru-RU" dirty="0" smtClean="0"/>
              <a:t>ОБРАЗЕЦ ЗАГОЛОВКА ПРЕЗЕНТАЦИИ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684213" y="4836751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0" y="5166813"/>
            <a:ext cx="2244907" cy="309347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6982097" y="5642884"/>
            <a:ext cx="1477691" cy="28481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Проект компании</a:t>
            </a:r>
            <a:endParaRPr lang="ru-RU" sz="1300" u="sng" dirty="0">
              <a:solidFill>
                <a:srgbClr val="D70C17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97" y="5956243"/>
            <a:ext cx="1360321" cy="269512"/>
          </a:xfrm>
          <a:prstGeom prst="rect">
            <a:avLst/>
          </a:prstGeom>
        </p:spPr>
      </p:pic>
      <p:sp>
        <p:nvSpPr>
          <p:cNvPr id="19" name="Текст 18" title="Имя Фамилия спикера"/>
          <p:cNvSpPr>
            <a:spLocks noGrp="1"/>
          </p:cNvSpPr>
          <p:nvPr>
            <p:ph type="body" sz="quarter" idx="10" hasCustomPrompt="1"/>
          </p:nvPr>
        </p:nvSpPr>
        <p:spPr>
          <a:xfrm>
            <a:off x="681221" y="5538652"/>
            <a:ext cx="5301568" cy="56541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спикера</a:t>
            </a:r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3" y="5967051"/>
            <a:ext cx="5298038" cy="322262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8186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\таблица\график с заголовком в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267789"/>
            <a:ext cx="7772400" cy="1110343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Образец длинного заголовка слайда в две строчки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684213" y="1577567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4"/>
          <p:cNvSpPr>
            <a:spLocks noGrp="1"/>
          </p:cNvSpPr>
          <p:nvPr>
            <p:ph sz="quarter" idx="13" hasCustomPrompt="1"/>
          </p:nvPr>
        </p:nvSpPr>
        <p:spPr>
          <a:xfrm>
            <a:off x="693738" y="2083526"/>
            <a:ext cx="7766050" cy="408232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 smtClean="0"/>
              <a:t>Кликни по нужной иконке чтобы вставить соответствующий объект</a:t>
            </a:r>
          </a:p>
        </p:txBody>
      </p:sp>
    </p:spTree>
    <p:extLst>
      <p:ext uri="{BB962C8B-B14F-4D97-AF65-F5344CB8AC3E}">
        <p14:creationId xmlns:p14="http://schemas.microsoft.com/office/powerpoint/2010/main" val="3747813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кунок+текст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7" y="5695805"/>
            <a:ext cx="7762649" cy="660546"/>
          </a:xfrm>
        </p:spPr>
        <p:txBody>
          <a:bodyPr lIns="0" rIns="0" anchor="ctr">
            <a:normAutofit/>
          </a:bodyPr>
          <a:lstStyle>
            <a:lvl1pPr algn="l">
              <a:defRPr sz="3600" baseline="0"/>
            </a:lvl1pPr>
          </a:lstStyle>
          <a:p>
            <a:r>
              <a:rPr lang="ru-RU" dirty="0" smtClean="0"/>
              <a:t>Образец тезиса на слайде с рисунком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330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 smtClean="0"/>
              <a:t>Вставь 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314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кунок+текст внизу на плаш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-2" y="5330680"/>
            <a:ext cx="9144002" cy="1527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7" y="5695805"/>
            <a:ext cx="7762649" cy="660546"/>
          </a:xfrm>
        </p:spPr>
        <p:txBody>
          <a:bodyPr lIns="0" rIns="0" anchor="ctr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тезиса на слайде с рисунком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3306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 smtClean="0"/>
              <a:t>Вставь 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3730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кунок+тез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7" y="267789"/>
            <a:ext cx="3758969" cy="6088562"/>
          </a:xfrm>
        </p:spPr>
        <p:txBody>
          <a:bodyPr lIns="0" rIns="0" anchor="ctr">
            <a:normAutofit/>
          </a:bodyPr>
          <a:lstStyle>
            <a:lvl1pPr algn="l">
              <a:defRPr sz="3600" baseline="0"/>
            </a:lvl1pPr>
          </a:lstStyle>
          <a:p>
            <a:r>
              <a:rPr lang="ru-RU" dirty="0" smtClean="0"/>
              <a:t>Образец тезиса на слайде с рисунком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4648782" y="0"/>
            <a:ext cx="449521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 smtClean="0"/>
              <a:t>Вставь 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3828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кунок+тезис с фо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2" y="0"/>
            <a:ext cx="46487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7" y="267789"/>
            <a:ext cx="3758969" cy="6088562"/>
          </a:xfrm>
        </p:spPr>
        <p:txBody>
          <a:bodyPr lIns="0" rIns="0" anchor="ctr">
            <a:norm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тезиса на слайде с рисунком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4648781" y="0"/>
            <a:ext cx="4495219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 dirty="0" smtClean="0"/>
              <a:t>Вставь 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553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65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ажные циф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612354"/>
            <a:ext cx="7765823" cy="1307509"/>
          </a:xfrm>
        </p:spPr>
        <p:txBody>
          <a:bodyPr anchor="t">
            <a:normAutofit/>
          </a:bodyPr>
          <a:lstStyle>
            <a:lvl1pPr marL="0" indent="0">
              <a:buNone/>
              <a:defRPr sz="9600">
                <a:solidFill>
                  <a:schemeClr val="tx2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ru-RU" sz="9600" dirty="0" smtClean="0">
                <a:solidFill>
                  <a:srgbClr val="029B81"/>
                </a:solidFill>
                <a:latin typeface="Segoe UI Light" panose="020B0502040204020203" pitchFamily="34" charset="0"/>
              </a:rPr>
              <a:t>&gt;</a:t>
            </a:r>
            <a:r>
              <a:rPr lang="ru-RU" dirty="0" smtClean="0"/>
              <a:t>123456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4" hasCustomPrompt="1"/>
          </p:nvPr>
        </p:nvSpPr>
        <p:spPr>
          <a:xfrm>
            <a:off x="1572487" y="1953606"/>
            <a:ext cx="5500687" cy="966355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800" baseline="0"/>
            </a:lvl1pPr>
          </a:lstStyle>
          <a:p>
            <a:pPr lvl="0"/>
            <a:r>
              <a:rPr lang="ru-RU" dirty="0" smtClean="0"/>
              <a:t>Основной текст, если перед цифрой стоит математический символ, подпись сдвигается к первой по порядку цифре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5" hasCustomPrompt="1"/>
          </p:nvPr>
        </p:nvSpPr>
        <p:spPr>
          <a:xfrm>
            <a:off x="1572486" y="2933024"/>
            <a:ext cx="5500687" cy="483371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 baseline="0"/>
            </a:lvl1pPr>
          </a:lstStyle>
          <a:p>
            <a:pPr lvl="0"/>
            <a:r>
              <a:rPr lang="ru-RU" dirty="0" smtClean="0"/>
              <a:t>Подробное описание – обязательная но не такая важная информация. Цифр на странице лучше размещать не более 2х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684213" y="3781199"/>
            <a:ext cx="7765822" cy="1303835"/>
          </a:xfrm>
        </p:spPr>
        <p:txBody>
          <a:bodyPr>
            <a:normAutofit/>
          </a:bodyPr>
          <a:lstStyle>
            <a:lvl1pPr marL="0" indent="0">
              <a:buNone/>
              <a:defRPr sz="9600">
                <a:solidFill>
                  <a:schemeClr val="tx2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ru-RU" dirty="0" smtClean="0"/>
              <a:t>123456</a:t>
            </a:r>
          </a:p>
        </p:txBody>
      </p:sp>
      <p:sp>
        <p:nvSpPr>
          <p:cNvPr id="13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684213" y="5124220"/>
            <a:ext cx="5500687" cy="4441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baseline="0"/>
            </a:lvl1pPr>
          </a:lstStyle>
          <a:p>
            <a:pPr lvl="0"/>
            <a:r>
              <a:rPr lang="ru-RU" dirty="0" smtClean="0"/>
              <a:t>Основной текст</a:t>
            </a:r>
            <a:endParaRPr lang="ru-RU" dirty="0"/>
          </a:p>
        </p:txBody>
      </p:sp>
      <p:sp>
        <p:nvSpPr>
          <p:cNvPr id="14" name="Текст 10"/>
          <p:cNvSpPr>
            <a:spLocks noGrp="1"/>
          </p:cNvSpPr>
          <p:nvPr>
            <p:ph type="body" sz="quarter" idx="18" hasCustomPrompt="1"/>
          </p:nvPr>
        </p:nvSpPr>
        <p:spPr>
          <a:xfrm>
            <a:off x="684213" y="5568354"/>
            <a:ext cx="5500687" cy="49901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 baseline="0"/>
            </a:lvl1pPr>
          </a:lstStyle>
          <a:p>
            <a:pPr lvl="0"/>
            <a:r>
              <a:rPr lang="ru-RU" dirty="0" smtClean="0"/>
              <a:t>Подробное описание – не забывай пододвигать по высоте к основному тексту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9480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4212" y="728663"/>
            <a:ext cx="7765824" cy="2844029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ru-RU" dirty="0" smtClean="0"/>
              <a:t>Заголовок раздела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684213" y="3778658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944938"/>
            <a:ext cx="7775575" cy="7508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ru-RU" dirty="0" smtClean="0"/>
              <a:t>Подзаголовок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74504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кей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60766" y="728663"/>
            <a:ext cx="5589270" cy="2844029"/>
          </a:xfrm>
        </p:spPr>
        <p:txBody>
          <a:bodyPr anchor="b"/>
          <a:lstStyle>
            <a:lvl1pPr>
              <a:lnSpc>
                <a:spcPct val="110000"/>
              </a:lnSpc>
              <a:defRPr/>
            </a:lvl1pPr>
          </a:lstStyle>
          <a:p>
            <a:r>
              <a:rPr lang="ru-RU" dirty="0" smtClean="0"/>
              <a:t>Название кейса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684213" y="3778658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84213" y="2489200"/>
            <a:ext cx="1855787" cy="10842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dirty="0" smtClean="0"/>
              <a:t>Логотип клиента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37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ы по отрасля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75307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Логотипы по отраслям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087710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1423851" y="1410267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3462355" y="2009715"/>
            <a:ext cx="21782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 userDrawn="1"/>
        </p:nvCxnSpPr>
        <p:spPr>
          <a:xfrm>
            <a:off x="684213" y="2017881"/>
            <a:ext cx="21782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6259355" y="2007879"/>
            <a:ext cx="218617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Рисунок 23"/>
          <p:cNvSpPr>
            <a:spLocks noGrp="1"/>
          </p:cNvSpPr>
          <p:nvPr>
            <p:ph type="pic" sz="quarter" idx="20" hasCustomPrompt="1"/>
          </p:nvPr>
        </p:nvSpPr>
        <p:spPr>
          <a:xfrm>
            <a:off x="684213" y="1376429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4195626" y="1410267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sp>
        <p:nvSpPr>
          <p:cNvPr id="26" name="Рисунок 23"/>
          <p:cNvSpPr>
            <a:spLocks noGrp="1"/>
          </p:cNvSpPr>
          <p:nvPr>
            <p:ph type="pic" sz="quarter" idx="22" hasCustomPrompt="1"/>
          </p:nvPr>
        </p:nvSpPr>
        <p:spPr>
          <a:xfrm>
            <a:off x="3455988" y="1376429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6967401" y="1410267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sp>
        <p:nvSpPr>
          <p:cNvPr id="28" name="Рисунок 23"/>
          <p:cNvSpPr>
            <a:spLocks noGrp="1"/>
          </p:cNvSpPr>
          <p:nvPr>
            <p:ph type="pic" sz="quarter" idx="24" hasCustomPrompt="1"/>
          </p:nvPr>
        </p:nvSpPr>
        <p:spPr>
          <a:xfrm>
            <a:off x="6227763" y="1376429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29" name="Текст 3"/>
          <p:cNvSpPr>
            <a:spLocks noGrp="1"/>
          </p:cNvSpPr>
          <p:nvPr>
            <p:ph type="body" sz="quarter" idx="25" hasCustomPrompt="1"/>
          </p:nvPr>
        </p:nvSpPr>
        <p:spPr>
          <a:xfrm>
            <a:off x="1434737" y="3693515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/>
          <p:nvPr userDrawn="1"/>
        </p:nvCxnSpPr>
        <p:spPr>
          <a:xfrm>
            <a:off x="3473241" y="4292963"/>
            <a:ext cx="21782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 userDrawn="1"/>
        </p:nvCxnSpPr>
        <p:spPr>
          <a:xfrm>
            <a:off x="695099" y="4301129"/>
            <a:ext cx="21782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 userDrawn="1"/>
        </p:nvCxnSpPr>
        <p:spPr>
          <a:xfrm>
            <a:off x="6270241" y="4291127"/>
            <a:ext cx="218617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Рисунок 23"/>
          <p:cNvSpPr>
            <a:spLocks noGrp="1"/>
          </p:cNvSpPr>
          <p:nvPr>
            <p:ph type="pic" sz="quarter" idx="26" hasCustomPrompt="1"/>
          </p:nvPr>
        </p:nvSpPr>
        <p:spPr>
          <a:xfrm>
            <a:off x="695099" y="3659677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4206512" y="3693515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sp>
        <p:nvSpPr>
          <p:cNvPr id="35" name="Рисунок 23"/>
          <p:cNvSpPr>
            <a:spLocks noGrp="1"/>
          </p:cNvSpPr>
          <p:nvPr>
            <p:ph type="pic" sz="quarter" idx="28" hasCustomPrompt="1"/>
          </p:nvPr>
        </p:nvSpPr>
        <p:spPr>
          <a:xfrm>
            <a:off x="3466874" y="3659677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6978287" y="3693515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sp>
        <p:nvSpPr>
          <p:cNvPr id="37" name="Рисунок 23"/>
          <p:cNvSpPr>
            <a:spLocks noGrp="1"/>
          </p:cNvSpPr>
          <p:nvPr>
            <p:ph type="pic" sz="quarter" idx="30" hasCustomPrompt="1"/>
          </p:nvPr>
        </p:nvSpPr>
        <p:spPr>
          <a:xfrm>
            <a:off x="6238649" y="3659677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</p:spTree>
    <p:extLst>
      <p:ext uri="{BB962C8B-B14F-4D97-AF65-F5344CB8AC3E}">
        <p14:creationId xmlns:p14="http://schemas.microsoft.com/office/powerpoint/2010/main" val="3786431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4">
          <p15:clr>
            <a:srgbClr val="FBAE40"/>
          </p15:clr>
        </p15:guide>
        <p15:guide id="2" pos="2177">
          <p15:clr>
            <a:srgbClr val="FBAE40"/>
          </p15:clr>
        </p15:guide>
        <p15:guide id="3" pos="3560">
          <p15:clr>
            <a:srgbClr val="FBAE40"/>
          </p15:clr>
        </p15:guide>
        <p15:guide id="4" pos="392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ы по отраслям - вариан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75307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Логотипы по отраслям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087710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1423850" y="1410267"/>
            <a:ext cx="3540035" cy="59455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 smtClean="0"/>
              <a:t>Отрасль с иконкой и большим количеством логотипов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>
            <a:off x="684213" y="2017881"/>
            <a:ext cx="496728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6259355" y="2007879"/>
            <a:ext cx="218617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6971674" y="1408632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1423851" y="3698447"/>
            <a:ext cx="1502230" cy="5945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 smtClean="0"/>
              <a:t>Отрасль  с иконкой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>
            <a:off x="3462355" y="4297895"/>
            <a:ext cx="501154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 userDrawn="1"/>
        </p:nvCxnSpPr>
        <p:spPr>
          <a:xfrm>
            <a:off x="684213" y="4306061"/>
            <a:ext cx="21782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Текст 3"/>
          <p:cNvSpPr>
            <a:spLocks noGrp="1"/>
          </p:cNvSpPr>
          <p:nvPr>
            <p:ph type="body" sz="quarter" idx="18" hasCustomPrompt="1"/>
          </p:nvPr>
        </p:nvSpPr>
        <p:spPr>
          <a:xfrm>
            <a:off x="4219590" y="3696812"/>
            <a:ext cx="4225941" cy="594552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Отрасль с иконкой и большим количеством логотипов</a:t>
            </a:r>
            <a:endParaRPr lang="ru-RU" dirty="0"/>
          </a:p>
        </p:txBody>
      </p:sp>
      <p:sp>
        <p:nvSpPr>
          <p:cNvPr id="23" name="Рисунок 23"/>
          <p:cNvSpPr>
            <a:spLocks noGrp="1"/>
          </p:cNvSpPr>
          <p:nvPr>
            <p:ph type="pic" sz="quarter" idx="26" hasCustomPrompt="1"/>
          </p:nvPr>
        </p:nvSpPr>
        <p:spPr>
          <a:xfrm>
            <a:off x="695099" y="3659680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24" name="Рисунок 23"/>
          <p:cNvSpPr>
            <a:spLocks noGrp="1"/>
          </p:cNvSpPr>
          <p:nvPr>
            <p:ph type="pic" sz="quarter" idx="27" hasCustomPrompt="1"/>
          </p:nvPr>
        </p:nvSpPr>
        <p:spPr>
          <a:xfrm>
            <a:off x="695099" y="1380610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25" name="Рисунок 23"/>
          <p:cNvSpPr>
            <a:spLocks noGrp="1"/>
          </p:cNvSpPr>
          <p:nvPr>
            <p:ph type="pic" sz="quarter" idx="28" hasCustomPrompt="1"/>
          </p:nvPr>
        </p:nvSpPr>
        <p:spPr>
          <a:xfrm>
            <a:off x="3455988" y="3659680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  <p:sp>
        <p:nvSpPr>
          <p:cNvPr id="26" name="Рисунок 23"/>
          <p:cNvSpPr>
            <a:spLocks noGrp="1"/>
          </p:cNvSpPr>
          <p:nvPr>
            <p:ph type="pic" sz="quarter" idx="29" hasCustomPrompt="1"/>
          </p:nvPr>
        </p:nvSpPr>
        <p:spPr>
          <a:xfrm>
            <a:off x="6227763" y="1382497"/>
            <a:ext cx="667793" cy="5815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ru-RU" dirty="0" smtClean="0"/>
              <a:t>Иконка</a:t>
            </a:r>
          </a:p>
        </p:txBody>
      </p:sp>
    </p:spTree>
    <p:extLst>
      <p:ext uri="{BB962C8B-B14F-4D97-AF65-F5344CB8AC3E}">
        <p14:creationId xmlns:p14="http://schemas.microsoft.com/office/powerpoint/2010/main" val="24297657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14">
          <p15:clr>
            <a:srgbClr val="FBAE40"/>
          </p15:clr>
        </p15:guide>
        <p15:guide id="2" pos="2177">
          <p15:clr>
            <a:srgbClr val="FBAE40"/>
          </p15:clr>
        </p15:guide>
        <p15:guide id="3" pos="3560">
          <p15:clr>
            <a:srgbClr val="FBAE40"/>
          </p15:clr>
        </p15:guide>
        <p15:guide id="4" pos="39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4212" y="728664"/>
            <a:ext cx="7765824" cy="318356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ru-RU" dirty="0" smtClean="0"/>
              <a:t>ОБРАЗЕЦ ЗАГОЛОВКА ПРЕЗЕНТАЦИИ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684213" y="4141975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8" title="Имя Фамилия спикера"/>
          <p:cNvSpPr>
            <a:spLocks noGrp="1"/>
          </p:cNvSpPr>
          <p:nvPr>
            <p:ph type="body" sz="quarter" idx="10" hasCustomPrompt="1"/>
          </p:nvPr>
        </p:nvSpPr>
        <p:spPr>
          <a:xfrm>
            <a:off x="681221" y="4868917"/>
            <a:ext cx="5170818" cy="4977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1 спикера</a:t>
            </a:r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3" y="5265742"/>
            <a:ext cx="5167825" cy="322262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0" y="4462422"/>
            <a:ext cx="2244907" cy="309347"/>
          </a:xfrm>
          <a:prstGeom prst="rect">
            <a:avLst/>
          </a:prstGeom>
        </p:spPr>
      </p:pic>
      <p:sp>
        <p:nvSpPr>
          <p:cNvPr id="15" name="Текст 18" title="Имя Фамилия спикера"/>
          <p:cNvSpPr>
            <a:spLocks noGrp="1"/>
          </p:cNvSpPr>
          <p:nvPr>
            <p:ph type="body" sz="quarter" idx="12" hasCustomPrompt="1"/>
          </p:nvPr>
        </p:nvSpPr>
        <p:spPr>
          <a:xfrm>
            <a:off x="680523" y="5568411"/>
            <a:ext cx="5171637" cy="4977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1 спикера</a:t>
            </a:r>
            <a:endParaRPr lang="ru-RU" dirty="0"/>
          </a:p>
        </p:txBody>
      </p:sp>
      <p:sp>
        <p:nvSpPr>
          <p:cNvPr id="16" name="Текст 20"/>
          <p:cNvSpPr>
            <a:spLocks noGrp="1"/>
          </p:cNvSpPr>
          <p:nvPr>
            <p:ph type="body" sz="quarter" idx="13" hasCustomPrompt="1"/>
          </p:nvPr>
        </p:nvSpPr>
        <p:spPr>
          <a:xfrm>
            <a:off x="683515" y="5965236"/>
            <a:ext cx="5167825" cy="322262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 userDrawn="1"/>
        </p:nvSpPr>
        <p:spPr>
          <a:xfrm>
            <a:off x="6982097" y="5642884"/>
            <a:ext cx="1477691" cy="28481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Проект компании</a:t>
            </a:r>
            <a:endParaRPr lang="ru-RU" sz="1300" u="sng" dirty="0">
              <a:solidFill>
                <a:srgbClr val="D70C17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97" y="5956243"/>
            <a:ext cx="1360321" cy="2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614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75307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Логотипы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087710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87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156">
          <p15:clr>
            <a:srgbClr val="FBAE40"/>
          </p15:clr>
        </p15:guide>
        <p15:guide id="2" pos="1270">
          <p15:clr>
            <a:srgbClr val="FBAE40"/>
          </p15:clr>
        </p15:guide>
        <p15:guide id="3" pos="2948">
          <p15:clr>
            <a:srgbClr val="FBAE40"/>
          </p15:clr>
        </p15:guide>
        <p15:guide id="4" pos="3674">
          <p15:clr>
            <a:srgbClr val="FBAE40"/>
          </p15:clr>
        </p15:guide>
        <p15:guide id="0" orient="horz" pos="1502">
          <p15:clr>
            <a:srgbClr val="FBAE40"/>
          </p15:clr>
        </p15:guide>
        <p15:guide id="5" pos="1995">
          <p15:clr>
            <a:srgbClr val="FBAE40"/>
          </p15:clr>
        </p15:guide>
        <p15:guide id="6" pos="2835">
          <p15:clr>
            <a:srgbClr val="FBAE40"/>
          </p15:clr>
        </p15:guide>
        <p15:guide id="7" pos="2109">
          <p15:clr>
            <a:srgbClr val="FBAE40"/>
          </p15:clr>
        </p15:guide>
        <p15:guide id="8" pos="3787">
          <p15:clr>
            <a:srgbClr val="FBAE40"/>
          </p15:clr>
        </p15:guide>
        <p15:guide id="9" pos="4604">
          <p15:clr>
            <a:srgbClr val="FBAE40"/>
          </p15:clr>
        </p15:guide>
        <p15:guide id="10" pos="4490">
          <p15:clr>
            <a:srgbClr val="FBAE40"/>
          </p15:clr>
        </p15:guide>
        <p15:guide id="11" orient="horz" pos="1616">
          <p15:clr>
            <a:srgbClr val="FBAE40"/>
          </p15:clr>
        </p15:guide>
        <p15:guide id="12" orient="horz" pos="2092">
          <p15:clr>
            <a:srgbClr val="FBAE40"/>
          </p15:clr>
        </p15:guide>
        <p15:guide id="13" orient="horz" pos="2205">
          <p15:clr>
            <a:srgbClr val="FBAE40"/>
          </p15:clr>
        </p15:guide>
        <p15:guide id="14" orient="horz" pos="2682">
          <p15:clr>
            <a:srgbClr val="FBAE40"/>
          </p15:clr>
        </p15:guide>
        <p15:guide id="15" orient="horz" pos="2795">
          <p15:clr>
            <a:srgbClr val="FBAE40"/>
          </p15:clr>
        </p15:guide>
        <p15:guide id="16" orient="horz" pos="3271">
          <p15:clr>
            <a:srgbClr val="FBAE40"/>
          </p15:clr>
        </p15:guide>
        <p15:guide id="17" orient="horz" pos="338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060540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ВОПРОСЫ?</a:t>
            </a:r>
            <a:endParaRPr lang="en-US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972943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6747649" y="5642884"/>
            <a:ext cx="1712139" cy="284812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Проект компании</a:t>
            </a:r>
            <a:endParaRPr lang="ru-RU" sz="1400" u="sng" dirty="0">
              <a:solidFill>
                <a:srgbClr val="D70C17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80" y="5957209"/>
            <a:ext cx="1355438" cy="268545"/>
          </a:xfrm>
          <a:prstGeom prst="rect">
            <a:avLst/>
          </a:prstGeom>
        </p:spPr>
      </p:pic>
      <p:sp>
        <p:nvSpPr>
          <p:cNvPr id="10" name="Текст 18" title="Имя Фамилия спикера"/>
          <p:cNvSpPr>
            <a:spLocks noGrp="1"/>
          </p:cNvSpPr>
          <p:nvPr>
            <p:ph type="body" sz="quarter" idx="10" hasCustomPrompt="1"/>
          </p:nvPr>
        </p:nvSpPr>
        <p:spPr>
          <a:xfrm>
            <a:off x="681221" y="2273118"/>
            <a:ext cx="4583169" cy="5112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спикера</a:t>
            </a:r>
            <a:endParaRPr lang="ru-RU" dirty="0"/>
          </a:p>
        </p:txBody>
      </p:sp>
      <p:sp>
        <p:nvSpPr>
          <p:cNvPr id="1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4" y="2811585"/>
            <a:ext cx="4580118" cy="2976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2" name="Текст 20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652013"/>
            <a:ext cx="2143896" cy="295906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+7 (951) </a:t>
            </a:r>
            <a:r>
              <a:rPr lang="ru-RU" dirty="0" err="1" smtClean="0"/>
              <a:t>ххх-хх-хх</a:t>
            </a:r>
            <a:endParaRPr lang="ru-RU" dirty="0" smtClean="0"/>
          </a:p>
        </p:txBody>
      </p:sp>
      <p:sp>
        <p:nvSpPr>
          <p:cNvPr id="13" name="Текст 20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3974260"/>
            <a:ext cx="4579309" cy="290763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 err="1" smtClean="0"/>
              <a:t>хххх</a:t>
            </a:r>
            <a:r>
              <a:rPr lang="ru-RU" dirty="0" smtClean="0"/>
              <a:t>@</a:t>
            </a:r>
            <a:r>
              <a:rPr lang="en-US" dirty="0" smtClean="0"/>
              <a:t>skbkontur.ru</a:t>
            </a:r>
          </a:p>
        </p:txBody>
      </p:sp>
      <p:sp>
        <p:nvSpPr>
          <p:cNvPr id="19" name="Текст 20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3" y="3116754"/>
            <a:ext cx="4580118" cy="30017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отдел</a:t>
            </a:r>
            <a:endParaRPr lang="ru-RU" dirty="0"/>
          </a:p>
        </p:txBody>
      </p:sp>
      <p:sp>
        <p:nvSpPr>
          <p:cNvPr id="20" name="Текст 20"/>
          <p:cNvSpPr>
            <a:spLocks noGrp="1"/>
          </p:cNvSpPr>
          <p:nvPr>
            <p:ph type="body" sz="quarter" idx="16" hasCustomPrompt="1"/>
          </p:nvPr>
        </p:nvSpPr>
        <p:spPr>
          <a:xfrm>
            <a:off x="687751" y="4292244"/>
            <a:ext cx="4579309" cy="286288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diadoc.ru</a:t>
            </a: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0" y="5936807"/>
            <a:ext cx="2244907" cy="3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2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+контакты кли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060540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ВОПРОСЫ?</a:t>
            </a:r>
            <a:endParaRPr lang="en-US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972943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6747649" y="5642884"/>
            <a:ext cx="1712139" cy="284812"/>
          </a:xfrm>
          <a:prstGeom prst="rect">
            <a:avLst/>
          </a:prstGeom>
        </p:spPr>
        <p:txBody>
          <a:bodyPr vert="horz" lIns="9144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Проект компании</a:t>
            </a:r>
            <a:endParaRPr lang="ru-RU" sz="1400" u="sng" dirty="0">
              <a:solidFill>
                <a:srgbClr val="D70C17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80" y="5957209"/>
            <a:ext cx="1355438" cy="268545"/>
          </a:xfrm>
          <a:prstGeom prst="rect">
            <a:avLst/>
          </a:prstGeom>
        </p:spPr>
      </p:pic>
      <p:sp>
        <p:nvSpPr>
          <p:cNvPr id="22" name="Текст 18" title="Имя Фамилия спикера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273118"/>
            <a:ext cx="3551144" cy="497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спикера</a:t>
            </a:r>
            <a:endParaRPr lang="ru-RU" dirty="0"/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7205" y="2811585"/>
            <a:ext cx="3548780" cy="2976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4" name="Текст 20"/>
          <p:cNvSpPr>
            <a:spLocks noGrp="1"/>
          </p:cNvSpPr>
          <p:nvPr>
            <p:ph type="body" sz="quarter" idx="13" hasCustomPrompt="1"/>
          </p:nvPr>
        </p:nvSpPr>
        <p:spPr>
          <a:xfrm>
            <a:off x="687204" y="3652013"/>
            <a:ext cx="2957333" cy="29590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+7 (951) </a:t>
            </a:r>
            <a:r>
              <a:rPr lang="ru-RU" dirty="0" err="1" smtClean="0"/>
              <a:t>ххх-хх-хх</a:t>
            </a:r>
            <a:endParaRPr lang="ru-RU" dirty="0" smtClean="0"/>
          </a:p>
        </p:txBody>
      </p:sp>
      <p:sp>
        <p:nvSpPr>
          <p:cNvPr id="25" name="Текст 20"/>
          <p:cNvSpPr>
            <a:spLocks noGrp="1"/>
          </p:cNvSpPr>
          <p:nvPr>
            <p:ph type="body" sz="quarter" idx="14" hasCustomPrompt="1"/>
          </p:nvPr>
        </p:nvSpPr>
        <p:spPr>
          <a:xfrm>
            <a:off x="687204" y="3974260"/>
            <a:ext cx="3548153" cy="290763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 err="1" smtClean="0"/>
              <a:t>хххх</a:t>
            </a:r>
            <a:r>
              <a:rPr lang="ru-RU" dirty="0" smtClean="0"/>
              <a:t>@</a:t>
            </a:r>
            <a:r>
              <a:rPr lang="en-US" dirty="0" smtClean="0"/>
              <a:t>skbkontur.ru</a:t>
            </a:r>
          </a:p>
        </p:txBody>
      </p:sp>
      <p:sp>
        <p:nvSpPr>
          <p:cNvPr id="26" name="Текст 20"/>
          <p:cNvSpPr>
            <a:spLocks noGrp="1"/>
          </p:cNvSpPr>
          <p:nvPr>
            <p:ph type="body" sz="quarter" idx="15" hasCustomPrompt="1"/>
          </p:nvPr>
        </p:nvSpPr>
        <p:spPr>
          <a:xfrm>
            <a:off x="687204" y="3116754"/>
            <a:ext cx="3548780" cy="30017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отдел</a:t>
            </a:r>
            <a:endParaRPr lang="ru-RU" dirty="0"/>
          </a:p>
        </p:txBody>
      </p:sp>
      <p:sp>
        <p:nvSpPr>
          <p:cNvPr id="27" name="Текст 20"/>
          <p:cNvSpPr>
            <a:spLocks noGrp="1"/>
          </p:cNvSpPr>
          <p:nvPr>
            <p:ph type="body" sz="quarter" idx="20" hasCustomPrompt="1"/>
          </p:nvPr>
        </p:nvSpPr>
        <p:spPr>
          <a:xfrm>
            <a:off x="690742" y="4292244"/>
            <a:ext cx="3548153" cy="286288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diadoc.ru</a:t>
            </a:r>
          </a:p>
        </p:txBody>
      </p:sp>
      <p:sp>
        <p:nvSpPr>
          <p:cNvPr id="28" name="Текст 18" title="Имя Фамилия спикера"/>
          <p:cNvSpPr>
            <a:spLocks noGrp="1"/>
          </p:cNvSpPr>
          <p:nvPr>
            <p:ph type="body" sz="quarter" idx="21" hasCustomPrompt="1"/>
          </p:nvPr>
        </p:nvSpPr>
        <p:spPr>
          <a:xfrm>
            <a:off x="4522662" y="2264379"/>
            <a:ext cx="4235812" cy="5099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ИФ представителя компании</a:t>
            </a:r>
            <a:endParaRPr lang="ru-RU" dirty="0"/>
          </a:p>
        </p:txBody>
      </p:sp>
      <p:sp>
        <p:nvSpPr>
          <p:cNvPr id="29" name="Текст 20"/>
          <p:cNvSpPr>
            <a:spLocks noGrp="1"/>
          </p:cNvSpPr>
          <p:nvPr>
            <p:ph type="body" sz="quarter" idx="22" hasCustomPrompt="1"/>
          </p:nvPr>
        </p:nvSpPr>
        <p:spPr>
          <a:xfrm>
            <a:off x="4525654" y="2803855"/>
            <a:ext cx="4232992" cy="30542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0" name="Текст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25653" y="3945929"/>
            <a:ext cx="2776484" cy="29590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+7 (951) </a:t>
            </a:r>
            <a:r>
              <a:rPr lang="ru-RU" dirty="0" err="1" smtClean="0"/>
              <a:t>ххх-хх-хх</a:t>
            </a:r>
            <a:endParaRPr lang="ru-RU" dirty="0" smtClean="0"/>
          </a:p>
        </p:txBody>
      </p:sp>
      <p:sp>
        <p:nvSpPr>
          <p:cNvPr id="31" name="Текст 20"/>
          <p:cNvSpPr>
            <a:spLocks noGrp="1"/>
          </p:cNvSpPr>
          <p:nvPr>
            <p:ph type="body" sz="quarter" idx="24" hasCustomPrompt="1"/>
          </p:nvPr>
        </p:nvSpPr>
        <p:spPr>
          <a:xfrm>
            <a:off x="4525652" y="4260626"/>
            <a:ext cx="4232821" cy="298313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 err="1" smtClean="0"/>
              <a:t>хххх</a:t>
            </a:r>
            <a:r>
              <a:rPr lang="ru-RU" dirty="0" smtClean="0"/>
              <a:t>@</a:t>
            </a:r>
            <a:r>
              <a:rPr lang="en-US" dirty="0" smtClean="0"/>
              <a:t>mail.ru</a:t>
            </a:r>
          </a:p>
        </p:txBody>
      </p:sp>
      <p:sp>
        <p:nvSpPr>
          <p:cNvPr id="32" name="Текст 20"/>
          <p:cNvSpPr>
            <a:spLocks noGrp="1"/>
          </p:cNvSpPr>
          <p:nvPr>
            <p:ph type="body" sz="quarter" idx="25" hasCustomPrompt="1"/>
          </p:nvPr>
        </p:nvSpPr>
        <p:spPr>
          <a:xfrm>
            <a:off x="4525653" y="3108960"/>
            <a:ext cx="4232992" cy="3079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отдел</a:t>
            </a:r>
            <a:endParaRPr lang="ru-RU" dirty="0"/>
          </a:p>
        </p:txBody>
      </p:sp>
      <p:sp>
        <p:nvSpPr>
          <p:cNvPr id="33" name="Текст 20"/>
          <p:cNvSpPr>
            <a:spLocks noGrp="1"/>
          </p:cNvSpPr>
          <p:nvPr>
            <p:ph type="body" sz="quarter" idx="16" hasCustomPrompt="1"/>
          </p:nvPr>
        </p:nvSpPr>
        <p:spPr>
          <a:xfrm>
            <a:off x="4529190" y="4578727"/>
            <a:ext cx="4232821" cy="293721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 err="1" smtClean="0"/>
              <a:t>хххх</a:t>
            </a:r>
            <a:r>
              <a:rPr lang="en-US" dirty="0" smtClean="0"/>
              <a:t>.</a:t>
            </a:r>
            <a:r>
              <a:rPr lang="en-US" dirty="0" err="1" smtClean="0"/>
              <a:t>ru</a:t>
            </a:r>
            <a:endParaRPr lang="en-US" dirty="0" smtClean="0"/>
          </a:p>
        </p:txBody>
      </p:sp>
      <p:sp>
        <p:nvSpPr>
          <p:cNvPr id="34" name="Текст 20"/>
          <p:cNvSpPr>
            <a:spLocks noGrp="1"/>
          </p:cNvSpPr>
          <p:nvPr>
            <p:ph type="body" sz="quarter" idx="26" hasCustomPrompt="1"/>
          </p:nvPr>
        </p:nvSpPr>
        <p:spPr>
          <a:xfrm>
            <a:off x="4529191" y="3411690"/>
            <a:ext cx="4232992" cy="3079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 smtClean="0"/>
              <a:t>компания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0" y="5936807"/>
            <a:ext cx="2244907" cy="3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0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466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с фо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6" b="6162"/>
          <a:stretch/>
        </p:blipFill>
        <p:spPr>
          <a:xfrm>
            <a:off x="0" y="1714"/>
            <a:ext cx="9144000" cy="48353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4212" y="728664"/>
            <a:ext cx="7765824" cy="3882526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 ПРЕЗЕНТАЦИИ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0" y="5166813"/>
            <a:ext cx="2244907" cy="309347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6982097" y="5642884"/>
            <a:ext cx="1477691" cy="28481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Проект компании</a:t>
            </a:r>
            <a:endParaRPr lang="ru-RU" sz="1300" u="sng" dirty="0">
              <a:solidFill>
                <a:srgbClr val="D70C17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97" y="5956243"/>
            <a:ext cx="1360321" cy="269512"/>
          </a:xfrm>
          <a:prstGeom prst="rect">
            <a:avLst/>
          </a:prstGeom>
        </p:spPr>
      </p:pic>
      <p:sp>
        <p:nvSpPr>
          <p:cNvPr id="19" name="Текст 18" title="Имя Фамилия спикера"/>
          <p:cNvSpPr>
            <a:spLocks noGrp="1"/>
          </p:cNvSpPr>
          <p:nvPr>
            <p:ph type="body" sz="quarter" idx="10" hasCustomPrompt="1"/>
          </p:nvPr>
        </p:nvSpPr>
        <p:spPr>
          <a:xfrm>
            <a:off x="681221" y="5538652"/>
            <a:ext cx="5301568" cy="56541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спикера</a:t>
            </a:r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3" y="5967051"/>
            <a:ext cx="5298038" cy="322262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3411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2 спикера с фо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6" b="16215"/>
          <a:stretch/>
        </p:blipFill>
        <p:spPr>
          <a:xfrm>
            <a:off x="0" y="1714"/>
            <a:ext cx="9144000" cy="41462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4212" y="728664"/>
            <a:ext cx="7765824" cy="3183568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 ПРЕЗЕНТАЦИИ</a:t>
            </a:r>
            <a:endParaRPr lang="ru-RU" dirty="0"/>
          </a:p>
        </p:txBody>
      </p:sp>
      <p:sp>
        <p:nvSpPr>
          <p:cNvPr id="19" name="Текст 18" title="Имя Фамилия спикера"/>
          <p:cNvSpPr>
            <a:spLocks noGrp="1"/>
          </p:cNvSpPr>
          <p:nvPr>
            <p:ph type="body" sz="quarter" idx="10" hasCustomPrompt="1"/>
          </p:nvPr>
        </p:nvSpPr>
        <p:spPr>
          <a:xfrm>
            <a:off x="681221" y="4868917"/>
            <a:ext cx="5170818" cy="4977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1 спикера</a:t>
            </a:r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4213" y="5265742"/>
            <a:ext cx="5167825" cy="322262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0" y="4462422"/>
            <a:ext cx="2244907" cy="309347"/>
          </a:xfrm>
          <a:prstGeom prst="rect">
            <a:avLst/>
          </a:prstGeom>
        </p:spPr>
      </p:pic>
      <p:sp>
        <p:nvSpPr>
          <p:cNvPr id="15" name="Текст 18" title="Имя Фамилия спикера"/>
          <p:cNvSpPr>
            <a:spLocks noGrp="1"/>
          </p:cNvSpPr>
          <p:nvPr>
            <p:ph type="body" sz="quarter" idx="12" hasCustomPrompt="1"/>
          </p:nvPr>
        </p:nvSpPr>
        <p:spPr>
          <a:xfrm>
            <a:off x="680523" y="5568411"/>
            <a:ext cx="5171637" cy="4977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Имя Фамилия 1 спикера</a:t>
            </a:r>
            <a:endParaRPr lang="ru-RU" dirty="0"/>
          </a:p>
        </p:txBody>
      </p:sp>
      <p:sp>
        <p:nvSpPr>
          <p:cNvPr id="16" name="Текст 20"/>
          <p:cNvSpPr>
            <a:spLocks noGrp="1"/>
          </p:cNvSpPr>
          <p:nvPr>
            <p:ph type="body" sz="quarter" idx="13" hasCustomPrompt="1"/>
          </p:nvPr>
        </p:nvSpPr>
        <p:spPr>
          <a:xfrm>
            <a:off x="683515" y="5965236"/>
            <a:ext cx="5167825" cy="322262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 userDrawn="1"/>
        </p:nvSpPr>
        <p:spPr>
          <a:xfrm>
            <a:off x="6982097" y="5642884"/>
            <a:ext cx="1477691" cy="28481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Проект компании</a:t>
            </a:r>
            <a:endParaRPr lang="ru-RU" sz="1300" u="sng" dirty="0">
              <a:solidFill>
                <a:srgbClr val="D70C17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97" y="5956243"/>
            <a:ext cx="1360321" cy="2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37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75307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Образец заголовка в одну строчку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7388" y="1508760"/>
            <a:ext cx="5889761" cy="473701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10000"/>
              </a:lnSpc>
              <a:buNone/>
              <a:defRPr sz="2400" b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Напиши текст сюда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087710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6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екстовый слайд с заголовком в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267789"/>
            <a:ext cx="7772400" cy="1110343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Образец длинного заголовка слайда в две строчки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7388" y="2011680"/>
            <a:ext cx="5889761" cy="4195559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10000"/>
              </a:lnSpc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Напиши текст сюда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684213" y="1577567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090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+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75307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Слайд с рисунком и текстом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25833" y="1508760"/>
            <a:ext cx="4233953" cy="469002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10000"/>
              </a:lnSpc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Напиши текст сюда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087710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/>
          <p:cNvSpPr>
            <a:spLocks noGrp="1"/>
          </p:cNvSpPr>
          <p:nvPr>
            <p:ph sz="quarter" idx="13" hasCustomPrompt="1"/>
          </p:nvPr>
        </p:nvSpPr>
        <p:spPr>
          <a:xfrm>
            <a:off x="684214" y="1580606"/>
            <a:ext cx="3169330" cy="4619217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Вставь рисунок или график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705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+рисунок, заголовок в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267789"/>
            <a:ext cx="7772400" cy="1110343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Слайд с рисунком и текстом с заголовком в две строчки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25833" y="2018212"/>
            <a:ext cx="4224203" cy="4271554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10000"/>
              </a:lnSpc>
              <a:buFont typeface="Arial" panose="020B0604020202020204" pitchFamily="34" charset="0"/>
              <a:buNone/>
              <a:defRPr sz="2400" b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Напиши текст сюда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684213" y="1577567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4"/>
          <p:cNvSpPr>
            <a:spLocks noGrp="1"/>
          </p:cNvSpPr>
          <p:nvPr>
            <p:ph sz="quarter" idx="13" hasCustomPrompt="1"/>
          </p:nvPr>
        </p:nvSpPr>
        <p:spPr>
          <a:xfrm>
            <a:off x="684214" y="2083526"/>
            <a:ext cx="3169330" cy="4116297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ru-RU" dirty="0" smtClean="0"/>
              <a:t>Вставь рисунок или график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0236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0" pos="265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\таблица\графи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388" y="175307"/>
            <a:ext cx="7772400" cy="712968"/>
          </a:xfrm>
        </p:spPr>
        <p:txBody>
          <a:bodyPr lIns="0" rIns="0" anchor="b">
            <a:normAutofit/>
          </a:bodyPr>
          <a:lstStyle>
            <a:lvl1pPr algn="l">
              <a:defRPr sz="3600"/>
            </a:lvl1pPr>
          </a:lstStyle>
          <a:p>
            <a:r>
              <a:rPr lang="ru-RU" dirty="0" smtClean="0"/>
              <a:t>Образец заголовка в одну строчку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D742-70D1-4863-B5F2-1BD3C18714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684213" y="1087710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4"/>
          <p:cNvSpPr>
            <a:spLocks noGrp="1"/>
          </p:cNvSpPr>
          <p:nvPr>
            <p:ph sz="quarter" idx="13" hasCustomPrompt="1"/>
          </p:nvPr>
        </p:nvSpPr>
        <p:spPr>
          <a:xfrm>
            <a:off x="684213" y="1580606"/>
            <a:ext cx="7766050" cy="458524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 smtClean="0"/>
              <a:t>Кликни по нужной иконке чтобы вставить соответствующий объект</a:t>
            </a:r>
          </a:p>
        </p:txBody>
      </p:sp>
    </p:spTree>
    <p:extLst>
      <p:ext uri="{BB962C8B-B14F-4D97-AF65-F5344CB8AC3E}">
        <p14:creationId xmlns:p14="http://schemas.microsoft.com/office/powerpoint/2010/main" val="312842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97971"/>
            <a:ext cx="7765824" cy="990372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541417"/>
            <a:ext cx="7775575" cy="462443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2636" y="6356351"/>
            <a:ext cx="20574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36BD742-70D1-4863-B5F2-1BD3C18714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10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92" r:id="rId3"/>
    <p:sldLayoutId id="2147483693" r:id="rId4"/>
    <p:sldLayoutId id="2147483661" r:id="rId5"/>
    <p:sldLayoutId id="2147483672" r:id="rId6"/>
    <p:sldLayoutId id="2147483674" r:id="rId7"/>
    <p:sldLayoutId id="2147483675" r:id="rId8"/>
    <p:sldLayoutId id="2147483677" r:id="rId9"/>
    <p:sldLayoutId id="2147483678" r:id="rId10"/>
    <p:sldLayoutId id="2147483690" r:id="rId11"/>
    <p:sldLayoutId id="2147483691" r:id="rId12"/>
    <p:sldLayoutId id="2147483688" r:id="rId13"/>
    <p:sldLayoutId id="2147483689" r:id="rId14"/>
    <p:sldLayoutId id="2147483683" r:id="rId15"/>
    <p:sldLayoutId id="2147483679" r:id="rId16"/>
    <p:sldLayoutId id="2147483681" r:id="rId17"/>
    <p:sldLayoutId id="2147483680" r:id="rId18"/>
    <p:sldLayoutId id="2147483686" r:id="rId19"/>
    <p:sldLayoutId id="2147483682" r:id="rId20"/>
    <p:sldLayoutId id="2147483684" r:id="rId21"/>
    <p:sldLayoutId id="2147483685" r:id="rId22"/>
    <p:sldLayoutId id="2147483687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59">
          <p15:clr>
            <a:srgbClr val="F26B43"/>
          </p15:clr>
        </p15:guide>
        <p15:guide id="2" pos="431">
          <p15:clr>
            <a:srgbClr val="F26B43"/>
          </p15:clr>
        </p15:guide>
        <p15:guide id="3" pos="5329">
          <p15:clr>
            <a:srgbClr val="F26B43"/>
          </p15:clr>
        </p15:guide>
        <p15:guide id="4" orient="horz" pos="1162" userDrawn="1">
          <p15:clr>
            <a:srgbClr val="F26B43"/>
          </p15:clr>
        </p15:guide>
        <p15:guide id="5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Микросервисы: (не)тернистый путь облачного «шпиона»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Мусин Рустам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Разработчик коннекторов</a:t>
            </a:r>
          </a:p>
        </p:txBody>
      </p:sp>
    </p:spTree>
    <p:extLst>
      <p:ext uri="{BB962C8B-B14F-4D97-AF65-F5344CB8AC3E}">
        <p14:creationId xmlns:p14="http://schemas.microsoft.com/office/powerpoint/2010/main" val="10113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687388" y="2359453"/>
            <a:ext cx="7772400" cy="19845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ru-RU" sz="3600" dirty="0" smtClean="0">
              <a:solidFill>
                <a:schemeClr val="tx1"/>
              </a:solidFill>
              <a:latin typeface="+mj-lt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Размер значения не имеет!</a:t>
            </a:r>
            <a:endParaRPr lang="ru-RU" sz="3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4213" y="1848652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684213" y="4799497"/>
            <a:ext cx="77755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Размер микросервиса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Метод</a:t>
            </a:r>
            <a:r>
              <a:rPr lang="en-US" dirty="0" smtClean="0"/>
              <a:t>/</a:t>
            </a:r>
            <a:r>
              <a:rPr lang="ru-RU" dirty="0" smtClean="0"/>
              <a:t>функция?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10-300 строк кода?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1 неделя разработки?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1 разработчик для понимания?</a:t>
            </a:r>
          </a:p>
        </p:txBody>
      </p:sp>
    </p:spTree>
    <p:extLst>
      <p:ext uri="{BB962C8B-B14F-4D97-AF65-F5344CB8AC3E}">
        <p14:creationId xmlns:p14="http://schemas.microsoft.com/office/powerpoint/2010/main" val="79744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Подведём итоги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Итак, микросервисы – это: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Domain-Driven </a:t>
            </a:r>
            <a:r>
              <a:rPr lang="en-US" dirty="0" smtClean="0"/>
              <a:t>Design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Single </a:t>
            </a:r>
            <a:r>
              <a:rPr lang="en-US" dirty="0"/>
              <a:t>responsibility </a:t>
            </a:r>
            <a:r>
              <a:rPr lang="en-US" dirty="0" smtClean="0"/>
              <a:t>principle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Independent DURS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sz="1800" dirty="0" smtClean="0"/>
              <a:t>deploy</a:t>
            </a:r>
            <a:r>
              <a:rPr lang="en-US" sz="1800" dirty="0"/>
              <a:t>, update, replace,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Lightweight contract and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Segregation</a:t>
            </a:r>
            <a:endParaRPr lang="ru-RU" dirty="0" smtClean="0"/>
          </a:p>
          <a:p>
            <a:r>
              <a:rPr lang="ru-RU" dirty="0"/>
              <a:t>	</a:t>
            </a:r>
            <a:r>
              <a:rPr lang="en-US" sz="1800" dirty="0" smtClean="0"/>
              <a:t>people, technologies</a:t>
            </a:r>
            <a:endParaRPr lang="en-US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76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9144000" cy="6854573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567334" y="728663"/>
            <a:ext cx="6280353" cy="54371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sz="4400" dirty="0" smtClean="0">
                <a:solidFill>
                  <a:schemeClr val="bg1"/>
                </a:solidFill>
              </a:rPr>
              <a:t>А теперь поближе к самому «шпиону»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Облачный транспортер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7388" y="1508760"/>
            <a:ext cx="7772400" cy="47370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Что это такое и зачем он нужен?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Почему бы не использовать готовые решения?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Откуда вообще появилась необходимость в нём?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1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Основа транспортера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9" y="556598"/>
            <a:ext cx="533300" cy="6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r>
              <a:rPr lang="ru-RU" dirty="0" smtClean="0"/>
              <a:t> пинает</a:t>
            </a:r>
            <a:r>
              <a:rPr lang="en-US" dirty="0" smtClean="0"/>
              <a:t> Fetcher-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9" y="556598"/>
            <a:ext cx="533300" cy="685672"/>
          </a:xfrm>
          <a:prstGeom prst="rect">
            <a:avLst/>
          </a:prstGeom>
        </p:spPr>
      </p:pic>
      <p:sp>
        <p:nvSpPr>
          <p:cNvPr id="2" name="Стрелка вправо 1"/>
          <p:cNvSpPr/>
          <p:nvPr/>
        </p:nvSpPr>
        <p:spPr>
          <a:xfrm rot="16200000">
            <a:off x="1618075" y="3014891"/>
            <a:ext cx="829329" cy="484632"/>
          </a:xfrm>
          <a:prstGeom prst="rightArrow">
            <a:avLst>
              <a:gd name="adj1" fmla="val 50000"/>
              <a:gd name="adj2" fmla="val 5529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RunTask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5790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Fetcher </a:t>
            </a:r>
            <a:r>
              <a:rPr lang="ru-RU" dirty="0" smtClean="0"/>
              <a:t>перекладывает</a:t>
            </a:r>
            <a:r>
              <a:rPr lang="en-US" dirty="0" smtClean="0"/>
              <a:t> </a:t>
            </a:r>
            <a:r>
              <a:rPr lang="ru-RU" dirty="0" smtClean="0"/>
              <a:t>файл к нам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9" y="556598"/>
            <a:ext cx="533300" cy="685672"/>
          </a:xfrm>
          <a:prstGeom prst="rect">
            <a:avLst/>
          </a:prstGeom>
        </p:spPr>
      </p:pic>
      <p:sp>
        <p:nvSpPr>
          <p:cNvPr id="2" name="Стрелка вниз 1"/>
          <p:cNvSpPr/>
          <p:nvPr/>
        </p:nvSpPr>
        <p:spPr>
          <a:xfrm rot="9400588">
            <a:off x="1050916" y="1200191"/>
            <a:ext cx="484632" cy="903414"/>
          </a:xfrm>
          <a:prstGeom prst="downArrow">
            <a:avLst>
              <a:gd name="adj1" fmla="val 50000"/>
              <a:gd name="adj2" fmla="val 90317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низ 35"/>
          <p:cNvSpPr/>
          <p:nvPr/>
        </p:nvSpPr>
        <p:spPr>
          <a:xfrm rot="16200000">
            <a:off x="2119208" y="-282215"/>
            <a:ext cx="484632" cy="2376482"/>
          </a:xfrm>
          <a:prstGeom prst="downArrow">
            <a:avLst>
              <a:gd name="adj1" fmla="val 50000"/>
              <a:gd name="adj2" fmla="val 161092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 rot="3006635">
            <a:off x="2813429" y="976765"/>
            <a:ext cx="484632" cy="1283777"/>
          </a:xfrm>
          <a:prstGeom prst="downArrow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sz="1400" dirty="0" smtClean="0"/>
              <a:t>FileId</a:t>
            </a:r>
            <a:endParaRPr lang="ru-RU" sz="1400" dirty="0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84589" y="528692"/>
            <a:ext cx="1239140" cy="685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355184" y="555954"/>
            <a:ext cx="1071205" cy="6555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Fetcher </a:t>
            </a:r>
            <a:r>
              <a:rPr lang="ru-RU" dirty="0" smtClean="0"/>
              <a:t>передаёт задачу </a:t>
            </a:r>
            <a:r>
              <a:rPr lang="en-US" dirty="0" smtClean="0"/>
              <a:t>Transporter-</a:t>
            </a:r>
            <a:r>
              <a:rPr lang="ru-RU" dirty="0" smtClean="0"/>
              <a:t>у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15853" y="2689298"/>
            <a:ext cx="1018374" cy="888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TransporterT1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SourceId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FileId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815853" y="2948501"/>
            <a:ext cx="1018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трелка вправо 1"/>
          <p:cNvSpPr/>
          <p:nvPr/>
        </p:nvSpPr>
        <p:spPr>
          <a:xfrm>
            <a:off x="2843396" y="2152230"/>
            <a:ext cx="942425" cy="484632"/>
          </a:xfrm>
          <a:prstGeom prst="rightArrow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Transporter</a:t>
            </a:r>
          </a:p>
          <a:p>
            <a:pPr algn="ctr"/>
            <a:r>
              <a:rPr lang="en-US" sz="900" dirty="0" smtClean="0"/>
              <a:t>T1</a:t>
            </a:r>
            <a:endParaRPr lang="ru-RU" sz="900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Transporter </a:t>
            </a:r>
            <a:r>
              <a:rPr lang="ru-RU" dirty="0" smtClean="0"/>
              <a:t>скачивает файл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  <p:sp>
        <p:nvSpPr>
          <p:cNvPr id="20" name="Стрелка вправо 19"/>
          <p:cNvSpPr/>
          <p:nvPr/>
        </p:nvSpPr>
        <p:spPr>
          <a:xfrm rot="3343819">
            <a:off x="3619469" y="1351868"/>
            <a:ext cx="892503" cy="484632"/>
          </a:xfrm>
          <a:prstGeom prst="rightArrow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5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Живу </a:t>
            </a:r>
            <a:r>
              <a:rPr lang="ru-RU" dirty="0"/>
              <a:t>в Ижевске</a:t>
            </a:r>
          </a:p>
          <a:p>
            <a:r>
              <a:rPr lang="ru-RU" dirty="0"/>
              <a:t>Закончил первый курс ИжГТУ</a:t>
            </a:r>
          </a:p>
          <a:p>
            <a:endParaRPr lang="ru-RU" dirty="0"/>
          </a:p>
          <a:p>
            <a:r>
              <a:rPr lang="ru-RU" dirty="0"/>
              <a:t>Немножко олимпиданик</a:t>
            </a:r>
          </a:p>
          <a:p>
            <a:r>
              <a:rPr lang="ru-RU" dirty="0"/>
              <a:t>Пишу контесты на </a:t>
            </a:r>
            <a:r>
              <a:rPr lang="ru-RU" dirty="0" err="1"/>
              <a:t>Java</a:t>
            </a:r>
            <a:endParaRPr lang="ru-RU" dirty="0"/>
          </a:p>
          <a:p>
            <a:endParaRPr lang="ru-RU" dirty="0"/>
          </a:p>
          <a:p>
            <a:r>
              <a:rPr lang="ru-RU" dirty="0"/>
              <a:t>Знаком с C# меньше года</a:t>
            </a:r>
          </a:p>
          <a:p>
            <a:endParaRPr lang="ru-RU" dirty="0"/>
          </a:p>
          <a:p>
            <a:r>
              <a:rPr lang="ru-RU" dirty="0"/>
              <a:t>Люблю, когда спрашивают с поднятой рукой, а не выкрикивают </a:t>
            </a:r>
            <a:r>
              <a:rPr lang="ru-RU" dirty="0" smtClean="0"/>
              <a:t>=)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4" y="1922982"/>
            <a:ext cx="2962688" cy="3934374"/>
          </a:xfrm>
        </p:spPr>
      </p:pic>
    </p:spTree>
    <p:extLst>
      <p:ext uri="{BB962C8B-B14F-4D97-AF65-F5344CB8AC3E}">
        <p14:creationId xmlns:p14="http://schemas.microsoft.com/office/powerpoint/2010/main" val="28782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Затем прогоняет фильтры маршрутов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4219751" y="2534022"/>
            <a:ext cx="863126" cy="205681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Route[]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191266" y="2961562"/>
            <a:ext cx="1018374" cy="8887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Route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Source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Destination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Filter[]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4191266" y="3220766"/>
            <a:ext cx="1018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 rot="3343819">
            <a:off x="3619469" y="1351868"/>
            <a:ext cx="892503" cy="484632"/>
          </a:xfrm>
          <a:prstGeom prst="rightArrow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4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7387" y="5695805"/>
            <a:ext cx="7909682" cy="660546"/>
          </a:xfrm>
        </p:spPr>
        <p:txBody>
          <a:bodyPr>
            <a:normAutofit/>
          </a:bodyPr>
          <a:lstStyle/>
          <a:p>
            <a:r>
              <a:rPr lang="ru-RU" dirty="0" smtClean="0"/>
              <a:t>Затем передаёт нужные задачи </a:t>
            </a:r>
            <a:r>
              <a:rPr lang="en-US" dirty="0" smtClean="0"/>
              <a:t>Saver-</a:t>
            </a:r>
            <a:r>
              <a:rPr lang="ru-RU" dirty="0" smtClean="0"/>
              <a:t>у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446073" y="2778419"/>
            <a:ext cx="1018374" cy="8887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TransporterT2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DestinationId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FileId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446073" y="3037623"/>
            <a:ext cx="1018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4219751" y="2534022"/>
            <a:ext cx="863126" cy="205681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Route[]</a:t>
            </a:r>
            <a:endParaRPr lang="ru-RU" sz="1000" dirty="0">
              <a:solidFill>
                <a:schemeClr val="tx1"/>
              </a:solidFill>
            </a:endParaRP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 rot="3343819">
            <a:off x="3619469" y="1351868"/>
            <a:ext cx="892503" cy="484632"/>
          </a:xfrm>
          <a:prstGeom prst="rightArrow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>
            <a:off x="5511893" y="2074888"/>
            <a:ext cx="892503" cy="314665"/>
          </a:xfrm>
          <a:prstGeom prst="rightArrow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sz="900" dirty="0" smtClean="0"/>
              <a:t>TransporterT2</a:t>
            </a:r>
            <a:endParaRPr lang="ru-RU" sz="900" dirty="0"/>
          </a:p>
        </p:txBody>
      </p:sp>
      <p:sp>
        <p:nvSpPr>
          <p:cNvPr id="39" name="Стрелка вправо 38"/>
          <p:cNvSpPr/>
          <p:nvPr/>
        </p:nvSpPr>
        <p:spPr>
          <a:xfrm>
            <a:off x="5511893" y="2389667"/>
            <a:ext cx="892503" cy="314665"/>
          </a:xfrm>
          <a:prstGeom prst="rightArrow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sz="900" dirty="0" smtClean="0"/>
              <a:t>TransporterT2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31126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7387" y="5695805"/>
            <a:ext cx="7909682" cy="660546"/>
          </a:xfrm>
        </p:spPr>
        <p:txBody>
          <a:bodyPr>
            <a:normAutofit/>
          </a:bodyPr>
          <a:lstStyle/>
          <a:p>
            <a:r>
              <a:rPr lang="en-US" dirty="0" smtClean="0"/>
              <a:t>Saver </a:t>
            </a:r>
            <a:r>
              <a:rPr lang="ru-RU" dirty="0" smtClean="0"/>
              <a:t>сохраняет файлы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  <p:sp>
        <p:nvSpPr>
          <p:cNvPr id="2" name="Стрелка вправо 1"/>
          <p:cNvSpPr/>
          <p:nvPr/>
        </p:nvSpPr>
        <p:spPr>
          <a:xfrm rot="14959876">
            <a:off x="6086819" y="1403268"/>
            <a:ext cx="881645" cy="484632"/>
          </a:xfrm>
          <a:prstGeom prst="rightArrow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29" y="560522"/>
            <a:ext cx="533300" cy="685672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66" y="563189"/>
            <a:ext cx="533300" cy="685672"/>
          </a:xfrm>
          <a:prstGeom prst="rect">
            <a:avLst/>
          </a:prstGeom>
        </p:spPr>
      </p:pic>
      <p:sp>
        <p:nvSpPr>
          <p:cNvPr id="48" name="Стрелка вправо 47"/>
          <p:cNvSpPr/>
          <p:nvPr/>
        </p:nvSpPr>
        <p:spPr>
          <a:xfrm rot="16200000">
            <a:off x="6944012" y="1355360"/>
            <a:ext cx="702965" cy="484632"/>
          </a:xfrm>
          <a:prstGeom prst="rightArrow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7387" y="5695805"/>
            <a:ext cx="7909682" cy="660546"/>
          </a:xfrm>
        </p:spPr>
        <p:txBody>
          <a:bodyPr>
            <a:normAutofit/>
          </a:bodyPr>
          <a:lstStyle/>
          <a:p>
            <a:r>
              <a:rPr lang="ru-RU" dirty="0" smtClean="0"/>
              <a:t>Финальное состояние системы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70809" y="3671872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FF"/>
                </a:solidFill>
              </a:rPr>
              <a:t>Scheduler</a:t>
            </a:r>
            <a:endParaRPr lang="ru-RU" sz="1600" dirty="0">
              <a:solidFill>
                <a:srgbClr val="FF00FF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170809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CCFF"/>
                </a:solidFill>
              </a:rPr>
              <a:t>Fetcher</a:t>
            </a:r>
            <a:endParaRPr lang="ru-RU" sz="1600" dirty="0">
              <a:solidFill>
                <a:srgbClr val="66CC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89383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C9900"/>
                </a:solidFill>
              </a:rPr>
              <a:t>Transporter</a:t>
            </a:r>
            <a:endParaRPr lang="ru-RU" sz="1600" dirty="0">
              <a:solidFill>
                <a:srgbClr val="CC99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404396" y="1940610"/>
            <a:ext cx="1723863" cy="9019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FF33"/>
                </a:solidFill>
              </a:rPr>
              <a:t>Saver</a:t>
            </a:r>
            <a:endParaRPr lang="ru-RU" sz="1600" dirty="0">
              <a:solidFill>
                <a:srgbClr val="66FF3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2915" y="269893"/>
            <a:ext cx="782490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12914" y="506327"/>
            <a:ext cx="78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158389" y="269893"/>
            <a:ext cx="1316052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Our storage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158389" y="506327"/>
            <a:ext cx="1316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756306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854443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Destination2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61118" y="269893"/>
            <a:ext cx="922947" cy="1022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Destination3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5756306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54443" y="525520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7961118" y="524119"/>
            <a:ext cx="9229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65" y="563189"/>
            <a:ext cx="533300" cy="685672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29" y="560522"/>
            <a:ext cx="533300" cy="685672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66" y="563189"/>
            <a:ext cx="533300" cy="6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Чего мы добились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Переписали </a:t>
            </a:r>
            <a:r>
              <a:rPr lang="en-US" dirty="0" smtClean="0"/>
              <a:t>Transporter </a:t>
            </a:r>
            <a:r>
              <a:rPr lang="ru-RU" dirty="0" smtClean="0"/>
              <a:t>с монолита на микросервисы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Нашли несколько багов в уже работающем коде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Совсем скоро будет запуск на тестовой площадке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6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Остались вопросы?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Мусин Рустам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Разработчик коннекторов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+7 (999) 185-29-59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rustammusin@skbkontur.ru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Диадок Ижевск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iadoc.ru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6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Так что же это такое,</a:t>
            </a:r>
            <a:br>
              <a:rPr lang="ru-RU" dirty="0" smtClean="0"/>
            </a:br>
            <a:r>
              <a:rPr lang="ru-RU" dirty="0" smtClean="0"/>
              <a:t>«микросервисная архитектура»?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" b="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75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Вначале был «монолит»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72" y="1210684"/>
            <a:ext cx="4162232" cy="5531948"/>
          </a:xfrm>
        </p:spPr>
      </p:pic>
    </p:spTree>
    <p:extLst>
      <p:ext uri="{BB962C8B-B14F-4D97-AF65-F5344CB8AC3E}">
        <p14:creationId xmlns:p14="http://schemas.microsoft.com/office/powerpoint/2010/main" val="11014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Достоинства и недостатки «монолита»</a:t>
            </a:r>
            <a:endParaRPr lang="ru-RU" dirty="0"/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>
          <a:xfrm>
            <a:off x="687388" y="1508760"/>
            <a:ext cx="5978332" cy="4737010"/>
          </a:xfrm>
        </p:spPr>
        <p:txBody>
          <a:bodyPr/>
          <a:lstStyle/>
          <a:p>
            <a:r>
              <a:rPr lang="ru-RU" dirty="0" smtClean="0"/>
              <a:t>Достоинства: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Простое общение между модулями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Возможность заглянуть внутрь модулей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Лёгкая навигация – все модули лежат рядом</a:t>
            </a:r>
          </a:p>
          <a:p>
            <a:endParaRPr lang="ru-RU" sz="1800" dirty="0"/>
          </a:p>
          <a:p>
            <a:r>
              <a:rPr lang="ru-RU" dirty="0" smtClean="0"/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Долгое развёртывание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Ограниченное число используемых технологий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А что если баг?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А что если надо изменить лишь один модуль?</a:t>
            </a:r>
          </a:p>
        </p:txBody>
      </p:sp>
    </p:spTree>
    <p:extLst>
      <p:ext uri="{BB962C8B-B14F-4D97-AF65-F5344CB8AC3E}">
        <p14:creationId xmlns:p14="http://schemas.microsoft.com/office/powerpoint/2010/main" val="4416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Затем появились микросервисы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683" y="1350414"/>
            <a:ext cx="4437810" cy="5276850"/>
          </a:xfrm>
        </p:spPr>
      </p:pic>
    </p:spTree>
    <p:extLst>
      <p:ext uri="{BB962C8B-B14F-4D97-AF65-F5344CB8AC3E}">
        <p14:creationId xmlns:p14="http://schemas.microsoft.com/office/powerpoint/2010/main" val="24891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и недостатки микросервисов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87388" y="1508760"/>
            <a:ext cx="7909681" cy="473701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Достоинства: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Нет зависимостей от других сервисов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Быстрое развёртывание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Нет ограничений на количество используемых технологий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А что если баг?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А что если надо изменить лишь один сервис?</a:t>
            </a:r>
            <a:endParaRPr lang="ru-RU" dirty="0" smtClean="0"/>
          </a:p>
          <a:p>
            <a:endParaRPr lang="ru-RU" sz="1800" dirty="0"/>
          </a:p>
          <a:p>
            <a:r>
              <a:rPr lang="ru-RU" dirty="0" smtClean="0"/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Труднее грамотно спроектировать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Дополнительные накладные </a:t>
            </a:r>
            <a:r>
              <a:rPr lang="ru-RU" sz="1800" dirty="0" smtClean="0"/>
              <a:t>расходы на обмен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/>
              <a:t>Зависимость от внешних факторов (отвалился </a:t>
            </a:r>
            <a:r>
              <a:rPr lang="en-US" sz="1800" dirty="0" smtClean="0"/>
              <a:t>HTTP, Rabbit, Cassandra…)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40808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Схожесть с </a:t>
            </a:r>
            <a:r>
              <a:rPr lang="en-US" dirty="0" smtClean="0"/>
              <a:t>Domain-Driven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7" y="1495514"/>
            <a:ext cx="6893802" cy="4416342"/>
          </a:xfrm>
        </p:spPr>
      </p:pic>
    </p:spTree>
    <p:extLst>
      <p:ext uri="{BB962C8B-B14F-4D97-AF65-F5344CB8AC3E}">
        <p14:creationId xmlns:p14="http://schemas.microsoft.com/office/powerpoint/2010/main" val="27880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Размер микросервиса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Метод</a:t>
            </a:r>
            <a:r>
              <a:rPr lang="en-US" dirty="0" smtClean="0"/>
              <a:t>/</a:t>
            </a:r>
            <a:r>
              <a:rPr lang="ru-RU" dirty="0" smtClean="0"/>
              <a:t>функция?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10-300 строк кода?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1 неделя разработки?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1 разработчик для понимания?</a:t>
            </a:r>
          </a:p>
        </p:txBody>
      </p:sp>
    </p:spTree>
    <p:extLst>
      <p:ext uri="{BB962C8B-B14F-4D97-AF65-F5344CB8AC3E}">
        <p14:creationId xmlns:p14="http://schemas.microsoft.com/office/powerpoint/2010/main" val="133589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Diadoc">
      <a:dk1>
        <a:sysClr val="windowText" lastClr="000000"/>
      </a:dk1>
      <a:lt1>
        <a:sysClr val="window" lastClr="FFFFFF"/>
      </a:lt1>
      <a:dk2>
        <a:srgbClr val="029B81"/>
      </a:dk2>
      <a:lt2>
        <a:srgbClr val="F2F2F2"/>
      </a:lt2>
      <a:accent1>
        <a:srgbClr val="01AF8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29B81"/>
      </a:hlink>
      <a:folHlink>
        <a:srgbClr val="297975"/>
      </a:folHlink>
    </a:clrScheme>
    <a:fontScheme name="Другая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442</Words>
  <Application>Microsoft Office PowerPoint</Application>
  <PresentationFormat>Экран (4:3)</PresentationFormat>
  <Paragraphs>189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Тема Office</vt:lpstr>
      <vt:lpstr>Микросервисы: (не)тернистый путь облачного «шпиона»</vt:lpstr>
      <vt:lpstr>О себе</vt:lpstr>
      <vt:lpstr>Так что же это такое, «микросервисная архитектура»?</vt:lpstr>
      <vt:lpstr>Вначале был «монолит»</vt:lpstr>
      <vt:lpstr>Достоинства и недостатки «монолита»</vt:lpstr>
      <vt:lpstr>Затем появились микросервисы</vt:lpstr>
      <vt:lpstr>Достоинства и недостатки микросервисов</vt:lpstr>
      <vt:lpstr>Схожесть с Domain-Driven Design</vt:lpstr>
      <vt:lpstr>Размер микросервиса</vt:lpstr>
      <vt:lpstr>Презентация PowerPoint</vt:lpstr>
      <vt:lpstr>Размер микросервиса</vt:lpstr>
      <vt:lpstr>Подведём итоги</vt:lpstr>
      <vt:lpstr>Презентация PowerPoint</vt:lpstr>
      <vt:lpstr>Облачный транспортер</vt:lpstr>
      <vt:lpstr>Основа транспортера</vt:lpstr>
      <vt:lpstr>Scheduler пинает Fetcher-а</vt:lpstr>
      <vt:lpstr>Fetcher перекладывает файл к нам</vt:lpstr>
      <vt:lpstr>Fetcher передаёт задачу Transporter-у</vt:lpstr>
      <vt:lpstr>Transporter скачивает файл</vt:lpstr>
      <vt:lpstr>Затем прогоняет фильтры маршрутов</vt:lpstr>
      <vt:lpstr>Затем передаёт нужные задачи Saver-у</vt:lpstr>
      <vt:lpstr>Saver сохраняет файлы</vt:lpstr>
      <vt:lpstr>Финальное состояние системы</vt:lpstr>
      <vt:lpstr>Чего мы добились</vt:lpstr>
      <vt:lpstr>Остались вопросы?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Мусин Рустам Идрисович</cp:lastModifiedBy>
  <cp:revision>146</cp:revision>
  <dcterms:created xsi:type="dcterms:W3CDTF">2015-10-06T06:30:09Z</dcterms:created>
  <dcterms:modified xsi:type="dcterms:W3CDTF">2016-08-25T13:56:01Z</dcterms:modified>
</cp:coreProperties>
</file>