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 hidden="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 hidden="1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www.uniprot.org/taxonomy/198825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en.wikipedia.org/wiki/Iris_virginica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hyperlink" Target="http://en.wikipedia.org/wiki/File:Iris_versicolor_3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67040" y="439200"/>
            <a:ext cx="10056960" cy="35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pt-BR" sz="8000" b="0" strike="noStrike" spc="-52">
                <a:solidFill>
                  <a:srgbClr val="262626"/>
                </a:solidFill>
                <a:latin typeface="Times New Roman"/>
                <a:ea typeface="DejaVu Sans"/>
              </a:rPr>
              <a:t>Redes Neurais aplicadas ao Iris Database</a:t>
            </a:r>
            <a:endParaRPr lang="pt-BR" sz="8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pt-BR" sz="48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Referências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NSimSun"/>
              </a:rPr>
              <a:t>CHAUHAN, G. </a:t>
            </a:r>
            <a:r>
              <a:rPr lang="pt-BR" sz="2400" b="1" strike="noStrike" spc="-1">
                <a:solidFill>
                  <a:srgbClr val="000000"/>
                </a:solidFill>
                <a:latin typeface="Times New Roman"/>
                <a:ea typeface="NSimSun"/>
              </a:rPr>
              <a:t>Iris Dataset Project from UCI Machine Learning Repository - Machine Learning HD</a:t>
            </a: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NSimSun"/>
              </a:rPr>
              <a:t>. Disponível em: &lt;http://machinelearninghd.com/iris-dataset-uci-machine-learning-repository-project/&gt;. Acesso em: 15 jun. 2021.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pt-BR" sz="48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Integrantes da equipe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Arthur Gutemberg Hora de Miranda - 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202007140043</a:t>
            </a:r>
            <a:endParaRPr lang="pt-BR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Arthur Felipe dos Santos Fernandes - 201707140065</a:t>
            </a:r>
            <a:endParaRPr lang="pt-BR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Calibri"/>
              </a:rPr>
              <a:t>Lucas Portilho Nunes - 201707140033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pt-BR" sz="48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Iris Database - Irís de Fisher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Criado em 1936 por Ronald A. Fisher.</a:t>
            </a:r>
            <a:endParaRPr lang="pt-BR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"</a:t>
            </a:r>
            <a:r>
              <a:rPr lang="pt-BR" sz="2400" b="0" strike="noStrike" spc="-1">
                <a:solidFill>
                  <a:srgbClr val="404040"/>
                </a:solidFill>
                <a:latin typeface="Times New Roman"/>
                <a:ea typeface="Calibri"/>
              </a:rPr>
              <a:t>The use of multiple measurements in taxonomic problems".</a:t>
            </a:r>
            <a:endParaRPr lang="pt-BR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Times New Roman"/>
                <a:ea typeface="Calibri"/>
              </a:rPr>
              <a:t>Distinguir espécies da planta Irís.</a:t>
            </a:r>
            <a:endParaRPr lang="pt-BR" sz="24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Times New Roman"/>
                <a:ea typeface="Calibri"/>
              </a:rPr>
              <a:t>Modelo discriminante linear:</a:t>
            </a:r>
            <a:endParaRPr lang="pt-BR" sz="2400" b="0" strike="noStrike" spc="-1">
              <a:latin typeface="Arial"/>
            </a:endParaRPr>
          </a:p>
          <a:p>
            <a:pPr marL="383400" lvl="1" indent="-1814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Times New Roman"/>
                <a:ea typeface="Calibri"/>
              </a:rPr>
              <a:t>Classes e espécies pré-estabelecidas.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m 2" descr="Flor rosa com folhas verdes&#10;&#10;Descrição gerada automaticamente"/>
          <p:cNvPicPr/>
          <p:nvPr/>
        </p:nvPicPr>
        <p:blipFill>
          <a:blip r:embed="rId2"/>
          <a:stretch/>
        </p:blipFill>
        <p:spPr>
          <a:xfrm flipH="1">
            <a:off x="208440" y="626760"/>
            <a:ext cx="4156560" cy="281340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 flipH="1">
            <a:off x="205560" y="3427920"/>
            <a:ext cx="27331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000" lnSpcReduction="20000"/>
          </a:bodyPr>
          <a:lstStyle/>
          <a:p>
            <a:pPr>
              <a:lnSpc>
                <a:spcPct val="100000"/>
              </a:lnSpc>
            </a:pPr>
            <a:r>
              <a:rPr lang="pt-BR" sz="1800" b="0" u="sng" strike="noStrike" spc="-1">
                <a:solidFill>
                  <a:srgbClr val="6EAC1C"/>
                </a:solidFill>
                <a:uFillTx/>
                <a:latin typeface="Calibri"/>
                <a:ea typeface="DejaVu Sans"/>
                <a:hlinkClick r:id="rId3"/>
              </a:rPr>
              <a:t>Esta Foto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 Autor desconhecido está licenciada sob </a:t>
            </a:r>
            <a:r>
              <a:rPr lang="pt-BR" sz="1800" b="0" u="sng" strike="noStrike" spc="-1">
                <a:solidFill>
                  <a:srgbClr val="6EAC1C"/>
                </a:solidFill>
                <a:uFillTx/>
                <a:latin typeface="Calibri"/>
                <a:ea typeface="DejaVu Sans"/>
                <a:hlinkClick r:id="rId4"/>
              </a:rPr>
              <a:t>CC BY-ND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78" name="Imagem 5" descr="Flor rosa com folhas verdes&#10;&#10;Descrição gerada automaticamente"/>
          <p:cNvPicPr/>
          <p:nvPr/>
        </p:nvPicPr>
        <p:blipFill>
          <a:blip r:embed="rId5"/>
          <a:stretch/>
        </p:blipFill>
        <p:spPr>
          <a:xfrm>
            <a:off x="4695480" y="619560"/>
            <a:ext cx="2799360" cy="279936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4738680" y="3434760"/>
            <a:ext cx="30294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 lnSpcReduction="20000"/>
          </a:bodyPr>
          <a:lstStyle/>
          <a:p>
            <a:pPr>
              <a:lnSpc>
                <a:spcPct val="100000"/>
              </a:lnSpc>
            </a:pPr>
            <a:r>
              <a:rPr lang="pt-BR" sz="1800" b="0" u="sng" strike="noStrike" spc="-1">
                <a:solidFill>
                  <a:srgbClr val="6EAC1C"/>
                </a:solidFill>
                <a:uFillTx/>
                <a:latin typeface="Calibri"/>
                <a:ea typeface="DejaVu Sans"/>
                <a:hlinkClick r:id="rId6"/>
              </a:rPr>
              <a:t>Esta Foto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 Autor desconhecido está licenciada sob </a:t>
            </a:r>
            <a:r>
              <a:rPr lang="pt-BR" sz="1800" b="0" u="sng" strike="noStrike" spc="-1">
                <a:solidFill>
                  <a:srgbClr val="6EAC1C"/>
                </a:solidFill>
                <a:uFillTx/>
                <a:latin typeface="Calibri"/>
                <a:ea typeface="DejaVu Sans"/>
                <a:hlinkClick r:id="rId7"/>
              </a:rPr>
              <a:t>CC BY-SA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80" name="Imagem 8" descr="Flor rosa com folhas verdes&#10;&#10;Descrição gerada automaticamente"/>
          <p:cNvPicPr/>
          <p:nvPr/>
        </p:nvPicPr>
        <p:blipFill>
          <a:blip r:embed="rId8"/>
          <a:stretch/>
        </p:blipFill>
        <p:spPr>
          <a:xfrm>
            <a:off x="8031240" y="631800"/>
            <a:ext cx="3733920" cy="28036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8031240" y="3393720"/>
            <a:ext cx="3733920" cy="5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>
              <a:lnSpc>
                <a:spcPct val="100000"/>
              </a:lnSpc>
            </a:pPr>
            <a:r>
              <a:rPr lang="pt-BR" sz="1800" b="0" u="sng" strike="noStrike" spc="-1">
                <a:solidFill>
                  <a:srgbClr val="6EAC1C"/>
                </a:solidFill>
                <a:uFillTx/>
                <a:latin typeface="Calibri"/>
                <a:ea typeface="DejaVu Sans"/>
                <a:hlinkClick r:id="rId9"/>
              </a:rPr>
              <a:t>Esta Foto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 Autor desconhecido está licenciada sob </a:t>
            </a:r>
            <a:r>
              <a:rPr lang="pt-BR" sz="1800" b="0" u="sng" strike="noStrike" spc="-1">
                <a:solidFill>
                  <a:srgbClr val="6EAC1C"/>
                </a:solidFill>
                <a:uFillTx/>
                <a:latin typeface="Calibri"/>
                <a:ea typeface="DejaVu Sans"/>
                <a:hlinkClick r:id="rId7"/>
              </a:rPr>
              <a:t>CC BY-SA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575720" y="166680"/>
            <a:ext cx="22528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Iris Setosa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5254560" y="193680"/>
            <a:ext cx="1994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Iris Virginica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9192960" y="221760"/>
            <a:ext cx="2741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Iris Versicolor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 rot="10800000" flipV="1">
            <a:off x="0" y="3939840"/>
            <a:ext cx="913968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Baseado em três espécies.</a:t>
            </a:r>
            <a:endParaRPr lang="pt-BR" sz="2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150 Amostras de 4 tipos: </a:t>
            </a:r>
            <a:endParaRPr lang="pt-BR" sz="2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Largura das sépalas;</a:t>
            </a:r>
            <a:endParaRPr lang="pt-BR" sz="2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Comprimento das sépalas;</a:t>
            </a:r>
            <a:endParaRPr lang="pt-BR" sz="2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Largura das pétalas;</a:t>
            </a:r>
            <a:endParaRPr lang="pt-BR" sz="2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Comprimento das pétalas.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m 185"/>
          <p:cNvPicPr/>
          <p:nvPr/>
        </p:nvPicPr>
        <p:blipFill>
          <a:blip r:embed="rId2"/>
          <a:stretch/>
        </p:blipFill>
        <p:spPr>
          <a:xfrm>
            <a:off x="3847320" y="2220480"/>
            <a:ext cx="4496760" cy="3178800"/>
          </a:xfrm>
          <a:prstGeom prst="rect">
            <a:avLst/>
          </a:prstGeom>
          <a:ln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3600000" y="540000"/>
            <a:ext cx="532512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Redes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4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Neurais - Conceito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A96B36B2-E5D0-4117-87A0-3ECACB05DF6F}"/>
              </a:ext>
            </a:extLst>
          </p:cNvPr>
          <p:cNvSpPr/>
          <p:nvPr/>
        </p:nvSpPr>
        <p:spPr>
          <a:xfrm>
            <a:off x="240" y="5399280"/>
            <a:ext cx="121917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Fonte: Autores</a:t>
            </a:r>
            <a:endParaRPr lang="pt-BR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305880" y="742680"/>
            <a:ext cx="5579280" cy="98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Funções de ativação – Sigmoide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93" name="Imagem 192"/>
          <p:cNvPicPr/>
          <p:nvPr/>
        </p:nvPicPr>
        <p:blipFill>
          <a:blip r:embed="rId2"/>
          <a:stretch/>
        </p:blipFill>
        <p:spPr>
          <a:xfrm>
            <a:off x="3808080" y="2001240"/>
            <a:ext cx="4575600" cy="364644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8D0A0C5C-7917-46E8-BDA9-6C5B09805D52}"/>
              </a:ext>
            </a:extLst>
          </p:cNvPr>
          <p:cNvSpPr/>
          <p:nvPr/>
        </p:nvSpPr>
        <p:spPr>
          <a:xfrm>
            <a:off x="240" y="5769360"/>
            <a:ext cx="121917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Fonte: Autores</a:t>
            </a:r>
            <a:endParaRPr lang="pt-BR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20000" y="1872000"/>
            <a:ext cx="4320000" cy="61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3000" b="1" strike="noStrike" spc="-1">
                <a:latin typeface="Arial"/>
              </a:rPr>
              <a:t>Métodos de treino:</a:t>
            </a:r>
          </a:p>
        </p:txBody>
      </p:sp>
      <p:sp>
        <p:nvSpPr>
          <p:cNvPr id="197" name="TextShape 2"/>
          <p:cNvSpPr txBox="1"/>
          <p:nvPr/>
        </p:nvSpPr>
        <p:spPr>
          <a:xfrm>
            <a:off x="792000" y="2664000"/>
            <a:ext cx="5328000" cy="259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latin typeface="Arial"/>
              </a:rPr>
              <a:t>Levenberg-Marquardt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latin typeface="Arial"/>
              </a:rPr>
              <a:t>Gradiente Descendente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>
                <a:latin typeface="Arial"/>
              </a:rPr>
              <a:t>Gradiente conjugado escalonado</a:t>
            </a:r>
          </a:p>
        </p:txBody>
      </p:sp>
      <p:sp>
        <p:nvSpPr>
          <p:cNvPr id="198" name="TextShape 3"/>
          <p:cNvSpPr txBox="1"/>
          <p:nvPr/>
        </p:nvSpPr>
        <p:spPr>
          <a:xfrm>
            <a:off x="936000" y="890640"/>
            <a:ext cx="4752000" cy="76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48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Metodologia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76000" y="2520000"/>
            <a:ext cx="4968000" cy="2808000"/>
          </a:xfrm>
          <a:custGeom>
            <a:avLst/>
            <a:gdLst/>
            <a:ahLst/>
            <a:cxnLst/>
            <a:rect l="0" t="0" r="r" b="b"/>
            <a:pathLst>
              <a:path w="13802" h="7802">
                <a:moveTo>
                  <a:pt x="1300" y="0"/>
                </a:moveTo>
                <a:lnTo>
                  <a:pt x="1300" y="0"/>
                </a:lnTo>
                <a:cubicBezTo>
                  <a:pt x="1072" y="0"/>
                  <a:pt x="848" y="60"/>
                  <a:pt x="650" y="174"/>
                </a:cubicBezTo>
                <a:cubicBezTo>
                  <a:pt x="452" y="288"/>
                  <a:pt x="288" y="452"/>
                  <a:pt x="174" y="650"/>
                </a:cubicBezTo>
                <a:cubicBezTo>
                  <a:pt x="60" y="848"/>
                  <a:pt x="0" y="1072"/>
                  <a:pt x="0" y="1300"/>
                </a:cubicBezTo>
                <a:lnTo>
                  <a:pt x="0" y="6500"/>
                </a:lnTo>
                <a:lnTo>
                  <a:pt x="0" y="6501"/>
                </a:lnTo>
                <a:cubicBezTo>
                  <a:pt x="0" y="6729"/>
                  <a:pt x="60" y="6953"/>
                  <a:pt x="174" y="7151"/>
                </a:cubicBezTo>
                <a:cubicBezTo>
                  <a:pt x="288" y="7349"/>
                  <a:pt x="452" y="7513"/>
                  <a:pt x="650" y="7627"/>
                </a:cubicBezTo>
                <a:cubicBezTo>
                  <a:pt x="848" y="7741"/>
                  <a:pt x="1072" y="7801"/>
                  <a:pt x="1300" y="7801"/>
                </a:cubicBezTo>
                <a:lnTo>
                  <a:pt x="12500" y="7801"/>
                </a:lnTo>
                <a:lnTo>
                  <a:pt x="12501" y="7801"/>
                </a:lnTo>
                <a:cubicBezTo>
                  <a:pt x="12729" y="7801"/>
                  <a:pt x="12953" y="7741"/>
                  <a:pt x="13151" y="7627"/>
                </a:cubicBezTo>
                <a:cubicBezTo>
                  <a:pt x="13349" y="7513"/>
                  <a:pt x="13513" y="7349"/>
                  <a:pt x="13627" y="7151"/>
                </a:cubicBezTo>
                <a:cubicBezTo>
                  <a:pt x="13741" y="6953"/>
                  <a:pt x="13801" y="6729"/>
                  <a:pt x="13801" y="6501"/>
                </a:cubicBezTo>
                <a:lnTo>
                  <a:pt x="13801" y="1300"/>
                </a:lnTo>
                <a:lnTo>
                  <a:pt x="13801" y="1300"/>
                </a:lnTo>
                <a:lnTo>
                  <a:pt x="13801" y="1300"/>
                </a:lnTo>
                <a:cubicBezTo>
                  <a:pt x="13801" y="1072"/>
                  <a:pt x="13741" y="848"/>
                  <a:pt x="13627" y="650"/>
                </a:cubicBezTo>
                <a:cubicBezTo>
                  <a:pt x="13513" y="452"/>
                  <a:pt x="13349" y="288"/>
                  <a:pt x="13151" y="174"/>
                </a:cubicBezTo>
                <a:cubicBezTo>
                  <a:pt x="12953" y="60"/>
                  <a:pt x="12729" y="0"/>
                  <a:pt x="12501" y="0"/>
                </a:cubicBezTo>
                <a:lnTo>
                  <a:pt x="1300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TextShape 5"/>
          <p:cNvSpPr txBox="1"/>
          <p:nvPr/>
        </p:nvSpPr>
        <p:spPr>
          <a:xfrm>
            <a:off x="5832000" y="1872000"/>
            <a:ext cx="636012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3000" b="1" strike="noStrike" spc="-1" dirty="0">
                <a:latin typeface="Arial"/>
              </a:rPr>
              <a:t>Métodos de detecção de erros:</a:t>
            </a:r>
          </a:p>
        </p:txBody>
      </p:sp>
      <p:sp>
        <p:nvSpPr>
          <p:cNvPr id="201" name="CustomShape 6"/>
          <p:cNvSpPr/>
          <p:nvPr/>
        </p:nvSpPr>
        <p:spPr>
          <a:xfrm>
            <a:off x="5976000" y="2520000"/>
            <a:ext cx="5913157" cy="3688018"/>
          </a:xfrm>
          <a:custGeom>
            <a:avLst/>
            <a:gdLst/>
            <a:ahLst/>
            <a:cxnLst/>
            <a:rect l="0" t="0" r="r" b="b"/>
            <a:pathLst>
              <a:path w="13802" h="10402">
                <a:moveTo>
                  <a:pt x="1733" y="0"/>
                </a:moveTo>
                <a:lnTo>
                  <a:pt x="1734" y="0"/>
                </a:lnTo>
                <a:cubicBezTo>
                  <a:pt x="1429" y="0"/>
                  <a:pt x="1130" y="80"/>
                  <a:pt x="867" y="232"/>
                </a:cubicBezTo>
                <a:cubicBezTo>
                  <a:pt x="603" y="384"/>
                  <a:pt x="384" y="603"/>
                  <a:pt x="232" y="867"/>
                </a:cubicBezTo>
                <a:cubicBezTo>
                  <a:pt x="80" y="1130"/>
                  <a:pt x="0" y="1429"/>
                  <a:pt x="0" y="1734"/>
                </a:cubicBezTo>
                <a:lnTo>
                  <a:pt x="0" y="8667"/>
                </a:lnTo>
                <a:lnTo>
                  <a:pt x="0" y="8668"/>
                </a:lnTo>
                <a:cubicBezTo>
                  <a:pt x="0" y="8972"/>
                  <a:pt x="80" y="9271"/>
                  <a:pt x="232" y="9534"/>
                </a:cubicBezTo>
                <a:cubicBezTo>
                  <a:pt x="384" y="9798"/>
                  <a:pt x="603" y="10017"/>
                  <a:pt x="867" y="10169"/>
                </a:cubicBezTo>
                <a:cubicBezTo>
                  <a:pt x="1130" y="10321"/>
                  <a:pt x="1429" y="10401"/>
                  <a:pt x="1734" y="10401"/>
                </a:cubicBezTo>
                <a:lnTo>
                  <a:pt x="12067" y="10401"/>
                </a:lnTo>
                <a:lnTo>
                  <a:pt x="12068" y="10401"/>
                </a:lnTo>
                <a:cubicBezTo>
                  <a:pt x="12372" y="10401"/>
                  <a:pt x="12671" y="10321"/>
                  <a:pt x="12934" y="10169"/>
                </a:cubicBezTo>
                <a:cubicBezTo>
                  <a:pt x="13198" y="10017"/>
                  <a:pt x="13417" y="9798"/>
                  <a:pt x="13569" y="9534"/>
                </a:cubicBezTo>
                <a:cubicBezTo>
                  <a:pt x="13721" y="9271"/>
                  <a:pt x="13801" y="8972"/>
                  <a:pt x="13801" y="8668"/>
                </a:cubicBezTo>
                <a:lnTo>
                  <a:pt x="13801" y="1733"/>
                </a:lnTo>
                <a:lnTo>
                  <a:pt x="13801" y="1734"/>
                </a:lnTo>
                <a:lnTo>
                  <a:pt x="13801" y="1734"/>
                </a:lnTo>
                <a:cubicBezTo>
                  <a:pt x="13801" y="1429"/>
                  <a:pt x="13721" y="1130"/>
                  <a:pt x="13569" y="867"/>
                </a:cubicBezTo>
                <a:cubicBezTo>
                  <a:pt x="13417" y="603"/>
                  <a:pt x="13198" y="384"/>
                  <a:pt x="12934" y="232"/>
                </a:cubicBezTo>
                <a:cubicBezTo>
                  <a:pt x="12671" y="80"/>
                  <a:pt x="12372" y="0"/>
                  <a:pt x="12068" y="0"/>
                </a:cubicBezTo>
                <a:lnTo>
                  <a:pt x="1733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Shape 7"/>
              <p:cNvSpPr txBox="1"/>
              <p:nvPr/>
            </p:nvSpPr>
            <p:spPr>
              <a:xfrm>
                <a:off x="6336000" y="2490841"/>
                <a:ext cx="5553157" cy="3688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216000" indent="-216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pt-BR" sz="2000" b="0" strike="noStrike" spc="-1" dirty="0">
                    <a:latin typeface="Arial"/>
                  </a:rPr>
                  <a:t>Soma de erro quadrático</a:t>
                </a:r>
              </a:p>
              <a:p>
                <a:pPr algn="ctr">
                  <a:buClr>
                    <a:srgbClr val="000000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400" i="1" dirty="0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ar-AE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40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sz="140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14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40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ar-AE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ar-AE" sz="14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sz="1600" dirty="0"/>
              </a:p>
              <a:p>
                <a:pPr marL="216000" indent="-216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pt-BR" sz="2000" b="0" strike="noStrike" spc="-1" dirty="0">
                    <a:latin typeface="Arial"/>
                  </a:rPr>
                  <a:t>Erro médio quadrático</a:t>
                </a:r>
                <a:br>
                  <a:rPr lang="pt-BR" sz="2000" b="0" strike="noStrike" spc="-1" dirty="0">
                    <a:latin typeface="Arial"/>
                  </a:rPr>
                </a:br>
                <a14:m>
                  <m:oMath xmlns:m="http://schemas.openxmlformats.org/officeDocument/2006/math">
                    <m:r>
                      <a:rPr lang="ar-AE" sz="1400" smtClean="0">
                        <a:latin typeface="Cambria Math" panose="02040503050406030204" pitchFamily="18" charset="0"/>
                      </a:rPr>
                      <m:t>𝐸𝑄𝑀</m:t>
                    </m:r>
                    <m:r>
                      <a:rPr lang="ar-AE" sz="14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ar-AE" sz="140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sz="1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000" b="0" strike="noStrike" spc="-1" dirty="0">
                  <a:latin typeface="Arial"/>
                </a:endParaRPr>
              </a:p>
              <a:p>
                <a:pPr marL="216000" indent="-216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pt-BR" sz="2000" b="0" strike="noStrike" spc="-1" dirty="0">
                    <a:latin typeface="Arial"/>
                  </a:rPr>
                  <a:t>Erro médio absoluto</a:t>
                </a:r>
              </a:p>
              <a:p>
                <a:pPr>
                  <a:buClr>
                    <a:srgbClr val="000000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400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ar-AE" sz="14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4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ar-A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4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ar-AE" sz="1600" dirty="0"/>
              </a:p>
              <a:p>
                <a:pPr marL="216000" indent="-216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pt-BR" sz="2000" b="0" strike="noStrike" spc="-1" dirty="0">
                    <a:latin typeface="Arial"/>
                  </a:rPr>
                  <a:t>Entropia cruzada</a:t>
                </a:r>
              </a:p>
              <a:p>
                <a:pPr>
                  <a:buClr>
                    <a:srgbClr val="000000"/>
                  </a:buClr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40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ar-AE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ar-AE" sz="14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ar-AE" sz="1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ar-AE" sz="2000" dirty="0"/>
              </a:p>
              <a:p>
                <a:pPr marL="216000" indent="-216000"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pt-BR" sz="20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202" name="TextShap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00" y="2490841"/>
                <a:ext cx="5553157" cy="3688018"/>
              </a:xfrm>
              <a:prstGeom prst="rect">
                <a:avLst/>
              </a:prstGeom>
              <a:blipFill>
                <a:blip r:embed="rId2"/>
                <a:stretch>
                  <a:fillRect t="-826" b="-25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Formula 8"/>
          <p:cNvSpPr txBox="1"/>
          <p:nvPr/>
        </p:nvSpPr>
        <p:spPr>
          <a:xfrm>
            <a:off x="6623999" y="3982320"/>
            <a:ext cx="4535999" cy="48168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4" name="Formula 9"/>
          <p:cNvSpPr txBox="1"/>
          <p:nvPr/>
        </p:nvSpPr>
        <p:spPr>
          <a:xfrm>
            <a:off x="8405182" y="2952000"/>
            <a:ext cx="3843975" cy="477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6" name="Formula 11"/>
          <p:cNvSpPr txBox="1"/>
          <p:nvPr/>
        </p:nvSpPr>
        <p:spPr>
          <a:xfrm>
            <a:off x="6564960" y="4918320"/>
            <a:ext cx="4203654" cy="48168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936000" y="890640"/>
            <a:ext cx="4752000" cy="76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48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Metodologia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64000" y="2592000"/>
            <a:ext cx="5328000" cy="259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 dirty="0">
                <a:latin typeface="Arial"/>
              </a:rPr>
              <a:t>Número de topologias: 10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 dirty="0">
                <a:latin typeface="Arial"/>
              </a:rPr>
              <a:t>Treinos por topologia: 3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0" strike="noStrike" spc="-1" dirty="0">
                <a:latin typeface="Arial"/>
              </a:rPr>
              <a:t>Quantidade de treinos totais: 30</a:t>
            </a:r>
          </a:p>
          <a:p>
            <a:endParaRPr lang="pt-BR" sz="2200" b="0" strike="noStrike" spc="-1" dirty="0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936000" y="1872000"/>
            <a:ext cx="4176000" cy="51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3000" b="1" strike="noStrike" spc="-1">
                <a:latin typeface="Arial"/>
              </a:rPr>
              <a:t>Divisão dos treinos:</a:t>
            </a:r>
          </a:p>
        </p:txBody>
      </p:sp>
      <p:pic>
        <p:nvPicPr>
          <p:cNvPr id="210" name="Imagem 209"/>
          <p:cNvPicPr/>
          <p:nvPr/>
        </p:nvPicPr>
        <p:blipFill>
          <a:blip r:embed="rId2"/>
          <a:srcRect l="4409" t="13123" r="3691" b="5275"/>
          <a:stretch/>
        </p:blipFill>
        <p:spPr>
          <a:xfrm>
            <a:off x="6696000" y="2088000"/>
            <a:ext cx="3240000" cy="3762360"/>
          </a:xfrm>
          <a:prstGeom prst="rect">
            <a:avLst/>
          </a:prstGeom>
          <a:ln>
            <a:noFill/>
          </a:ln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BDC7B587-0A58-49A3-B418-ACB7251D7360}"/>
              </a:ext>
            </a:extLst>
          </p:cNvPr>
          <p:cNvSpPr/>
          <p:nvPr/>
        </p:nvSpPr>
        <p:spPr>
          <a:xfrm>
            <a:off x="6696000" y="5850360"/>
            <a:ext cx="3240001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Fonte: Autores</a:t>
            </a:r>
            <a:endParaRPr lang="pt-BR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-720" y="2497680"/>
            <a:ext cx="12191760" cy="52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Times New Roman"/>
                <a:ea typeface="NSimSun"/>
              </a:rPr>
              <a:t>Melhores resultados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0" y="5945400"/>
            <a:ext cx="121917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Fonte: Autores</a:t>
            </a:r>
            <a:endParaRPr lang="pt-BR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" name="Table 3"/>
          <p:cNvGraphicFramePr/>
          <p:nvPr>
            <p:extLst>
              <p:ext uri="{D42A27DB-BD31-4B8C-83A1-F6EECF244321}">
                <p14:modId xmlns:p14="http://schemas.microsoft.com/office/powerpoint/2010/main" val="1326523644"/>
              </p:ext>
            </p:extLst>
          </p:nvPr>
        </p:nvGraphicFramePr>
        <p:xfrm>
          <a:off x="2102760" y="3024000"/>
          <a:ext cx="7984800" cy="2920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</a:rPr>
                        <a:t>Neurônios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</a:rPr>
                        <a:t>Ensaio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</a:rPr>
                        <a:t>Método de treino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</a:rPr>
                        <a:t>Função de performance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</a:rPr>
                        <a:t>Validação (%)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</a:rPr>
                        <a:t>Teste (%)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trainscg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crossentropy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trainscg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mae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trainscg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mse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traingd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sse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78,3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73,9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traingd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mae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traingd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mse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trainlm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sse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3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trainlm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 dirty="0" err="1">
                          <a:solidFill>
                            <a:srgbClr val="000000"/>
                          </a:solidFill>
                        </a:rPr>
                        <a:t>mse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>
                        <a:latin typeface="Times New Roman"/>
                      </a:endParaRPr>
                    </a:p>
                  </a:txBody>
                  <a:tcPr marL="68400" marR="68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pt-BR" sz="1200" b="0" strike="noStrike" spc="-1" dirty="0">
                        <a:latin typeface="Times New Roman"/>
                      </a:endParaRPr>
                    </a:p>
                  </a:txBody>
                  <a:tcPr marL="68400" marR="684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6" name="TextShape 4"/>
          <p:cNvSpPr txBox="1"/>
          <p:nvPr/>
        </p:nvSpPr>
        <p:spPr>
          <a:xfrm>
            <a:off x="936000" y="936000"/>
            <a:ext cx="5544000" cy="76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4800" b="0" strike="noStrike" spc="-52">
                <a:solidFill>
                  <a:srgbClr val="404040"/>
                </a:solidFill>
                <a:latin typeface="Times New Roman"/>
                <a:ea typeface="DejaVu Sans"/>
              </a:rPr>
              <a:t>Conclusão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323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Ploita</dc:creator>
  <dc:description/>
  <cp:lastModifiedBy>Arthur Fernandes</cp:lastModifiedBy>
  <cp:revision>264</cp:revision>
  <dcterms:created xsi:type="dcterms:W3CDTF">2021-04-28T23:50:07Z</dcterms:created>
  <dcterms:modified xsi:type="dcterms:W3CDTF">2021-06-17T18:39:57Z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