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4" r:id="rId4"/>
    <p:sldId id="26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B811C-8B3E-4D3A-81C7-CDBDB3D95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A1B7AC-6740-402F-9A3D-4C43DA7F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7D6E8-CAD6-47E6-BA92-CE303DA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38C654-FC50-4335-9E87-D25660DF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3881D-D086-42A2-9B42-3636203F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0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8B56B-77C0-4286-887A-2A6C0B33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673EB6-1FA7-41D2-BF2A-3C8127D0A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5B80E0-FCD8-4787-8A6E-C03F4AEF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5E14F-8EF5-42AC-9E7C-961C2868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04AE8-4A72-43C4-BA4C-5AD1CA1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3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25731E-20C6-468F-ADF8-7BD2D94D7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7329ED-F9A4-412D-B097-8F8119C6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77287-CF4C-4855-8B12-F324648F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D23EF1-4F04-4FC0-9224-53CDFE54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55AE48-76E2-443C-A19A-E381D496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2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A48B0-66B3-4B88-BCB2-638EE669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84DE7-F1B9-4212-B15D-E4EFBC100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5D76A-AC31-4070-B8EE-6DA13147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2190B-04CD-410C-BDEB-5CDBD1C4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CD17-CBA6-4054-96CC-08309447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6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8DC7F-27F4-4B79-87EA-98642885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0E8F7-BBC1-46AB-80D4-53EC4719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ADD3A7-0785-4CAF-9A9B-EAE9DE87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190538-808F-4590-9C9A-5818C173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90A844-1023-4C42-9A82-916FAF56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78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6FDC3-C66E-4020-8701-CB1FC9E9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52401-6383-4F19-A479-09CA046AC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2B8824-FB2E-470D-AE87-C6B2DDAE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D32C0-E9DE-4D58-B81A-13E8A26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5F94F0-A91D-44D2-9043-B315C4D0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FAB405-B8A5-49F3-972B-AB73C009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3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5A80-F8EE-440C-A52B-F42FAA30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90C91-9504-490A-BEE9-3458570F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CB09D4-CFA6-4694-B604-F171435F3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139E33F-25C2-4651-9FBB-ACDCEC6FF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511BFB-8B06-4D83-B46B-8ACEC8691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32A41A-9AB7-4F2B-89F5-34FEC128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B10544-8595-4560-8CCD-1CB781EA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E25439-647B-46C7-84E3-B8FE31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7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4FCD0-8971-4FFA-8DE4-8E32B90C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03862B-B4EB-4E75-928C-49AA7F7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5C0F6D-87D8-4F35-B8F9-3CC2D08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41159F-B882-4F0C-BBE0-87E72BF2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80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F82FD5-F881-4D54-B2DD-5E295346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F1BBBA-AD52-42E8-BB90-9CDF60D1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B255E-B6BA-4136-86EE-C85B9F4B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BA899-B9EC-4D89-A0F7-FEEB4772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74CBC-6CDD-4D35-B6A8-E878FFF7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2119E4-C0BF-4B86-8FBF-B422F3EA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D3FF2-0C88-4A29-A4F2-C871E002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C9C198-28EB-44AB-8DB1-210051F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921DFA-19C1-4CF2-812F-37FB924E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7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C2C49-AFAC-4FF0-8531-FB61AA9B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1FE13C-82CA-404A-A338-5C27BD082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27CFF0-D9B5-4AE3-9F6C-1339DD5BA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ECCED5-B839-4116-9B73-934EAD1B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0AA476-6A60-43C5-8C4F-BD1970D9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02B5F-D16E-4CAB-A694-10169C4B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9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92ADD7-8BBF-4B77-B3BC-A8620B8B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CD20C6-5FAD-494A-A6E5-8415ECF4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612811-07EC-40FC-86AA-732E216A3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30D0-8AAD-4A34-8917-2FE9B91FF05C}" type="datetimeFigureOut">
              <a:rPr lang="pt-BR" smtClean="0"/>
              <a:t>27/06/2021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DF44F-CF34-49DB-AAB7-CFD39504F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29D18C-F8DC-4EEB-BB0D-3651F06F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704B-1BAF-4F53-92E2-217F4DC35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svg"/><Relationship Id="rId7" Type="http://schemas.openxmlformats.org/officeDocument/2006/relationships/image" Target="../media/image29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svg"/><Relationship Id="rId7" Type="http://schemas.openxmlformats.org/officeDocument/2006/relationships/image" Target="../media/image3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áfico 20" descr="Símbolo de raiva com preenchimento sólido">
            <a:extLst>
              <a:ext uri="{FF2B5EF4-FFF2-40B4-BE49-F238E27FC236}">
                <a16:creationId xmlns:a16="http://schemas.microsoft.com/office/drawing/2014/main" id="{33FC7D10-CB58-4ED9-9359-1F9415682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8159">
            <a:off x="9304689" y="3027630"/>
            <a:ext cx="914400" cy="914400"/>
          </a:xfrm>
          <a:prstGeom prst="rect">
            <a:avLst/>
          </a:prstGeom>
        </p:spPr>
      </p:pic>
      <p:pic>
        <p:nvPicPr>
          <p:cNvPr id="20" name="Gráfico 19" descr="Símbolo de raiva com preenchimento sólido">
            <a:extLst>
              <a:ext uri="{FF2B5EF4-FFF2-40B4-BE49-F238E27FC236}">
                <a16:creationId xmlns:a16="http://schemas.microsoft.com/office/drawing/2014/main" id="{845261BC-12AA-411E-90AC-262A97D96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08159">
            <a:off x="8738" y="-47453"/>
            <a:ext cx="914400" cy="914400"/>
          </a:xfrm>
          <a:prstGeom prst="rect">
            <a:avLst/>
          </a:prstGeom>
        </p:spPr>
      </p:pic>
      <p:sp>
        <p:nvSpPr>
          <p:cNvPr id="5" name="Retângulo: Biselado 4">
            <a:extLst>
              <a:ext uri="{FF2B5EF4-FFF2-40B4-BE49-F238E27FC236}">
                <a16:creationId xmlns:a16="http://schemas.microsoft.com/office/drawing/2014/main" id="{EADD5F6C-52AC-4781-BB7B-DB9520AA68B4}"/>
              </a:ext>
            </a:extLst>
          </p:cNvPr>
          <p:cNvSpPr/>
          <p:nvPr/>
        </p:nvSpPr>
        <p:spPr>
          <a:xfrm>
            <a:off x="400878" y="1120211"/>
            <a:ext cx="9445487" cy="2451067"/>
          </a:xfrm>
          <a:prstGeom prst="bevel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C484013-340E-45D4-83F9-B071A8984EF5}"/>
              </a:ext>
            </a:extLst>
          </p:cNvPr>
          <p:cNvSpPr/>
          <p:nvPr/>
        </p:nvSpPr>
        <p:spPr>
          <a:xfrm>
            <a:off x="7189302" y="4569988"/>
            <a:ext cx="4094922" cy="21753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E6F40A-197C-4805-BC5B-58970612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8296" y="1682962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latin typeface="Arial Nova Cond" panose="020B0506020202020204" pitchFamily="34" charset="0"/>
              </a:rPr>
              <a:t>Atividades Avaliativas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48109-FA69-4787-A95C-705E413F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045" y="4740912"/>
            <a:ext cx="377355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rgbClr val="002060"/>
                </a:solidFill>
                <a:latin typeface="Arial Nova Cond" panose="020B0506020202020204" pitchFamily="34" charset="0"/>
              </a:rPr>
              <a:t> </a:t>
            </a:r>
            <a:r>
              <a:rPr lang="pt-BR" sz="3600" b="1" u="sng" dirty="0">
                <a:solidFill>
                  <a:srgbClr val="002060"/>
                </a:solidFill>
                <a:latin typeface="Arial Nova Cond" panose="020B0506020202020204" pitchFamily="34" charset="0"/>
              </a:rPr>
              <a:t>Aluno:  </a:t>
            </a:r>
          </a:p>
          <a:p>
            <a:pPr marL="0" indent="0" algn="ctr">
              <a:buNone/>
            </a:pPr>
            <a:r>
              <a:rPr lang="pt-BR" dirty="0">
                <a:latin typeface="Arial Nova Cond" panose="020B0506020202020204" pitchFamily="34" charset="0"/>
              </a:rPr>
              <a:t>Gabriel Primo</a:t>
            </a:r>
          </a:p>
          <a:p>
            <a:pPr marL="0" indent="0" algn="ctr">
              <a:buNone/>
            </a:pPr>
            <a:r>
              <a:rPr lang="pt-BR" dirty="0">
                <a:latin typeface="Arial Nova Cond" panose="020B0506020202020204" pitchFamily="34" charset="0"/>
              </a:rPr>
              <a:t>2ºDS		Turma: A</a:t>
            </a:r>
          </a:p>
        </p:txBody>
      </p:sp>
      <p:pic>
        <p:nvPicPr>
          <p:cNvPr id="7" name="Gráfico 6" descr="Onda sonora com preenchimento sólido">
            <a:extLst>
              <a:ext uri="{FF2B5EF4-FFF2-40B4-BE49-F238E27FC236}">
                <a16:creationId xmlns:a16="http://schemas.microsoft.com/office/drawing/2014/main" id="{FA4D83EF-B774-4CB0-8FB5-01B9235B3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18555" y="5178010"/>
            <a:ext cx="2010605" cy="2010605"/>
          </a:xfrm>
          <a:prstGeom prst="rect">
            <a:avLst/>
          </a:prstGeom>
        </p:spPr>
      </p:pic>
      <p:pic>
        <p:nvPicPr>
          <p:cNvPr id="8" name="Gráfico 7" descr="Onda sonora com preenchimento sólido">
            <a:extLst>
              <a:ext uri="{FF2B5EF4-FFF2-40B4-BE49-F238E27FC236}">
                <a16:creationId xmlns:a16="http://schemas.microsoft.com/office/drawing/2014/main" id="{306AF732-474E-4AD1-9D7D-C14D17DC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222" y="5178009"/>
            <a:ext cx="2010605" cy="2010605"/>
          </a:xfrm>
          <a:prstGeom prst="rect">
            <a:avLst/>
          </a:prstGeom>
        </p:spPr>
      </p:pic>
      <p:pic>
        <p:nvPicPr>
          <p:cNvPr id="9" name="Gráfico 8" descr="Onda sonora com preenchimento sólido">
            <a:extLst>
              <a:ext uri="{FF2B5EF4-FFF2-40B4-BE49-F238E27FC236}">
                <a16:creationId xmlns:a16="http://schemas.microsoft.com/office/drawing/2014/main" id="{0952685B-06C2-4E9E-8691-07CDA4231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6999" y="5178009"/>
            <a:ext cx="2010605" cy="2010605"/>
          </a:xfrm>
          <a:prstGeom prst="rect">
            <a:avLst/>
          </a:prstGeom>
        </p:spPr>
      </p:pic>
      <p:pic>
        <p:nvPicPr>
          <p:cNvPr id="10" name="Gráfico 9" descr="Onda sonora com preenchimento sólido">
            <a:extLst>
              <a:ext uri="{FF2B5EF4-FFF2-40B4-BE49-F238E27FC236}">
                <a16:creationId xmlns:a16="http://schemas.microsoft.com/office/drawing/2014/main" id="{4A9A909D-47CF-4515-BCF0-DB1BDB5D3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9752148" y="-321093"/>
            <a:ext cx="2010605" cy="2010605"/>
          </a:xfrm>
          <a:prstGeom prst="rect">
            <a:avLst/>
          </a:prstGeom>
        </p:spPr>
      </p:pic>
      <p:pic>
        <p:nvPicPr>
          <p:cNvPr id="11" name="Gráfico 10" descr="Onda sonora com preenchimento sólido">
            <a:extLst>
              <a:ext uri="{FF2B5EF4-FFF2-40B4-BE49-F238E27FC236}">
                <a16:creationId xmlns:a16="http://schemas.microsoft.com/office/drawing/2014/main" id="{5F47032F-1550-4E9B-B106-AA28DF1E0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1165784" y="-321093"/>
            <a:ext cx="2010605" cy="2010605"/>
          </a:xfrm>
          <a:prstGeom prst="rect">
            <a:avLst/>
          </a:prstGeom>
        </p:spPr>
      </p:pic>
      <p:pic>
        <p:nvPicPr>
          <p:cNvPr id="12" name="Gráfico 11" descr="Onda sonora com preenchimento sólido">
            <a:extLst>
              <a:ext uri="{FF2B5EF4-FFF2-40B4-BE49-F238E27FC236}">
                <a16:creationId xmlns:a16="http://schemas.microsoft.com/office/drawing/2014/main" id="{6AC4C344-CD96-4B16-A49A-89844B4BE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3634" y="5178009"/>
            <a:ext cx="2010605" cy="2010605"/>
          </a:xfrm>
          <a:prstGeom prst="rect">
            <a:avLst/>
          </a:prstGeom>
        </p:spPr>
      </p:pic>
      <p:pic>
        <p:nvPicPr>
          <p:cNvPr id="15" name="Gráfico 14" descr="Formas Básicas com preenchimento sólido">
            <a:extLst>
              <a:ext uri="{FF2B5EF4-FFF2-40B4-BE49-F238E27FC236}">
                <a16:creationId xmlns:a16="http://schemas.microsoft.com/office/drawing/2014/main" id="{A4A7A8E7-A7D0-4436-83F0-D2425439C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1071">
            <a:off x="83723" y="4596491"/>
            <a:ext cx="967327" cy="967327"/>
          </a:xfrm>
          <a:prstGeom prst="rect">
            <a:avLst/>
          </a:prstGeom>
        </p:spPr>
      </p:pic>
      <p:pic>
        <p:nvPicPr>
          <p:cNvPr id="16" name="Gráfico 15" descr="Formas Básicas com preenchimento sólido">
            <a:extLst>
              <a:ext uri="{FF2B5EF4-FFF2-40B4-BE49-F238E27FC236}">
                <a16:creationId xmlns:a16="http://schemas.microsoft.com/office/drawing/2014/main" id="{AE1EDBD7-61E4-47F1-AE09-6DDDFC930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112741" y="5969732"/>
            <a:ext cx="967327" cy="967327"/>
          </a:xfrm>
          <a:prstGeom prst="rect">
            <a:avLst/>
          </a:prstGeom>
        </p:spPr>
      </p:pic>
      <p:pic>
        <p:nvPicPr>
          <p:cNvPr id="17" name="Gráfico 16" descr="Formas Básicas com preenchimento sólido">
            <a:extLst>
              <a:ext uri="{FF2B5EF4-FFF2-40B4-BE49-F238E27FC236}">
                <a16:creationId xmlns:a16="http://schemas.microsoft.com/office/drawing/2014/main" id="{CFBF76E5-194C-46BD-AF48-1039A3782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04277">
            <a:off x="11033303" y="1386428"/>
            <a:ext cx="967327" cy="967327"/>
          </a:xfrm>
          <a:prstGeom prst="rect">
            <a:avLst/>
          </a:prstGeom>
        </p:spPr>
      </p:pic>
      <p:pic>
        <p:nvPicPr>
          <p:cNvPr id="18" name="Gráfico 17" descr="Formas Básicas com preenchimento sólido">
            <a:extLst>
              <a:ext uri="{FF2B5EF4-FFF2-40B4-BE49-F238E27FC236}">
                <a16:creationId xmlns:a16="http://schemas.microsoft.com/office/drawing/2014/main" id="{85415EF6-33B6-4629-AC6F-7A3294AD3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394113">
            <a:off x="7099651" y="3811588"/>
            <a:ext cx="967327" cy="967327"/>
          </a:xfrm>
          <a:prstGeom prst="rect">
            <a:avLst/>
          </a:prstGeom>
        </p:spPr>
      </p:pic>
      <p:pic>
        <p:nvPicPr>
          <p:cNvPr id="19" name="Gráfico 18" descr="Folhinha com preenchimento sólido">
            <a:extLst>
              <a:ext uri="{FF2B5EF4-FFF2-40B4-BE49-F238E27FC236}">
                <a16:creationId xmlns:a16="http://schemas.microsoft.com/office/drawing/2014/main" id="{CFD7678B-2FB2-4D8D-B0F1-240417488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60387" y="2724109"/>
            <a:ext cx="1797326" cy="179732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9E3F34E-CD42-472B-8C6A-DB2EDE9BB0A4}"/>
              </a:ext>
            </a:extLst>
          </p:cNvPr>
          <p:cNvSpPr txBox="1"/>
          <p:nvPr/>
        </p:nvSpPr>
        <p:spPr>
          <a:xfrm>
            <a:off x="10906453" y="3633084"/>
            <a:ext cx="1536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Modern Love Caps" panose="04070805081001020A01" pitchFamily="82" charset="0"/>
              </a:rPr>
              <a:t>26/06</a:t>
            </a:r>
          </a:p>
        </p:txBody>
      </p:sp>
    </p:spTree>
    <p:extLst>
      <p:ext uri="{BB962C8B-B14F-4D97-AF65-F5344CB8AC3E}">
        <p14:creationId xmlns:p14="http://schemas.microsoft.com/office/powerpoint/2010/main" val="71173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A15BB-D62A-4C3B-A658-DC9CC514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435903"/>
            <a:ext cx="10236336" cy="455757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2400" b="0" i="0" u="none" strike="noStrike" baseline="0" dirty="0">
                <a:latin typeface="Arial Nova Cond" panose="020B0506020202020204" pitchFamily="34" charset="0"/>
              </a:rPr>
              <a:t>1. Para se criar um Banco de dados com conexão ao PHP precisamos passar pelas seguintes fases:</a:t>
            </a:r>
          </a:p>
          <a:p>
            <a:pPr marL="0" indent="0" algn="l">
              <a:buNone/>
            </a:pPr>
            <a:endParaRPr lang="pt-BR" sz="1100" b="0" i="0" u="none" strike="noStrike" baseline="0" dirty="0">
              <a:latin typeface="Arial Nova Cond" panose="020B0506020202020204" pitchFamily="34" charset="0"/>
            </a:endParaRPr>
          </a:p>
          <a:p>
            <a:pPr algn="l"/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Criar tabelas</a:t>
            </a:r>
          </a:p>
          <a:p>
            <a:pPr algn="l"/>
            <a:r>
              <a:rPr lang="pt-BR" sz="2000" dirty="0">
                <a:latin typeface="Arial Nova Cond" panose="020B0506020202020204" pitchFamily="34" charset="0"/>
              </a:rPr>
              <a:t>M</a:t>
            </a:r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odelar o banco com o DER</a:t>
            </a:r>
          </a:p>
          <a:p>
            <a:pPr algn="l"/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Criar o banco de Dados</a:t>
            </a:r>
          </a:p>
          <a:p>
            <a:pPr algn="l"/>
            <a:r>
              <a:rPr lang="pt-BR" sz="2000" dirty="0">
                <a:latin typeface="Arial Nova Cond" panose="020B0506020202020204" pitchFamily="34" charset="0"/>
              </a:rPr>
              <a:t>C</a:t>
            </a:r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riar os formulários de entrada de dados, exclusão de dados, atualização de dados</a:t>
            </a:r>
          </a:p>
          <a:p>
            <a:pPr algn="l"/>
            <a:r>
              <a:rPr lang="pt-BR" sz="2000" dirty="0">
                <a:latin typeface="Arial Nova Cond" panose="020B0506020202020204" pitchFamily="34" charset="0"/>
              </a:rPr>
              <a:t>C</a:t>
            </a:r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riar os códigos fontes em PHP para que as ações sejam realizadas</a:t>
            </a:r>
          </a:p>
          <a:p>
            <a:pPr algn="l"/>
            <a:r>
              <a:rPr lang="pt-BR" sz="2000" dirty="0">
                <a:latin typeface="Arial Nova Cond" panose="020B0506020202020204" pitchFamily="34" charset="0"/>
              </a:rPr>
              <a:t>C</a:t>
            </a:r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riar o arquivo de conexão</a:t>
            </a:r>
          </a:p>
          <a:p>
            <a:pPr marL="0" indent="0" algn="l">
              <a:buNone/>
            </a:pPr>
            <a:endParaRPr lang="pt-BR" sz="1100" b="0" i="0" u="none" strike="noStrike" baseline="0" dirty="0">
              <a:latin typeface="Arial Nova Cond" panose="020B0506020202020204" pitchFamily="34" charset="0"/>
            </a:endParaRPr>
          </a:p>
          <a:p>
            <a:pPr marL="0" indent="0" algn="l">
              <a:buNone/>
            </a:pPr>
            <a:r>
              <a:rPr lang="pt-BR" sz="2000" b="0" i="0" u="none" strike="noStrike" baseline="0" dirty="0">
                <a:latin typeface="Arial Nova Cond" panose="020B0506020202020204" pitchFamily="34" charset="0"/>
              </a:rPr>
              <a:t>Qual será a sequência correta para essas etapas e porquê?</a:t>
            </a:r>
            <a:endParaRPr lang="pt-BR" dirty="0"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220058-B69E-4E50-A8F7-F02DB1EC6D8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1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A6CC919-81E0-4B6C-BA6C-B67787F44B5B}"/>
              </a:ext>
            </a:extLst>
          </p:cNvPr>
          <p:cNvGrpSpPr/>
          <p:nvPr/>
        </p:nvGrpSpPr>
        <p:grpSpPr>
          <a:xfrm>
            <a:off x="291547" y="1039188"/>
            <a:ext cx="11478063" cy="5136323"/>
            <a:chOff x="291547" y="1039188"/>
            <a:chExt cx="11478063" cy="5136323"/>
          </a:xfrm>
        </p:grpSpPr>
        <p:sp>
          <p:nvSpPr>
            <p:cNvPr id="2" name="Chave Esquerda 1">
              <a:extLst>
                <a:ext uri="{FF2B5EF4-FFF2-40B4-BE49-F238E27FC236}">
                  <a16:creationId xmlns:a16="http://schemas.microsoft.com/office/drawing/2014/main" id="{1142C575-60D2-4CE6-B3FA-2AA1ABEFB6C7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B842E395-D7B3-4156-9772-AC09F5DEBA81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6E35E63-CDA6-42D9-9DE3-682C414CC099}"/>
                </a:ext>
              </a:extLst>
            </p:cNvPr>
            <p:cNvCxnSpPr>
              <a:stCxn id="2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E5B9059-E8DE-43C2-819B-46E73719DED5}"/>
                </a:ext>
              </a:extLst>
            </p:cNvPr>
            <p:cNvCxnSpPr>
              <a:stCxn id="2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05B2D8D7-46A8-41B2-90BF-1B1A0B00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67889">
            <a:off x="10929110" y="5513815"/>
            <a:ext cx="1415084" cy="1415084"/>
          </a:xfrm>
          <a:prstGeom prst="rect">
            <a:avLst/>
          </a:prstGeom>
        </p:spPr>
      </p:pic>
      <p:pic>
        <p:nvPicPr>
          <p:cNvPr id="13" name="Gráfico 12" descr="Ponto de interrogação com preenchimento sólido">
            <a:extLst>
              <a:ext uri="{FF2B5EF4-FFF2-40B4-BE49-F238E27FC236}">
                <a16:creationId xmlns:a16="http://schemas.microsoft.com/office/drawing/2014/main" id="{8B12A6EF-F546-4D90-AD9A-492FBEB6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>
            <a:off x="-164204" y="5626993"/>
            <a:ext cx="1415084" cy="1415084"/>
          </a:xfrm>
          <a:prstGeom prst="rect">
            <a:avLst/>
          </a:prstGeom>
        </p:spPr>
      </p:pic>
      <p:pic>
        <p:nvPicPr>
          <p:cNvPr id="14" name="Gráfico 13" descr="Ponto de interrogação com preenchimento sólido">
            <a:extLst>
              <a:ext uri="{FF2B5EF4-FFF2-40B4-BE49-F238E27FC236}">
                <a16:creationId xmlns:a16="http://schemas.microsoft.com/office/drawing/2014/main" id="{8210F82B-9203-408C-B8A5-EE06E1F3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 flipH="1">
            <a:off x="10905994" y="329833"/>
            <a:ext cx="1035282" cy="1033108"/>
          </a:xfrm>
          <a:prstGeom prst="rect">
            <a:avLst/>
          </a:prstGeom>
        </p:spPr>
      </p:pic>
      <p:pic>
        <p:nvPicPr>
          <p:cNvPr id="15" name="Gráfico 14" descr="Ponto de interrogação com preenchimento sólido">
            <a:extLst>
              <a:ext uri="{FF2B5EF4-FFF2-40B4-BE49-F238E27FC236}">
                <a16:creationId xmlns:a16="http://schemas.microsoft.com/office/drawing/2014/main" id="{558D225A-EA74-44DB-BB4F-F8965272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0975" flipH="1">
            <a:off x="307601" y="509421"/>
            <a:ext cx="753750" cy="752167"/>
          </a:xfrm>
          <a:prstGeom prst="rect">
            <a:avLst/>
          </a:prstGeom>
        </p:spPr>
      </p:pic>
      <p:pic>
        <p:nvPicPr>
          <p:cNvPr id="19" name="Gráfico 18" descr="Formas Básicas com preenchimento sólido">
            <a:extLst>
              <a:ext uri="{FF2B5EF4-FFF2-40B4-BE49-F238E27FC236}">
                <a16:creationId xmlns:a16="http://schemas.microsoft.com/office/drawing/2014/main" id="{02F70A3E-47B3-400B-BD75-25787DCD1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071">
            <a:off x="3677207" y="-33958"/>
            <a:ext cx="967327" cy="967327"/>
          </a:xfrm>
          <a:prstGeom prst="rect">
            <a:avLst/>
          </a:prstGeom>
        </p:spPr>
      </p:pic>
      <p:pic>
        <p:nvPicPr>
          <p:cNvPr id="22" name="Gráfico 21" descr="Formas Básicas com preenchimento sólido">
            <a:extLst>
              <a:ext uri="{FF2B5EF4-FFF2-40B4-BE49-F238E27FC236}">
                <a16:creationId xmlns:a16="http://schemas.microsoft.com/office/drawing/2014/main" id="{F387F400-6364-4FCA-BCFB-6E971C26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35753" flipH="1" flipV="1">
            <a:off x="7024903" y="-73162"/>
            <a:ext cx="1072237" cy="1072237"/>
          </a:xfrm>
          <a:prstGeom prst="rect">
            <a:avLst/>
          </a:prstGeom>
        </p:spPr>
      </p:pic>
      <p:pic>
        <p:nvPicPr>
          <p:cNvPr id="9" name="Gráfico 8" descr="Seta circular com preenchimento sólido">
            <a:extLst>
              <a:ext uri="{FF2B5EF4-FFF2-40B4-BE49-F238E27FC236}">
                <a16:creationId xmlns:a16="http://schemas.microsoft.com/office/drawing/2014/main" id="{578BD50E-3E8A-4645-87A3-0AFF1CF1E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0967" y="3150149"/>
            <a:ext cx="914400" cy="914400"/>
          </a:xfrm>
          <a:prstGeom prst="rect">
            <a:avLst/>
          </a:prstGeom>
        </p:spPr>
      </p:pic>
      <p:pic>
        <p:nvPicPr>
          <p:cNvPr id="23" name="Gráfico 22" descr="Seta circular com preenchimento sólido">
            <a:extLst>
              <a:ext uri="{FF2B5EF4-FFF2-40B4-BE49-F238E27FC236}">
                <a16:creationId xmlns:a16="http://schemas.microsoft.com/office/drawing/2014/main" id="{7C0A49A1-DD26-45D1-B613-29E8836E9B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300148" y="3150149"/>
            <a:ext cx="98599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DA15BB-D62A-4C3B-A658-DC9CC514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04" y="1201639"/>
            <a:ext cx="10191136" cy="4860601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sz="2000" b="1" dirty="0">
                <a:latin typeface="Arial Nova Cond" panose="020B0506020202020204" pitchFamily="34" charset="0"/>
                <a:ea typeface="+mj-ea"/>
                <a:cs typeface="+mj-cs"/>
              </a:rPr>
              <a:t>A ordem que devemos seguir é a seguinte</a:t>
            </a:r>
            <a:r>
              <a:rPr lang="pt-BR" sz="2000" dirty="0">
                <a:latin typeface="Arial Nova Cond" panose="020B0506020202020204" pitchFamily="34" charset="0"/>
                <a:ea typeface="+mj-ea"/>
                <a:cs typeface="+mj-cs"/>
              </a:rPr>
              <a:t>:</a:t>
            </a:r>
          </a:p>
          <a:p>
            <a:pPr marL="0" indent="0" algn="l">
              <a:buNone/>
            </a:pPr>
            <a:endParaRPr lang="pt-BR" sz="1200" b="0" i="0" u="none" strike="noStrike" baseline="0" dirty="0">
              <a:latin typeface="Arial Nova Cond" panose="020B0506020202020204" pitchFamily="34" charset="0"/>
            </a:endParaRPr>
          </a:p>
          <a:p>
            <a:pPr algn="l"/>
            <a:r>
              <a:rPr lang="pt-BR" sz="1800" dirty="0">
                <a:latin typeface="Arial Nova Cond" panose="020B0506020202020204" pitchFamily="34" charset="0"/>
              </a:rPr>
              <a:t>1- Modelar o banco com o DER</a:t>
            </a:r>
          </a:p>
          <a:p>
            <a:pPr algn="l"/>
            <a:r>
              <a:rPr lang="pt-BR" sz="1800" dirty="0">
                <a:latin typeface="Arial Nova Cond" panose="020B0506020202020204" pitchFamily="34" charset="0"/>
              </a:rPr>
              <a:t>2- Criar o banco de Dados</a:t>
            </a:r>
          </a:p>
          <a:p>
            <a:pPr algn="l"/>
            <a:r>
              <a:rPr lang="pt-BR" sz="1800" b="0" i="0" u="none" strike="noStrike" baseline="0" dirty="0">
                <a:latin typeface="Arial Nova Cond" panose="020B0506020202020204" pitchFamily="34" charset="0"/>
              </a:rPr>
              <a:t>3- Criar tabelas</a:t>
            </a:r>
          </a:p>
          <a:p>
            <a:pPr algn="l"/>
            <a:r>
              <a:rPr lang="pt-BR" sz="1800" dirty="0">
                <a:latin typeface="Arial Nova Cond" panose="020B0506020202020204" pitchFamily="34" charset="0"/>
              </a:rPr>
              <a:t>4- C</a:t>
            </a:r>
            <a:r>
              <a:rPr lang="pt-BR" sz="1800" b="0" i="0" u="none" strike="noStrike" baseline="0" dirty="0">
                <a:latin typeface="Arial Nova Cond" panose="020B0506020202020204" pitchFamily="34" charset="0"/>
              </a:rPr>
              <a:t>riar os formulários de entrada de dados, exclusão de dados, atualização de dados</a:t>
            </a:r>
          </a:p>
          <a:p>
            <a:pPr algn="l"/>
            <a:r>
              <a:rPr lang="pt-BR" sz="1800" dirty="0">
                <a:latin typeface="Arial Nova Cond" panose="020B0506020202020204" pitchFamily="34" charset="0"/>
              </a:rPr>
              <a:t>5- Criar o arquivo de conexão</a:t>
            </a:r>
          </a:p>
          <a:p>
            <a:pPr algn="l"/>
            <a:r>
              <a:rPr lang="pt-BR" sz="1800" dirty="0">
                <a:latin typeface="Arial Nova Cond" panose="020B0506020202020204" pitchFamily="34" charset="0"/>
              </a:rPr>
              <a:t>6- C</a:t>
            </a:r>
            <a:r>
              <a:rPr lang="pt-BR" sz="1800" b="0" i="0" u="none" strike="noStrike" baseline="0" dirty="0">
                <a:latin typeface="Arial Nova Cond" panose="020B0506020202020204" pitchFamily="34" charset="0"/>
              </a:rPr>
              <a:t>riar os códigos fontes em PHP para que as ações sejam realizadas</a:t>
            </a:r>
          </a:p>
          <a:p>
            <a:pPr algn="l"/>
            <a:endParaRPr lang="pt-BR" sz="1400" dirty="0">
              <a:latin typeface="Arial Nova Cond" panose="020B0506020202020204" pitchFamily="34" charset="0"/>
            </a:endParaRPr>
          </a:p>
          <a:p>
            <a:pPr marL="0" indent="0" algn="l">
              <a:buNone/>
            </a:pPr>
            <a:r>
              <a:rPr lang="pt-BR" sz="1800" dirty="0">
                <a:latin typeface="Arial Nova Cond" panose="020B0506020202020204" pitchFamily="34" charset="0"/>
              </a:rPr>
              <a:t>1- Primeiro devemos planejar como será o banco de dados, para isso bolamos o </a:t>
            </a:r>
            <a:r>
              <a:rPr lang="pt-BR" sz="1800" b="1" dirty="0">
                <a:latin typeface="Arial Nova Cond" panose="020B0506020202020204" pitchFamily="34" charset="0"/>
              </a:rPr>
              <a:t>DER</a:t>
            </a:r>
            <a:r>
              <a:rPr lang="pt-BR" sz="1800" dirty="0">
                <a:latin typeface="Arial Nova Cond" panose="020B0506020202020204" pitchFamily="34" charset="0"/>
              </a:rPr>
              <a:t> com as ligações necessárias. 2- Após isso, desenvolvemos o </a:t>
            </a:r>
            <a:r>
              <a:rPr lang="pt-BR" sz="1800" b="1" dirty="0">
                <a:latin typeface="Arial Nova Cond" panose="020B0506020202020204" pitchFamily="34" charset="0"/>
              </a:rPr>
              <a:t>banco de dados</a:t>
            </a:r>
            <a:r>
              <a:rPr lang="pt-BR" sz="1800" dirty="0">
                <a:latin typeface="Arial Nova Cond" panose="020B0506020202020204" pitchFamily="34" charset="0"/>
              </a:rPr>
              <a:t>. 3- Na criação do banco de dados, logo desenvolvemos </a:t>
            </a:r>
            <a:r>
              <a:rPr lang="pt-BR" sz="1800" b="1" dirty="0">
                <a:latin typeface="Arial Nova Cond" panose="020B0506020202020204" pitchFamily="34" charset="0"/>
              </a:rPr>
              <a:t>tabelas</a:t>
            </a:r>
            <a:r>
              <a:rPr lang="pt-BR" sz="1800" dirty="0">
                <a:latin typeface="Arial Nova Cond" panose="020B0506020202020204" pitchFamily="34" charset="0"/>
              </a:rPr>
              <a:t> para que os dados possam ser adquiridos. </a:t>
            </a:r>
          </a:p>
          <a:p>
            <a:pPr marL="0" indent="0" algn="l">
              <a:buNone/>
            </a:pPr>
            <a:r>
              <a:rPr lang="pt-BR" sz="1800" dirty="0">
                <a:latin typeface="Arial Nova Cond" panose="020B0506020202020204" pitchFamily="34" charset="0"/>
              </a:rPr>
              <a:t>4- Finalmente chegamos na parte envolvendo o </a:t>
            </a:r>
            <a:r>
              <a:rPr lang="pt-BR" sz="1800" b="1" dirty="0">
                <a:latin typeface="Arial Nova Cond" panose="020B0506020202020204" pitchFamily="34" charset="0"/>
              </a:rPr>
              <a:t>HTML</a:t>
            </a:r>
            <a:r>
              <a:rPr lang="pt-BR" sz="1800" dirty="0">
                <a:latin typeface="Arial Nova Cond" panose="020B0506020202020204" pitchFamily="34" charset="0"/>
              </a:rPr>
              <a:t>, onde criamos a aparência de nosso formulário e as opções que serão possíveis dentro dele. 5- Logo após o desenvolvimento do </a:t>
            </a:r>
            <a:r>
              <a:rPr lang="pt-BR" sz="1800" dirty="0" err="1">
                <a:latin typeface="Arial Nova Cond" panose="020B0506020202020204" pitchFamily="34" charset="0"/>
              </a:rPr>
              <a:t>html</a:t>
            </a:r>
            <a:r>
              <a:rPr lang="pt-BR" sz="1800" dirty="0">
                <a:latin typeface="Arial Nova Cond" panose="020B0506020202020204" pitchFamily="34" charset="0"/>
              </a:rPr>
              <a:t>, criamos o </a:t>
            </a:r>
            <a:r>
              <a:rPr lang="pt-BR" sz="1800" b="1" dirty="0">
                <a:latin typeface="Arial Nova Cond" panose="020B0506020202020204" pitchFamily="34" charset="0"/>
              </a:rPr>
              <a:t>arquivo de conexão</a:t>
            </a:r>
            <a:r>
              <a:rPr lang="pt-BR" sz="1800" dirty="0">
                <a:latin typeface="Arial Nova Cond" panose="020B0506020202020204" pitchFamily="34" charset="0"/>
              </a:rPr>
              <a:t>, cujo será necessário para estabelecer uma ligação entre o banco de dados e o formulário. 6- Por fim criamos o </a:t>
            </a:r>
            <a:r>
              <a:rPr lang="pt-BR" sz="1800" b="1" dirty="0">
                <a:latin typeface="Arial Nova Cond" panose="020B0506020202020204" pitchFamily="34" charset="0"/>
              </a:rPr>
              <a:t>PHP</a:t>
            </a:r>
            <a:r>
              <a:rPr lang="pt-BR" sz="1800" dirty="0">
                <a:latin typeface="Arial Nova Cond" panose="020B0506020202020204" pitchFamily="34" charset="0"/>
              </a:rPr>
              <a:t>, em que nele será desenvolvido todas as ações do programa.</a:t>
            </a:r>
            <a:endParaRPr lang="pt-BR" sz="1800" dirty="0">
              <a:latin typeface="Arial Nova Cond" panose="020B0506020202020204" pitchFamily="34" charset="0"/>
              <a:ea typeface="+mj-ea"/>
              <a:cs typeface="+mj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220058-B69E-4E50-A8F7-F02DB1EC6D8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1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A6CC919-81E0-4B6C-BA6C-B67787F44B5B}"/>
              </a:ext>
            </a:extLst>
          </p:cNvPr>
          <p:cNvGrpSpPr/>
          <p:nvPr/>
        </p:nvGrpSpPr>
        <p:grpSpPr>
          <a:xfrm>
            <a:off x="291547" y="1039188"/>
            <a:ext cx="11478063" cy="5136323"/>
            <a:chOff x="291547" y="1039188"/>
            <a:chExt cx="11478063" cy="5136323"/>
          </a:xfrm>
        </p:grpSpPr>
        <p:sp>
          <p:nvSpPr>
            <p:cNvPr id="2" name="Chave Esquerda 1">
              <a:extLst>
                <a:ext uri="{FF2B5EF4-FFF2-40B4-BE49-F238E27FC236}">
                  <a16:creationId xmlns:a16="http://schemas.microsoft.com/office/drawing/2014/main" id="{1142C575-60D2-4CE6-B3FA-2AA1ABEFB6C7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B842E395-D7B3-4156-9772-AC09F5DEBA81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6E35E63-CDA6-42D9-9DE3-682C414CC099}"/>
                </a:ext>
              </a:extLst>
            </p:cNvPr>
            <p:cNvCxnSpPr>
              <a:cxnSpLocks/>
              <a:stCxn id="2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E5B9059-E8DE-43C2-819B-46E73719DED5}"/>
                </a:ext>
              </a:extLst>
            </p:cNvPr>
            <p:cNvCxnSpPr>
              <a:cxnSpLocks/>
              <a:stCxn id="2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05B2D8D7-46A8-41B2-90BF-1B1A0B00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67889">
            <a:off x="10929110" y="5513815"/>
            <a:ext cx="1415084" cy="1415084"/>
          </a:xfrm>
          <a:prstGeom prst="rect">
            <a:avLst/>
          </a:prstGeom>
        </p:spPr>
      </p:pic>
      <p:pic>
        <p:nvPicPr>
          <p:cNvPr id="13" name="Gráfico 12" descr="Ponto de interrogação com preenchimento sólido">
            <a:extLst>
              <a:ext uri="{FF2B5EF4-FFF2-40B4-BE49-F238E27FC236}">
                <a16:creationId xmlns:a16="http://schemas.microsoft.com/office/drawing/2014/main" id="{8B12A6EF-F546-4D90-AD9A-492FBEB6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>
            <a:off x="-164204" y="5626993"/>
            <a:ext cx="1415084" cy="1415084"/>
          </a:xfrm>
          <a:prstGeom prst="rect">
            <a:avLst/>
          </a:prstGeom>
        </p:spPr>
      </p:pic>
      <p:pic>
        <p:nvPicPr>
          <p:cNvPr id="14" name="Gráfico 13" descr="Ponto de interrogação com preenchimento sólido">
            <a:extLst>
              <a:ext uri="{FF2B5EF4-FFF2-40B4-BE49-F238E27FC236}">
                <a16:creationId xmlns:a16="http://schemas.microsoft.com/office/drawing/2014/main" id="{8210F82B-9203-408C-B8A5-EE06E1F3A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23541" flipH="1">
            <a:off x="10905994" y="329833"/>
            <a:ext cx="1035282" cy="1033108"/>
          </a:xfrm>
          <a:prstGeom prst="rect">
            <a:avLst/>
          </a:prstGeom>
        </p:spPr>
      </p:pic>
      <p:pic>
        <p:nvPicPr>
          <p:cNvPr id="15" name="Gráfico 14" descr="Ponto de interrogação com preenchimento sólido">
            <a:extLst>
              <a:ext uri="{FF2B5EF4-FFF2-40B4-BE49-F238E27FC236}">
                <a16:creationId xmlns:a16="http://schemas.microsoft.com/office/drawing/2014/main" id="{558D225A-EA74-44DB-BB4F-F89652725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0975" flipH="1">
            <a:off x="307601" y="509421"/>
            <a:ext cx="753750" cy="752167"/>
          </a:xfrm>
          <a:prstGeom prst="rect">
            <a:avLst/>
          </a:prstGeom>
        </p:spPr>
      </p:pic>
      <p:pic>
        <p:nvPicPr>
          <p:cNvPr id="17" name="Gráfico 16" descr="Formas Básicas com preenchimento sólido">
            <a:extLst>
              <a:ext uri="{FF2B5EF4-FFF2-40B4-BE49-F238E27FC236}">
                <a16:creationId xmlns:a16="http://schemas.microsoft.com/office/drawing/2014/main" id="{4C68402D-3746-422D-8BD1-820961943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071">
            <a:off x="3677207" y="-33958"/>
            <a:ext cx="967327" cy="967327"/>
          </a:xfrm>
          <a:prstGeom prst="rect">
            <a:avLst/>
          </a:prstGeom>
        </p:spPr>
      </p:pic>
      <p:pic>
        <p:nvPicPr>
          <p:cNvPr id="18" name="Gráfico 17" descr="Formas Básicas com preenchimento sólido">
            <a:extLst>
              <a:ext uri="{FF2B5EF4-FFF2-40B4-BE49-F238E27FC236}">
                <a16:creationId xmlns:a16="http://schemas.microsoft.com/office/drawing/2014/main" id="{6299E071-DA63-4EFB-A858-137F81FE4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135753" flipH="1" flipV="1">
            <a:off x="7024903" y="-73162"/>
            <a:ext cx="1072237" cy="1072237"/>
          </a:xfrm>
          <a:prstGeom prst="rect">
            <a:avLst/>
          </a:prstGeom>
        </p:spPr>
      </p:pic>
      <p:pic>
        <p:nvPicPr>
          <p:cNvPr id="19" name="Gráfico 18" descr="Seta circular com preenchimento sólido">
            <a:extLst>
              <a:ext uri="{FF2B5EF4-FFF2-40B4-BE49-F238E27FC236}">
                <a16:creationId xmlns:a16="http://schemas.microsoft.com/office/drawing/2014/main" id="{2E699414-E89F-4D79-8B7A-62EEE39F1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40967" y="3150149"/>
            <a:ext cx="914400" cy="914400"/>
          </a:xfrm>
          <a:prstGeom prst="rect">
            <a:avLst/>
          </a:prstGeom>
        </p:spPr>
      </p:pic>
      <p:pic>
        <p:nvPicPr>
          <p:cNvPr id="20" name="Gráfico 19" descr="Seta circular com preenchimento sólido">
            <a:extLst>
              <a:ext uri="{FF2B5EF4-FFF2-40B4-BE49-F238E27FC236}">
                <a16:creationId xmlns:a16="http://schemas.microsoft.com/office/drawing/2014/main" id="{9992C12F-5272-40C5-93DC-4229048B00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300148" y="3150149"/>
            <a:ext cx="98599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1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AEA1-3CAF-42C7-9E5C-74C15CB2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6" y="1093494"/>
            <a:ext cx="10337260" cy="6418125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2400" dirty="0">
                <a:latin typeface="Arial Nova Cond" panose="020B0506020202020204" pitchFamily="34" charset="0"/>
                <a:ea typeface="+mn-ea"/>
                <a:cs typeface="+mn-cs"/>
              </a:rPr>
              <a:t>2. O que realizam os comandos do </a:t>
            </a:r>
            <a:r>
              <a:rPr lang="pt-BR" sz="2400" dirty="0" err="1">
                <a:latin typeface="Arial Nova Cond" panose="020B0506020202020204" pitchFamily="34" charset="0"/>
                <a:ea typeface="+mn-ea"/>
                <a:cs typeface="+mn-cs"/>
              </a:rPr>
              <a:t>mysql</a:t>
            </a:r>
            <a:r>
              <a:rPr lang="pt-BR" sz="2400" dirty="0">
                <a:latin typeface="Arial Nova Cond" panose="020B0506020202020204" pitchFamily="34" charset="0"/>
                <a:ea typeface="+mn-ea"/>
                <a:cs typeface="+mn-cs"/>
              </a:rPr>
              <a:t> abaixo:</a:t>
            </a:r>
            <a:br>
              <a:rPr lang="pt-BR" sz="2400" dirty="0">
                <a:latin typeface="Arial Nova Cond" panose="020B0506020202020204" pitchFamily="34" charset="0"/>
                <a:ea typeface="+mn-ea"/>
                <a:cs typeface="+mn-cs"/>
              </a:rPr>
            </a:br>
            <a:br>
              <a:rPr lang="pt-BR" sz="105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Create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table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mysql_connect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mysql_set_charset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insert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into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 equipamento (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equ_nome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equ_tipo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equ_valor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)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values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(‘$nome', '$tipo‘, ‘$valor’);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insert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into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 produto (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pro_codigo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pro_descricao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pro_preco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)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values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 ('$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codigo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', '$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descricao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', '$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preco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');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mysql_close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($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conexao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);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2000" dirty="0" err="1">
                <a:latin typeface="Arial Nova Cond" panose="020B0506020202020204" pitchFamily="34" charset="0"/>
                <a:ea typeface="+mn-ea"/>
                <a:cs typeface="+mn-cs"/>
              </a:rPr>
              <a:t>mysql_query</a:t>
            </a:r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($deletar);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FD6A7B-A50C-4C77-BDE5-619C06794372}"/>
              </a:ext>
            </a:extLst>
          </p:cNvPr>
          <p:cNvGrpSpPr/>
          <p:nvPr/>
        </p:nvGrpSpPr>
        <p:grpSpPr>
          <a:xfrm>
            <a:off x="356968" y="902595"/>
            <a:ext cx="11478063" cy="5673038"/>
            <a:chOff x="291547" y="1039188"/>
            <a:chExt cx="11478063" cy="5136323"/>
          </a:xfrm>
        </p:grpSpPr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E21F9879-623C-465B-B2D0-B11206B3779A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84D11552-E71F-4CF1-B616-A29E1EE2F70B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3D1428C-F2CD-473F-B84A-1A8B877609FF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3EFE217-B3EE-4E4B-8E58-7529BD6BDFB9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áfico 8" descr="Ponto de interrogação com preenchimento sólido">
            <a:extLst>
              <a:ext uri="{FF2B5EF4-FFF2-40B4-BE49-F238E27FC236}">
                <a16:creationId xmlns:a16="http://schemas.microsoft.com/office/drawing/2014/main" id="{2C707A18-3F69-4D4D-AB07-03E12D39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1030">
            <a:off x="-350574" y="5344637"/>
            <a:ext cx="1415084" cy="1415084"/>
          </a:xfrm>
          <a:prstGeom prst="rect">
            <a:avLst/>
          </a:prstGeom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12C79ED7-9C85-4BA4-ABE5-EE061030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4823">
            <a:off x="10985493" y="45414"/>
            <a:ext cx="1415084" cy="1415084"/>
          </a:xfrm>
          <a:prstGeom prst="rect">
            <a:avLst/>
          </a:prstGeom>
        </p:spPr>
      </p:pic>
      <p:pic>
        <p:nvPicPr>
          <p:cNvPr id="11" name="Gráfico 10" descr="Ponto de interrogação com preenchimento sólido">
            <a:extLst>
              <a:ext uri="{FF2B5EF4-FFF2-40B4-BE49-F238E27FC236}">
                <a16:creationId xmlns:a16="http://schemas.microsoft.com/office/drawing/2014/main" id="{984AC24A-E990-4400-8F54-852A9DE9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20403">
            <a:off x="34579" y="-36864"/>
            <a:ext cx="1415084" cy="1415084"/>
          </a:xfrm>
          <a:prstGeom prst="rect">
            <a:avLst/>
          </a:prstGeom>
        </p:spPr>
      </p:pic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BAC74536-CB22-4199-9258-1251B377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51979">
            <a:off x="11073312" y="5565439"/>
            <a:ext cx="1415084" cy="141508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9CCC5D-A5FB-411B-924D-47ABADA66F6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2</a:t>
            </a:r>
          </a:p>
        </p:txBody>
      </p:sp>
      <p:pic>
        <p:nvPicPr>
          <p:cNvPr id="17" name="Gráfico 16" descr="Símbolo de raiva com preenchimento sólido">
            <a:extLst>
              <a:ext uri="{FF2B5EF4-FFF2-40B4-BE49-F238E27FC236}">
                <a16:creationId xmlns:a16="http://schemas.microsoft.com/office/drawing/2014/main" id="{0EA3D759-3BD3-4644-A346-211DF65A4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08159">
            <a:off x="3877860" y="1481"/>
            <a:ext cx="914400" cy="914400"/>
          </a:xfrm>
          <a:prstGeom prst="rect">
            <a:avLst/>
          </a:prstGeom>
        </p:spPr>
      </p:pic>
      <p:pic>
        <p:nvPicPr>
          <p:cNvPr id="18" name="Gráfico 17" descr="Símbolo de raiva com preenchimento sólido">
            <a:extLst>
              <a:ext uri="{FF2B5EF4-FFF2-40B4-BE49-F238E27FC236}">
                <a16:creationId xmlns:a16="http://schemas.microsoft.com/office/drawing/2014/main" id="{405C2307-F74B-49D8-BCB6-C92AE2168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08159">
            <a:off x="7045195" y="49307"/>
            <a:ext cx="914400" cy="914400"/>
          </a:xfrm>
          <a:prstGeom prst="rect">
            <a:avLst/>
          </a:prstGeom>
        </p:spPr>
      </p:pic>
      <p:pic>
        <p:nvPicPr>
          <p:cNvPr id="19" name="Gráfico 18" descr="Marca de verificação do selo com preenchimento sólido">
            <a:extLst>
              <a:ext uri="{FF2B5EF4-FFF2-40B4-BE49-F238E27FC236}">
                <a16:creationId xmlns:a16="http://schemas.microsoft.com/office/drawing/2014/main" id="{9C6B3D06-0670-4898-9773-35E07F0A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30425" y="3191239"/>
            <a:ext cx="914400" cy="914400"/>
          </a:xfrm>
          <a:prstGeom prst="rect">
            <a:avLst/>
          </a:prstGeom>
        </p:spPr>
      </p:pic>
      <p:pic>
        <p:nvPicPr>
          <p:cNvPr id="20" name="Gráfico 19" descr="Marca de verificação do selo com preenchimento sólido">
            <a:extLst>
              <a:ext uri="{FF2B5EF4-FFF2-40B4-BE49-F238E27FC236}">
                <a16:creationId xmlns:a16="http://schemas.microsoft.com/office/drawing/2014/main" id="{6A78E015-BCD1-4BCB-8FF0-972338A3F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306264" y="3188780"/>
            <a:ext cx="9939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AEA1-3CAF-42C7-9E5C-74C15CB2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6" y="911384"/>
            <a:ext cx="10337260" cy="6418125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Create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table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Cria uma tabela dentro do banco de dados.</a:t>
            </a:r>
            <a:br>
              <a:rPr lang="pt-BR" sz="16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mysql_connect</a:t>
            </a:r>
            <a:r>
              <a:rPr lang="pt-BR" sz="1600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Estabelece uma conexão com qualquer banco de dados.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mysql_set_charset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Define qual será o tipo de caractere padrão que poderá ser utilizado no programa.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insert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into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equipamento (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equ_nome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equ_tipo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equ_valor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)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values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(‘$nome', '$tipo‘, ‘$valor’);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Faz com que as ações inseridas dentro de um formulário sejam enviadas as respectivas tabelas de um banco de dados</a:t>
            </a:r>
            <a:b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Detalhe: Os dados serão inseridos na tabela com base a ordem que fora criada dentro da programação.                         Neste caso, seria a tabela “equipamento” nas linhas ‘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equ_nome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’, ‘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equ_tipo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e ‘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equ_valor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’, onde nesta mesma ordem, receberão os dados de ‘$nome’, ‘$tipo’ e ‘$valor’.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insert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into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produto (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pro_codigo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pro_descricao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pro_preco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)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values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 ('$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codigo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', '$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descricao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', '$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preco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’);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Realiza a mesma ação que citada anteriormente. Todavia, neste caso os valores serão inseridos para a tabela “produto”, onde as linhas ‘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pro_código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’, ‘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pro_descrição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e ‘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pro_preco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receberão os valores de '$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codigo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', '$descrição’ e '$</a:t>
            </a:r>
            <a:r>
              <a:rPr lang="pt-BR" sz="1600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preco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’.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mysql_close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($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conexao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); 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Finaliza a conexão com o servidor do banco de dados escolhido. Neste caso, finalizaria a conexão com o </a:t>
            </a:r>
            <a:r>
              <a:rPr lang="pt-BR" sz="1600" b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arquivo de conexão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.</a:t>
            </a:r>
            <a:b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• </a:t>
            </a:r>
            <a:r>
              <a:rPr lang="pt-BR" sz="1600" b="1" dirty="0" err="1">
                <a:latin typeface="Arial Nova Cond" panose="020B0506020202020204" pitchFamily="34" charset="0"/>
                <a:ea typeface="+mn-ea"/>
                <a:cs typeface="+mn-cs"/>
              </a:rPr>
              <a:t>mysql_query</a:t>
            </a:r>
            <a:r>
              <a:rPr lang="pt-BR" sz="1600" b="1" dirty="0">
                <a:latin typeface="Arial Nova Cond" panose="020B0506020202020204" pitchFamily="34" charset="0"/>
                <a:ea typeface="+mn-ea"/>
                <a:cs typeface="+mn-cs"/>
              </a:rPr>
              <a:t>($deletar); 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– </a:t>
            </a:r>
            <a:r>
              <a:rPr lang="pt-BR" sz="16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Envia uma consulta ao banco de dados escolhido anteriormente.</a:t>
            </a:r>
            <a:endParaRPr lang="pt-BR" sz="1800" b="1" dirty="0">
              <a:latin typeface="Arial Nova Cond" panose="020B0506020202020204" pitchFamily="34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FD6A7B-A50C-4C77-BDE5-619C06794372}"/>
              </a:ext>
            </a:extLst>
          </p:cNvPr>
          <p:cNvGrpSpPr/>
          <p:nvPr/>
        </p:nvGrpSpPr>
        <p:grpSpPr>
          <a:xfrm>
            <a:off x="356968" y="902595"/>
            <a:ext cx="11478063" cy="5673038"/>
            <a:chOff x="291547" y="1039188"/>
            <a:chExt cx="11478063" cy="5136323"/>
          </a:xfrm>
        </p:grpSpPr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E21F9879-623C-465B-B2D0-B11206B3779A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84D11552-E71F-4CF1-B616-A29E1EE2F70B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3D1428C-F2CD-473F-B84A-1A8B877609FF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3EFE217-B3EE-4E4B-8E58-7529BD6BDFB9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áfico 8" descr="Ponto de interrogação com preenchimento sólido">
            <a:extLst>
              <a:ext uri="{FF2B5EF4-FFF2-40B4-BE49-F238E27FC236}">
                <a16:creationId xmlns:a16="http://schemas.microsoft.com/office/drawing/2014/main" id="{2C707A18-3F69-4D4D-AB07-03E12D39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1030">
            <a:off x="-350574" y="5344637"/>
            <a:ext cx="1415084" cy="1415084"/>
          </a:xfrm>
          <a:prstGeom prst="rect">
            <a:avLst/>
          </a:prstGeom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12C79ED7-9C85-4BA4-ABE5-EE061030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4823">
            <a:off x="10985493" y="45414"/>
            <a:ext cx="1415084" cy="1415084"/>
          </a:xfrm>
          <a:prstGeom prst="rect">
            <a:avLst/>
          </a:prstGeom>
        </p:spPr>
      </p:pic>
      <p:pic>
        <p:nvPicPr>
          <p:cNvPr id="11" name="Gráfico 10" descr="Ponto de interrogação com preenchimento sólido">
            <a:extLst>
              <a:ext uri="{FF2B5EF4-FFF2-40B4-BE49-F238E27FC236}">
                <a16:creationId xmlns:a16="http://schemas.microsoft.com/office/drawing/2014/main" id="{984AC24A-E990-4400-8F54-852A9DE9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20403">
            <a:off x="34579" y="-36864"/>
            <a:ext cx="1415084" cy="1415084"/>
          </a:xfrm>
          <a:prstGeom prst="rect">
            <a:avLst/>
          </a:prstGeom>
        </p:spPr>
      </p:pic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BAC74536-CB22-4199-9258-1251B377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51979">
            <a:off x="11073312" y="5565439"/>
            <a:ext cx="1415084" cy="141508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9CCC5D-A5FB-411B-924D-47ABADA66F6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2</a:t>
            </a:r>
          </a:p>
        </p:txBody>
      </p:sp>
      <p:pic>
        <p:nvPicPr>
          <p:cNvPr id="17" name="Gráfico 16" descr="Símbolo de raiva com preenchimento sólido">
            <a:extLst>
              <a:ext uri="{FF2B5EF4-FFF2-40B4-BE49-F238E27FC236}">
                <a16:creationId xmlns:a16="http://schemas.microsoft.com/office/drawing/2014/main" id="{0EA3D759-3BD3-4644-A346-211DF65A4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08159">
            <a:off x="3877860" y="1481"/>
            <a:ext cx="914400" cy="914400"/>
          </a:xfrm>
          <a:prstGeom prst="rect">
            <a:avLst/>
          </a:prstGeom>
        </p:spPr>
      </p:pic>
      <p:pic>
        <p:nvPicPr>
          <p:cNvPr id="18" name="Gráfico 17" descr="Símbolo de raiva com preenchimento sólido">
            <a:extLst>
              <a:ext uri="{FF2B5EF4-FFF2-40B4-BE49-F238E27FC236}">
                <a16:creationId xmlns:a16="http://schemas.microsoft.com/office/drawing/2014/main" id="{405C2307-F74B-49D8-BCB6-C92AE2168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908159">
            <a:off x="7045195" y="49307"/>
            <a:ext cx="914400" cy="914400"/>
          </a:xfrm>
          <a:prstGeom prst="rect">
            <a:avLst/>
          </a:prstGeom>
        </p:spPr>
      </p:pic>
      <p:pic>
        <p:nvPicPr>
          <p:cNvPr id="19" name="Gráfico 18" descr="Marca de verificação do selo com preenchimento sólido">
            <a:extLst>
              <a:ext uri="{FF2B5EF4-FFF2-40B4-BE49-F238E27FC236}">
                <a16:creationId xmlns:a16="http://schemas.microsoft.com/office/drawing/2014/main" id="{9C6B3D06-0670-4898-9773-35E07F0A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30425" y="3191239"/>
            <a:ext cx="914400" cy="914400"/>
          </a:xfrm>
          <a:prstGeom prst="rect">
            <a:avLst/>
          </a:prstGeom>
        </p:spPr>
      </p:pic>
      <p:pic>
        <p:nvPicPr>
          <p:cNvPr id="20" name="Gráfico 19" descr="Marca de verificação do selo com preenchimento sólido">
            <a:extLst>
              <a:ext uri="{FF2B5EF4-FFF2-40B4-BE49-F238E27FC236}">
                <a16:creationId xmlns:a16="http://schemas.microsoft.com/office/drawing/2014/main" id="{6A78E015-BCD1-4BCB-8FF0-972338A3F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306264" y="3188780"/>
            <a:ext cx="99391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AEA1-3CAF-42C7-9E5C-74C15CB2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6" y="845124"/>
            <a:ext cx="10337260" cy="6418125"/>
          </a:xfrm>
        </p:spPr>
        <p:txBody>
          <a:bodyPr anchor="t">
            <a:normAutofit/>
          </a:bodyPr>
          <a:lstStyle/>
          <a:p>
            <a:pPr algn="l">
              <a:lnSpc>
                <a:spcPct val="150000"/>
              </a:lnSpc>
            </a:pPr>
            <a:r>
              <a:rPr lang="pt-BR" sz="2400" dirty="0">
                <a:latin typeface="Arial Nova Cond" panose="020B0506020202020204" pitchFamily="34" charset="0"/>
                <a:ea typeface="+mn-ea"/>
                <a:cs typeface="+mn-cs"/>
              </a:rPr>
              <a:t>3. Escreva o código para gerar o formulário abaixo. Se desejar pode implementar com CSS e deixá-lo ainda melhor.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FD6A7B-A50C-4C77-BDE5-619C06794372}"/>
              </a:ext>
            </a:extLst>
          </p:cNvPr>
          <p:cNvGrpSpPr/>
          <p:nvPr/>
        </p:nvGrpSpPr>
        <p:grpSpPr>
          <a:xfrm>
            <a:off x="409976" y="929099"/>
            <a:ext cx="11478063" cy="5673038"/>
            <a:chOff x="291547" y="1039188"/>
            <a:chExt cx="11478063" cy="5136323"/>
          </a:xfrm>
        </p:grpSpPr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E21F9879-623C-465B-B2D0-B11206B3779A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84D11552-E71F-4CF1-B616-A29E1EE2F70B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3D1428C-F2CD-473F-B84A-1A8B877609FF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3EFE217-B3EE-4E4B-8E58-7529BD6BDFB9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9CCC5D-A5FB-411B-924D-47ABADA66F6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CE63610-AD62-41D1-9246-1862B993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217" y="2265761"/>
            <a:ext cx="6258536" cy="4065905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pic>
        <p:nvPicPr>
          <p:cNvPr id="16" name="Gráfico 15" descr="Folha de pagamento com preenchimento sólido">
            <a:extLst>
              <a:ext uri="{FF2B5EF4-FFF2-40B4-BE49-F238E27FC236}">
                <a16:creationId xmlns:a16="http://schemas.microsoft.com/office/drawing/2014/main" id="{3B0ED826-CE52-4218-BAB0-94A096B74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0292" y="1924879"/>
            <a:ext cx="914400" cy="914400"/>
          </a:xfrm>
          <a:prstGeom prst="rect">
            <a:avLst/>
          </a:prstGeom>
        </p:spPr>
      </p:pic>
      <p:pic>
        <p:nvPicPr>
          <p:cNvPr id="22" name="Gráfico 21" descr="Folha de pagamento com preenchimento sólido">
            <a:extLst>
              <a:ext uri="{FF2B5EF4-FFF2-40B4-BE49-F238E27FC236}">
                <a16:creationId xmlns:a16="http://schemas.microsoft.com/office/drawing/2014/main" id="{197F3A09-08CD-430E-83BF-7BB311A18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468" y="5506120"/>
            <a:ext cx="914400" cy="914400"/>
          </a:xfrm>
          <a:prstGeom prst="rect">
            <a:avLst/>
          </a:prstGeom>
        </p:spPr>
      </p:pic>
      <p:pic>
        <p:nvPicPr>
          <p:cNvPr id="24" name="Gráfico 23" descr="Crachá de funcionário com preenchimento sólido">
            <a:extLst>
              <a:ext uri="{FF2B5EF4-FFF2-40B4-BE49-F238E27FC236}">
                <a16:creationId xmlns:a16="http://schemas.microsoft.com/office/drawing/2014/main" id="{DDF97DEC-AC10-442B-9DB0-D1A11C7A1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4574" y="-25380"/>
            <a:ext cx="914400" cy="914400"/>
          </a:xfrm>
          <a:prstGeom prst="rect">
            <a:avLst/>
          </a:prstGeom>
        </p:spPr>
      </p:pic>
      <p:pic>
        <p:nvPicPr>
          <p:cNvPr id="25" name="Gráfico 24" descr="Crachá de funcionário com preenchimento sólido">
            <a:extLst>
              <a:ext uri="{FF2B5EF4-FFF2-40B4-BE49-F238E27FC236}">
                <a16:creationId xmlns:a16="http://schemas.microsoft.com/office/drawing/2014/main" id="{4FA9ED0B-E0A6-4A75-9966-918D271DB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5589" y="2874"/>
            <a:ext cx="914400" cy="914400"/>
          </a:xfrm>
          <a:prstGeom prst="rect">
            <a:avLst/>
          </a:prstGeom>
        </p:spPr>
      </p:pic>
      <p:pic>
        <p:nvPicPr>
          <p:cNvPr id="27" name="Gráfico 26" descr="Verificação bancária com preenchimento sólido">
            <a:extLst>
              <a:ext uri="{FF2B5EF4-FFF2-40B4-BE49-F238E27FC236}">
                <a16:creationId xmlns:a16="http://schemas.microsoft.com/office/drawing/2014/main" id="{0B18A99C-2129-4E28-9F80-2D52676BA7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218" y="3308418"/>
            <a:ext cx="701941" cy="914400"/>
          </a:xfrm>
          <a:prstGeom prst="rect">
            <a:avLst/>
          </a:prstGeom>
        </p:spPr>
      </p:pic>
      <p:pic>
        <p:nvPicPr>
          <p:cNvPr id="29" name="Gráfico 28" descr="Verificação bancária com preenchimento sólido">
            <a:extLst>
              <a:ext uri="{FF2B5EF4-FFF2-40B4-BE49-F238E27FC236}">
                <a16:creationId xmlns:a16="http://schemas.microsoft.com/office/drawing/2014/main" id="{4C243692-E1D3-4E4C-8B12-417E4218E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482185" y="3308418"/>
            <a:ext cx="701940" cy="914400"/>
          </a:xfrm>
          <a:prstGeom prst="rect">
            <a:avLst/>
          </a:prstGeom>
        </p:spPr>
      </p:pic>
      <p:pic>
        <p:nvPicPr>
          <p:cNvPr id="30" name="Gráfico 29" descr="Ponto de interrogação com preenchimento sólido">
            <a:extLst>
              <a:ext uri="{FF2B5EF4-FFF2-40B4-BE49-F238E27FC236}">
                <a16:creationId xmlns:a16="http://schemas.microsoft.com/office/drawing/2014/main" id="{68881111-88AB-4BD8-825B-9C15285D9B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379277">
            <a:off x="11076563" y="5436284"/>
            <a:ext cx="1415084" cy="1415084"/>
          </a:xfrm>
          <a:prstGeom prst="rect">
            <a:avLst/>
          </a:prstGeom>
        </p:spPr>
      </p:pic>
      <p:pic>
        <p:nvPicPr>
          <p:cNvPr id="31" name="Gráfico 30" descr="Ponto de interrogação com preenchimento sólido">
            <a:extLst>
              <a:ext uri="{FF2B5EF4-FFF2-40B4-BE49-F238E27FC236}">
                <a16:creationId xmlns:a16="http://schemas.microsoft.com/office/drawing/2014/main" id="{A15A7D74-DA76-486A-B3D7-465585ADE4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23541" flipH="1">
            <a:off x="11107574" y="256914"/>
            <a:ext cx="1035282" cy="1033108"/>
          </a:xfrm>
          <a:prstGeom prst="rect">
            <a:avLst/>
          </a:prstGeom>
        </p:spPr>
      </p:pic>
      <p:pic>
        <p:nvPicPr>
          <p:cNvPr id="32" name="Gráfico 31" descr="Ponto de interrogação com preenchimento sólido">
            <a:extLst>
              <a:ext uri="{FF2B5EF4-FFF2-40B4-BE49-F238E27FC236}">
                <a16:creationId xmlns:a16="http://schemas.microsoft.com/office/drawing/2014/main" id="{3D800FFA-AA56-4224-8FDE-CAD030127E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1379277" flipH="1">
            <a:off x="-162608" y="5440047"/>
            <a:ext cx="1297780" cy="1415084"/>
          </a:xfrm>
          <a:prstGeom prst="rect">
            <a:avLst/>
          </a:prstGeom>
        </p:spPr>
      </p:pic>
      <p:pic>
        <p:nvPicPr>
          <p:cNvPr id="33" name="Gráfico 32" descr="Ponto de interrogação com preenchimento sólido">
            <a:extLst>
              <a:ext uri="{FF2B5EF4-FFF2-40B4-BE49-F238E27FC236}">
                <a16:creationId xmlns:a16="http://schemas.microsoft.com/office/drawing/2014/main" id="{1A856B14-E3EF-460D-80D9-35A81A440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3815752" flipH="1">
            <a:off x="182096" y="211721"/>
            <a:ext cx="1035282" cy="10331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4780CA-46BA-46C8-892A-394F9D54C4ED}"/>
              </a:ext>
            </a:extLst>
          </p:cNvPr>
          <p:cNvSpPr txBox="1"/>
          <p:nvPr/>
        </p:nvSpPr>
        <p:spPr>
          <a:xfrm>
            <a:off x="9250688" y="3644679"/>
            <a:ext cx="1836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00B0F0"/>
                </a:solidFill>
              </a:rPr>
              <a:t>O programa foi anexado junto do Power Point na tarefa</a:t>
            </a:r>
          </a:p>
        </p:txBody>
      </p:sp>
    </p:spTree>
    <p:extLst>
      <p:ext uri="{BB962C8B-B14F-4D97-AF65-F5344CB8AC3E}">
        <p14:creationId xmlns:p14="http://schemas.microsoft.com/office/powerpoint/2010/main" val="125737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9CCC5D-A5FB-411B-924D-47ABADA66F6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3</a:t>
            </a:r>
          </a:p>
        </p:txBody>
      </p:sp>
      <p:pic>
        <p:nvPicPr>
          <p:cNvPr id="24" name="Gráfico 23" descr="Crachá de funcionário com preenchimento sólido">
            <a:extLst>
              <a:ext uri="{FF2B5EF4-FFF2-40B4-BE49-F238E27FC236}">
                <a16:creationId xmlns:a16="http://schemas.microsoft.com/office/drawing/2014/main" id="{DDF97DEC-AC10-442B-9DB0-D1A11C7A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4574" y="-25380"/>
            <a:ext cx="914400" cy="914400"/>
          </a:xfrm>
          <a:prstGeom prst="rect">
            <a:avLst/>
          </a:prstGeom>
        </p:spPr>
      </p:pic>
      <p:pic>
        <p:nvPicPr>
          <p:cNvPr id="25" name="Gráfico 24" descr="Crachá de funcionário com preenchimento sólido">
            <a:extLst>
              <a:ext uri="{FF2B5EF4-FFF2-40B4-BE49-F238E27FC236}">
                <a16:creationId xmlns:a16="http://schemas.microsoft.com/office/drawing/2014/main" id="{4FA9ED0B-E0A6-4A75-9966-918D271D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589" y="2874"/>
            <a:ext cx="914400" cy="914400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DF050C3-B2B0-4012-8157-94E0B9B43314}"/>
              </a:ext>
            </a:extLst>
          </p:cNvPr>
          <p:cNvGrpSpPr/>
          <p:nvPr/>
        </p:nvGrpSpPr>
        <p:grpSpPr>
          <a:xfrm>
            <a:off x="-438150" y="852898"/>
            <a:ext cx="13011150" cy="5926027"/>
            <a:chOff x="291547" y="1039188"/>
            <a:chExt cx="11478063" cy="5136323"/>
          </a:xfrm>
        </p:grpSpPr>
        <p:sp>
          <p:nvSpPr>
            <p:cNvPr id="34" name="Chave Esquerda 33">
              <a:extLst>
                <a:ext uri="{FF2B5EF4-FFF2-40B4-BE49-F238E27FC236}">
                  <a16:creationId xmlns:a16="http://schemas.microsoft.com/office/drawing/2014/main" id="{9E366197-6535-4070-900A-0D5990B7CA46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have Esquerda 34">
              <a:extLst>
                <a:ext uri="{FF2B5EF4-FFF2-40B4-BE49-F238E27FC236}">
                  <a16:creationId xmlns:a16="http://schemas.microsoft.com/office/drawing/2014/main" id="{5238CF23-E758-4867-AF46-1B439EFFDD7A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5DEAE17-C4A9-446D-853C-C936970247E6}"/>
                </a:ext>
              </a:extLst>
            </p:cNvPr>
            <p:cNvCxnSpPr>
              <a:stCxn id="34" idx="0"/>
              <a:endCxn id="35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13BD40B-F9E0-4EC3-8810-95C770EAB097}"/>
                </a:ext>
              </a:extLst>
            </p:cNvPr>
            <p:cNvCxnSpPr>
              <a:stCxn id="34" idx="2"/>
              <a:endCxn id="35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207CF3-7D70-4D41-B572-C20DE779BCB1}"/>
              </a:ext>
            </a:extLst>
          </p:cNvPr>
          <p:cNvSpPr txBox="1"/>
          <p:nvPr/>
        </p:nvSpPr>
        <p:spPr>
          <a:xfrm>
            <a:off x="116314" y="1006879"/>
            <a:ext cx="1153503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html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lang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-BR"&gt;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&lt;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head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title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&gt;Cadastro de um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title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style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/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css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"&gt;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.card {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4px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solid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#172778;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background-color:#7FCBFE;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border-radius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10px;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420px;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text-align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center;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15px;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color: #535664;}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		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input[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button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"],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input[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="reset"],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input[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submit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 {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2px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solid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#172778;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background-color: #6ACDFC;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border-radius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10px;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50px;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width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200px;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text-align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center;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color: #172778;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cursor: pointer;}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input[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"] {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width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40px; }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462CD81-5194-46E3-9765-5168779406AC}"/>
              </a:ext>
            </a:extLst>
          </p:cNvPr>
          <p:cNvSpPr txBox="1"/>
          <p:nvPr/>
        </p:nvSpPr>
        <p:spPr>
          <a:xfrm>
            <a:off x="6730206" y="1071254"/>
            <a:ext cx="43832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input[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="date"] {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font-size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20px;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width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400px;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height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 40px;}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			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&lt;/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style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&lt;meta 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charset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="utf-8"&gt;</a:t>
            </a:r>
          </a:p>
          <a:p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&lt;/</a:t>
            </a:r>
            <a:r>
              <a:rPr lang="pt-BR" sz="12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head</a:t>
            </a:r>
            <a:r>
              <a:rPr lang="pt-BR" sz="12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</p:txBody>
      </p:sp>
      <p:sp>
        <p:nvSpPr>
          <p:cNvPr id="43" name="Chave Esquerda 42">
            <a:extLst>
              <a:ext uri="{FF2B5EF4-FFF2-40B4-BE49-F238E27FC236}">
                <a16:creationId xmlns:a16="http://schemas.microsoft.com/office/drawing/2014/main" id="{FBFF8B9D-4A05-4B3F-8B77-FAE7FF85FC6C}"/>
              </a:ext>
            </a:extLst>
          </p:cNvPr>
          <p:cNvSpPr/>
          <p:nvPr/>
        </p:nvSpPr>
        <p:spPr>
          <a:xfrm>
            <a:off x="6626906" y="876653"/>
            <a:ext cx="532564" cy="5878513"/>
          </a:xfrm>
          <a:prstGeom prst="leftBrace">
            <a:avLst>
              <a:gd name="adj1" fmla="val 8333"/>
              <a:gd name="adj2" fmla="val 49786"/>
            </a:avLst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1F105F5B-FC59-4E94-A056-CB773FAF8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988" y="5346556"/>
            <a:ext cx="1240891" cy="1240891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45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41DBF7AA-0872-45BD-8AFA-681373F5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604" y="3390900"/>
            <a:ext cx="1240891" cy="1240891"/>
          </a:xfrm>
          <a:prstGeom prst="rect">
            <a:avLst/>
          </a:prstGeom>
          <a:solidFill>
            <a:srgbClr val="0070C0"/>
          </a:solidFill>
          <a:ln>
            <a:solidFill>
              <a:srgbClr val="04823D"/>
            </a:solidFill>
          </a:ln>
        </p:spPr>
      </p:pic>
      <p:pic>
        <p:nvPicPr>
          <p:cNvPr id="46" name="Gráfico 45" descr="Selo seguir com preenchimento sólido">
            <a:extLst>
              <a:ext uri="{FF2B5EF4-FFF2-40B4-BE49-F238E27FC236}">
                <a16:creationId xmlns:a16="http://schemas.microsoft.com/office/drawing/2014/main" id="{8003B656-FC95-4899-891E-9105E4E33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3975" y="4631791"/>
            <a:ext cx="678153" cy="678153"/>
          </a:xfrm>
          <a:prstGeom prst="rect">
            <a:avLst/>
          </a:prstGeom>
        </p:spPr>
      </p:pic>
      <p:sp>
        <p:nvSpPr>
          <p:cNvPr id="47" name="Chave Esquerda 46">
            <a:extLst>
              <a:ext uri="{FF2B5EF4-FFF2-40B4-BE49-F238E27FC236}">
                <a16:creationId xmlns:a16="http://schemas.microsoft.com/office/drawing/2014/main" id="{44669EC1-351E-4CF9-9E7F-1923E4EE22C7}"/>
              </a:ext>
            </a:extLst>
          </p:cNvPr>
          <p:cNvSpPr/>
          <p:nvPr/>
        </p:nvSpPr>
        <p:spPr>
          <a:xfrm flipH="1">
            <a:off x="6170094" y="876653"/>
            <a:ext cx="532564" cy="5878513"/>
          </a:xfrm>
          <a:prstGeom prst="leftBrace">
            <a:avLst>
              <a:gd name="adj1" fmla="val 8333"/>
              <a:gd name="adj2" fmla="val 49786"/>
            </a:avLst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Gráfico 20" descr="Edifício com preenchimento sólido">
            <a:extLst>
              <a:ext uri="{FF2B5EF4-FFF2-40B4-BE49-F238E27FC236}">
                <a16:creationId xmlns:a16="http://schemas.microsoft.com/office/drawing/2014/main" id="{2F667CE8-02CF-4BF6-86F1-7235D225B3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69455" y="2941157"/>
            <a:ext cx="809811" cy="809811"/>
          </a:xfrm>
          <a:prstGeom prst="rect">
            <a:avLst/>
          </a:prstGeom>
        </p:spPr>
      </p:pic>
      <p:pic>
        <p:nvPicPr>
          <p:cNvPr id="48" name="Gráfico 47" descr="Edifício com preenchimento sólido">
            <a:extLst>
              <a:ext uri="{FF2B5EF4-FFF2-40B4-BE49-F238E27FC236}">
                <a16:creationId xmlns:a16="http://schemas.microsoft.com/office/drawing/2014/main" id="{F09044F5-D60E-4F92-92B2-BDA8D80C6A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2043" y="4076426"/>
            <a:ext cx="809811" cy="809811"/>
          </a:xfrm>
          <a:prstGeom prst="rect">
            <a:avLst/>
          </a:prstGeom>
        </p:spPr>
      </p:pic>
      <p:pic>
        <p:nvPicPr>
          <p:cNvPr id="49" name="Gráfico 48" descr="Bebedouro com preenchimento sólido">
            <a:extLst>
              <a:ext uri="{FF2B5EF4-FFF2-40B4-BE49-F238E27FC236}">
                <a16:creationId xmlns:a16="http://schemas.microsoft.com/office/drawing/2014/main" id="{B5FFC5C6-28D3-4BA0-B188-734D01509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36194" y="5761768"/>
            <a:ext cx="914400" cy="914400"/>
          </a:xfrm>
          <a:prstGeom prst="rect">
            <a:avLst/>
          </a:prstGeom>
        </p:spPr>
      </p:pic>
      <p:pic>
        <p:nvPicPr>
          <p:cNvPr id="50" name="Gráfico 49" descr="Bebedouro com preenchimento sólido">
            <a:extLst>
              <a:ext uri="{FF2B5EF4-FFF2-40B4-BE49-F238E27FC236}">
                <a16:creationId xmlns:a16="http://schemas.microsoft.com/office/drawing/2014/main" id="{E08C6BD1-5FA1-49C8-B945-D5275D2FC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56679" y="48376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6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9CCC5D-A5FB-411B-924D-47ABADA66F6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3</a:t>
            </a:r>
          </a:p>
        </p:txBody>
      </p:sp>
      <p:pic>
        <p:nvPicPr>
          <p:cNvPr id="24" name="Gráfico 23" descr="Crachá de funcionário com preenchimento sólido">
            <a:extLst>
              <a:ext uri="{FF2B5EF4-FFF2-40B4-BE49-F238E27FC236}">
                <a16:creationId xmlns:a16="http://schemas.microsoft.com/office/drawing/2014/main" id="{DDF97DEC-AC10-442B-9DB0-D1A11C7A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4574" y="-25380"/>
            <a:ext cx="914400" cy="914400"/>
          </a:xfrm>
          <a:prstGeom prst="rect">
            <a:avLst/>
          </a:prstGeom>
        </p:spPr>
      </p:pic>
      <p:pic>
        <p:nvPicPr>
          <p:cNvPr id="25" name="Gráfico 24" descr="Crachá de funcionário com preenchimento sólido">
            <a:extLst>
              <a:ext uri="{FF2B5EF4-FFF2-40B4-BE49-F238E27FC236}">
                <a16:creationId xmlns:a16="http://schemas.microsoft.com/office/drawing/2014/main" id="{4FA9ED0B-E0A6-4A75-9966-918D271DB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589" y="2874"/>
            <a:ext cx="914400" cy="914400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DF050C3-B2B0-4012-8157-94E0B9B43314}"/>
              </a:ext>
            </a:extLst>
          </p:cNvPr>
          <p:cNvGrpSpPr/>
          <p:nvPr/>
        </p:nvGrpSpPr>
        <p:grpSpPr>
          <a:xfrm>
            <a:off x="-438150" y="852898"/>
            <a:ext cx="13011150" cy="5926027"/>
            <a:chOff x="291547" y="1039188"/>
            <a:chExt cx="11478063" cy="5136323"/>
          </a:xfrm>
        </p:grpSpPr>
        <p:sp>
          <p:nvSpPr>
            <p:cNvPr id="34" name="Chave Esquerda 33">
              <a:extLst>
                <a:ext uri="{FF2B5EF4-FFF2-40B4-BE49-F238E27FC236}">
                  <a16:creationId xmlns:a16="http://schemas.microsoft.com/office/drawing/2014/main" id="{9E366197-6535-4070-900A-0D5990B7CA46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have Esquerda 34">
              <a:extLst>
                <a:ext uri="{FF2B5EF4-FFF2-40B4-BE49-F238E27FC236}">
                  <a16:creationId xmlns:a16="http://schemas.microsoft.com/office/drawing/2014/main" id="{5238CF23-E758-4867-AF46-1B439EFFDD7A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5DEAE17-C4A9-446D-853C-C936970247E6}"/>
                </a:ext>
              </a:extLst>
            </p:cNvPr>
            <p:cNvCxnSpPr>
              <a:stCxn id="34" idx="0"/>
              <a:endCxn id="35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313BD40B-F9E0-4EC3-8810-95C770EAB097}"/>
                </a:ext>
              </a:extLst>
            </p:cNvPr>
            <p:cNvCxnSpPr>
              <a:stCxn id="34" idx="2"/>
              <a:endCxn id="35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207CF3-7D70-4D41-B572-C20DE779BCB1}"/>
              </a:ext>
            </a:extLst>
          </p:cNvPr>
          <p:cNvSpPr txBox="1"/>
          <p:nvPr/>
        </p:nvSpPr>
        <p:spPr>
          <a:xfrm>
            <a:off x="270882" y="1004500"/>
            <a:ext cx="1159308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body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size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 "5" face= 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Sans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Serif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color= "#172778"&gt;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&lt;H1&gt;&lt;center&gt; Cadastro de um Funcionário&lt;/center&gt;&lt;/H1&gt;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&lt;H5&gt;&lt;center&gt; Insira as informações abaixo para cadastrar um funcionário!&lt;/center&gt;&lt;/H5&gt;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&lt;/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font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endParaRPr lang="pt-BR" sz="14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method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="POST"&gt;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&lt;p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="card"&gt;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="nome"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="Insira o Nome do Funcionário"&gt;&lt;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="Insira o CPF do Funcionário"&gt; 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(sem espaços, pontos ou traços)&lt;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="cargo"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="Insira o Cargo desse Funcionário"&gt;&lt;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="salario"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="Insira o Salario desse Funcionário"&gt;&lt;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text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="setor"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placeholder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="Insira o Setor desse Funcionário"&gt;&lt;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="date"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admicao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Insira a data de admissão deste funcionário 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&gt;&lt;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br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endParaRPr lang="pt-BR" sz="140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submit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="Enviar"&gt;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&amp;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nbsp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;&amp;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nbsp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;&amp;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nbsp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; &amp;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nbsp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;&amp;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nbsp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; &lt;!--Linha pra separação dos botões --&gt;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  &lt;input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="reset" 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="Limpar"&gt;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  &lt;/p&gt;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 &lt;/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body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</a:t>
            </a:r>
          </a:p>
          <a:p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&lt;/</a:t>
            </a:r>
            <a:r>
              <a:rPr lang="pt-BR" sz="14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html</a:t>
            </a:r>
            <a:r>
              <a:rPr lang="pt-BR" sz="14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&gt;		</a:t>
            </a:r>
          </a:p>
        </p:txBody>
      </p:sp>
      <p:pic>
        <p:nvPicPr>
          <p:cNvPr id="22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FFDEF26B-B34F-41D9-9C57-8E82F800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875" y="3174168"/>
            <a:ext cx="1753721" cy="1753721"/>
          </a:xfrm>
          <a:prstGeom prst="rect">
            <a:avLst/>
          </a:prstGeom>
          <a:solidFill>
            <a:srgbClr val="0070C0"/>
          </a:solidFill>
          <a:ln>
            <a:solidFill>
              <a:srgbClr val="04823D"/>
            </a:solidFill>
          </a:ln>
        </p:spPr>
      </p:pic>
      <p:pic>
        <p:nvPicPr>
          <p:cNvPr id="26" name="Gráfico 25" descr="Edifício com preenchimento sólido">
            <a:extLst>
              <a:ext uri="{FF2B5EF4-FFF2-40B4-BE49-F238E27FC236}">
                <a16:creationId xmlns:a16="http://schemas.microsoft.com/office/drawing/2014/main" id="{C15770AA-5591-47F8-A80E-DD417D3DF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2067" y="2767967"/>
            <a:ext cx="1067433" cy="1067433"/>
          </a:xfrm>
          <a:prstGeom prst="rect">
            <a:avLst/>
          </a:prstGeom>
        </p:spPr>
      </p:pic>
      <p:pic>
        <p:nvPicPr>
          <p:cNvPr id="27" name="Gráfico 26" descr="Edifício com preenchimento sólido">
            <a:extLst>
              <a:ext uri="{FF2B5EF4-FFF2-40B4-BE49-F238E27FC236}">
                <a16:creationId xmlns:a16="http://schemas.microsoft.com/office/drawing/2014/main" id="{A23FE7B7-311D-4028-9A69-C86DABEA7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2869" y="3949703"/>
            <a:ext cx="1067433" cy="10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AEA1-3CAF-42C7-9E5C-74C15CB2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906" y="1038384"/>
            <a:ext cx="10337260" cy="6418125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  <a:t>4. O comando abaixo executaria uma inclusão de forma correta? Explique a razão de sua resposta</a:t>
            </a:r>
            <a:br>
              <a:rPr lang="pt-BR" sz="2000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insert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into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 produto (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pro_codigo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pro_descricao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pro_preco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pro_validade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pro_fornecedor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pro_quantidade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pro_tipo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)</a:t>
            </a:r>
            <a:b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values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 ('$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codigo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', $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descricao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', '$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preco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', '$validade', '$</a:t>
            </a:r>
            <a:r>
              <a:rPr lang="pt-BR" sz="2000" b="1" i="1" dirty="0" err="1">
                <a:latin typeface="Arial Nova Cond" panose="020B0506020202020204" pitchFamily="34" charset="0"/>
                <a:ea typeface="+mn-ea"/>
                <a:cs typeface="+mn-cs"/>
              </a:rPr>
              <a:t>quantidade','$fornecedor','$tipo</a:t>
            </a:r>
            <a: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  <a:t>’);</a:t>
            </a:r>
            <a:b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</a:br>
            <a:b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800" b="1" dirty="0">
                <a:solidFill>
                  <a:srgbClr val="7030A0"/>
                </a:solidFill>
                <a:latin typeface="Arial Nova Cond" panose="020B0506020202020204" pitchFamily="34" charset="0"/>
                <a:ea typeface="+mn-ea"/>
                <a:cs typeface="+mn-cs"/>
              </a:rPr>
              <a:t>R: 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Não. A ordem que foi utilizada está incorreta, pois seguindo a noção apresentada, os valores inseridos em ‘$quantidade’ e ‘$fornecedor’ iriam para as tabelas erradas.</a:t>
            </a:r>
            <a:b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b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  Como os valores são registrados com base a ordem escrita (ambos da maneira escrita nas tabelas e nas variáveis), a ordem incorreta ocorreria assim: </a:t>
            </a:r>
            <a:r>
              <a:rPr lang="pt-BR" sz="1600" b="1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INSERT INTO 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produto (</a:t>
            </a:r>
            <a:r>
              <a:rPr lang="pt-BR" sz="1600" i="1" dirty="0" err="1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pro_codigo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i="1" dirty="0" err="1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pro_descricao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i="1" dirty="0" err="1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pro_preco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i="1" dirty="0" err="1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pro_validade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i="1" dirty="0" err="1">
                <a:solidFill>
                  <a:srgbClr val="FF0000"/>
                </a:solidFill>
                <a:latin typeface="Arial Nova Cond" panose="020B0506020202020204" pitchFamily="34" charset="0"/>
                <a:ea typeface="+mn-ea"/>
                <a:cs typeface="+mn-cs"/>
              </a:rPr>
              <a:t>pro_fornecedor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i="1" dirty="0" err="1">
                <a:solidFill>
                  <a:srgbClr val="FF0000"/>
                </a:solidFill>
                <a:latin typeface="Arial Nova Cond" panose="020B0506020202020204" pitchFamily="34" charset="0"/>
                <a:ea typeface="+mn-ea"/>
                <a:cs typeface="+mn-cs"/>
              </a:rPr>
              <a:t>pro_quantidade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, </a:t>
            </a:r>
            <a:r>
              <a:rPr lang="pt-BR" sz="1600" i="1" dirty="0" err="1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pro_tipo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)</a:t>
            </a:r>
            <a:b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br>
              <a:rPr lang="pt-BR" sz="11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600" b="1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VALUES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 ('$</a:t>
            </a:r>
            <a:r>
              <a:rPr lang="pt-BR" sz="1600" i="1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codigo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[</a:t>
            </a:r>
            <a:r>
              <a:rPr lang="pt-BR" sz="1600" b="1" i="1" dirty="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PRO_CODIGO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], $</a:t>
            </a:r>
            <a:r>
              <a:rPr lang="pt-BR" sz="1600" i="1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descricao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’[</a:t>
            </a:r>
            <a:r>
              <a:rPr lang="pt-BR" sz="1600" b="1" i="1" dirty="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PRO_DESCRICAO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], '$</a:t>
            </a:r>
            <a:r>
              <a:rPr lang="pt-BR" sz="1600" i="1" dirty="0" err="1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preco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’[</a:t>
            </a:r>
            <a:r>
              <a:rPr lang="pt-BR" sz="1600" b="1" i="1" dirty="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PRO_PRECO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], '$validade’[</a:t>
            </a:r>
            <a:r>
              <a:rPr lang="pt-BR" sz="1600" b="1" i="1" dirty="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PRO_VALIDADE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], '$quantidade’[</a:t>
            </a:r>
            <a:r>
              <a:rPr lang="pt-BR" sz="1600" b="1" i="1" dirty="0">
                <a:solidFill>
                  <a:srgbClr val="FF000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PRO_FORNECEDOR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],'$fornecedor’[</a:t>
            </a:r>
            <a:r>
              <a:rPr lang="pt-BR" sz="1600" b="1" i="1" dirty="0">
                <a:solidFill>
                  <a:srgbClr val="FF000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PRO_QUANTIDADE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],'$tipo’[</a:t>
            </a:r>
            <a:r>
              <a:rPr lang="pt-BR" sz="1600" b="1" i="1" dirty="0">
                <a:solidFill>
                  <a:srgbClr val="0070C0"/>
                </a:solidFill>
                <a:latin typeface="Arial Nova Cond" panose="020B0506020202020204" pitchFamily="34" charset="0"/>
                <a:ea typeface="+mn-ea"/>
                <a:cs typeface="+mn-cs"/>
              </a:rPr>
              <a:t>Vai pra PRO_TIPO</a:t>
            </a:r>
            <a: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]);</a:t>
            </a:r>
            <a:b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br>
              <a:rPr lang="pt-BR" sz="1600" i="1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</a:b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  Logo, o valor de ‘</a:t>
            </a:r>
            <a:r>
              <a:rPr lang="pt-BR" sz="1800" dirty="0">
                <a:solidFill>
                  <a:srgbClr val="00B050"/>
                </a:solidFill>
                <a:latin typeface="Arial Nova Cond" panose="020B0506020202020204" pitchFamily="34" charset="0"/>
                <a:ea typeface="+mn-ea"/>
                <a:cs typeface="+mn-cs"/>
              </a:rPr>
              <a:t>$quantidade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acabaria indo para ‘</a:t>
            </a:r>
            <a:r>
              <a:rPr lang="pt-BR" sz="1800" dirty="0">
                <a:solidFill>
                  <a:srgbClr val="7030A0"/>
                </a:solidFill>
                <a:latin typeface="Arial Nova Cond" panose="020B0506020202020204" pitchFamily="34" charset="0"/>
                <a:ea typeface="+mn-ea"/>
                <a:cs typeface="+mn-cs"/>
              </a:rPr>
              <a:t>fornecedor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e o valor de ‘</a:t>
            </a:r>
            <a:r>
              <a:rPr lang="pt-BR" sz="1800" dirty="0">
                <a:solidFill>
                  <a:srgbClr val="7030A0"/>
                </a:solidFill>
                <a:latin typeface="Arial Nova Cond" panose="020B0506020202020204" pitchFamily="34" charset="0"/>
                <a:ea typeface="+mn-ea"/>
                <a:cs typeface="+mn-cs"/>
              </a:rPr>
              <a:t>$fornecedor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 indo para ‘</a:t>
            </a:r>
            <a:r>
              <a:rPr lang="pt-BR" sz="1800" dirty="0">
                <a:solidFill>
                  <a:srgbClr val="00B050"/>
                </a:solidFill>
                <a:latin typeface="Arial Nova Cond" panose="020B0506020202020204" pitchFamily="34" charset="0"/>
                <a:ea typeface="+mn-ea"/>
                <a:cs typeface="+mn-cs"/>
              </a:rPr>
              <a:t>quantidade</a:t>
            </a:r>
            <a:r>
              <a:rPr lang="pt-BR" sz="1800" dirty="0">
                <a:solidFill>
                  <a:srgbClr val="002060"/>
                </a:solidFill>
                <a:latin typeface="Arial Nova Cond" panose="020B0506020202020204" pitchFamily="34" charset="0"/>
                <a:ea typeface="+mn-ea"/>
                <a:cs typeface="+mn-cs"/>
              </a:rPr>
              <a:t>’, resultando com que os valores dentre esses 2 se trocariam.</a:t>
            </a:r>
            <a:br>
              <a:rPr lang="pt-BR" sz="2000" b="1" i="1" dirty="0">
                <a:latin typeface="Arial Nova Cond" panose="020B0506020202020204" pitchFamily="34" charset="0"/>
                <a:ea typeface="+mn-ea"/>
                <a:cs typeface="+mn-cs"/>
              </a:rPr>
            </a:br>
            <a:endParaRPr lang="pt-BR" sz="2000" dirty="0">
              <a:latin typeface="Arial Nova Cond" panose="020B0506020202020204" pitchFamily="34" charset="0"/>
              <a:ea typeface="+mn-ea"/>
              <a:cs typeface="+mn-cs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6FD6A7B-A50C-4C77-BDE5-619C06794372}"/>
              </a:ext>
            </a:extLst>
          </p:cNvPr>
          <p:cNvGrpSpPr/>
          <p:nvPr/>
        </p:nvGrpSpPr>
        <p:grpSpPr>
          <a:xfrm>
            <a:off x="356968" y="902595"/>
            <a:ext cx="11478063" cy="5673038"/>
            <a:chOff x="291547" y="1039188"/>
            <a:chExt cx="11478063" cy="5136323"/>
          </a:xfrm>
        </p:grpSpPr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E21F9879-623C-465B-B2D0-B11206B3779A}"/>
                </a:ext>
              </a:extLst>
            </p:cNvPr>
            <p:cNvSpPr/>
            <p:nvPr/>
          </p:nvSpPr>
          <p:spPr>
            <a:xfrm>
              <a:off x="29154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84D11552-E71F-4CF1-B616-A29E1EE2F70B}"/>
                </a:ext>
              </a:extLst>
            </p:cNvPr>
            <p:cNvSpPr/>
            <p:nvPr/>
          </p:nvSpPr>
          <p:spPr>
            <a:xfrm flipH="1">
              <a:off x="10775697" y="1039188"/>
              <a:ext cx="993913" cy="5136323"/>
            </a:xfrm>
            <a:prstGeom prst="leftBrac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3D1428C-F2CD-473F-B84A-1A8B877609FF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1285460" y="1039188"/>
              <a:ext cx="949023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3EFE217-B3EE-4E4B-8E58-7529BD6BDFB9}"/>
                </a:ext>
              </a:extLst>
            </p:cNvPr>
            <p:cNvCxnSpPr>
              <a:stCxn id="5" idx="2"/>
              <a:endCxn id="6" idx="2"/>
            </p:cNvCxnSpPr>
            <p:nvPr/>
          </p:nvCxnSpPr>
          <p:spPr>
            <a:xfrm>
              <a:off x="1285460" y="6175511"/>
              <a:ext cx="949023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áfico 8" descr="Ponto de interrogação com preenchimento sólido">
            <a:extLst>
              <a:ext uri="{FF2B5EF4-FFF2-40B4-BE49-F238E27FC236}">
                <a16:creationId xmlns:a16="http://schemas.microsoft.com/office/drawing/2014/main" id="{2C707A18-3F69-4D4D-AB07-03E12D39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1030">
            <a:off x="11029147" y="47829"/>
            <a:ext cx="1415084" cy="1415084"/>
          </a:xfrm>
          <a:prstGeom prst="rect">
            <a:avLst/>
          </a:prstGeom>
        </p:spPr>
      </p:pic>
      <p:pic>
        <p:nvPicPr>
          <p:cNvPr id="10" name="Gráfico 9" descr="Ponto de interrogação com preenchimento sólido">
            <a:extLst>
              <a:ext uri="{FF2B5EF4-FFF2-40B4-BE49-F238E27FC236}">
                <a16:creationId xmlns:a16="http://schemas.microsoft.com/office/drawing/2014/main" id="{12C79ED7-9C85-4BA4-ABE5-EE061030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4823">
            <a:off x="-312099" y="5541117"/>
            <a:ext cx="1415084" cy="1415084"/>
          </a:xfrm>
          <a:prstGeom prst="rect">
            <a:avLst/>
          </a:prstGeom>
        </p:spPr>
      </p:pic>
      <p:pic>
        <p:nvPicPr>
          <p:cNvPr id="11" name="Gráfico 10" descr="Ponto de interrogação com preenchimento sólido">
            <a:extLst>
              <a:ext uri="{FF2B5EF4-FFF2-40B4-BE49-F238E27FC236}">
                <a16:creationId xmlns:a16="http://schemas.microsoft.com/office/drawing/2014/main" id="{984AC24A-E990-4400-8F54-852A9DE9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420403">
            <a:off x="11305919" y="6000547"/>
            <a:ext cx="994602" cy="994602"/>
          </a:xfrm>
          <a:prstGeom prst="rect">
            <a:avLst/>
          </a:prstGeom>
        </p:spPr>
      </p:pic>
      <p:pic>
        <p:nvPicPr>
          <p:cNvPr id="12" name="Gráfico 11" descr="Ponto de interrogação com preenchimento sólido">
            <a:extLst>
              <a:ext uri="{FF2B5EF4-FFF2-40B4-BE49-F238E27FC236}">
                <a16:creationId xmlns:a16="http://schemas.microsoft.com/office/drawing/2014/main" id="{BAC74536-CB22-4199-9258-1251B377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51979">
            <a:off x="-226293" y="-23088"/>
            <a:ext cx="1314694" cy="131469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A9CCC5D-A5FB-411B-924D-47ABADA66F64}"/>
              </a:ext>
            </a:extLst>
          </p:cNvPr>
          <p:cNvSpPr txBox="1"/>
          <p:nvPr/>
        </p:nvSpPr>
        <p:spPr>
          <a:xfrm>
            <a:off x="4691267" y="181134"/>
            <a:ext cx="2455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 Nova Cond" panose="020B0506020202020204" pitchFamily="34" charset="0"/>
              </a:rPr>
              <a:t>Exercício 4</a:t>
            </a:r>
          </a:p>
        </p:txBody>
      </p:sp>
      <p:pic>
        <p:nvPicPr>
          <p:cNvPr id="13" name="Gráfico 12" descr="Início com preenchimento sólido">
            <a:extLst>
              <a:ext uri="{FF2B5EF4-FFF2-40B4-BE49-F238E27FC236}">
                <a16:creationId xmlns:a16="http://schemas.microsoft.com/office/drawing/2014/main" id="{3EE83983-F038-40D3-9BB2-A96BB6B4B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2851" y="3421944"/>
            <a:ext cx="645961" cy="645961"/>
          </a:xfrm>
          <a:prstGeom prst="rect">
            <a:avLst/>
          </a:prstGeom>
        </p:spPr>
      </p:pic>
      <p:pic>
        <p:nvPicPr>
          <p:cNvPr id="16" name="Gráfico 15" descr="Ejetar com preenchimento sólido">
            <a:extLst>
              <a:ext uri="{FF2B5EF4-FFF2-40B4-BE49-F238E27FC236}">
                <a16:creationId xmlns:a16="http://schemas.microsoft.com/office/drawing/2014/main" id="{396787CC-4CC3-4A3C-8695-7E9F3F84E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8702" y="222135"/>
            <a:ext cx="612565" cy="612565"/>
          </a:xfrm>
          <a:prstGeom prst="rect">
            <a:avLst/>
          </a:prstGeom>
        </p:spPr>
      </p:pic>
      <p:pic>
        <p:nvPicPr>
          <p:cNvPr id="22" name="Gráfico 21" descr="Fim com preenchimento sólido">
            <a:extLst>
              <a:ext uri="{FF2B5EF4-FFF2-40B4-BE49-F238E27FC236}">
                <a16:creationId xmlns:a16="http://schemas.microsoft.com/office/drawing/2014/main" id="{38575B83-C2EC-452E-B0E4-922E48704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12051" y="3416299"/>
            <a:ext cx="645960" cy="645960"/>
          </a:xfrm>
          <a:prstGeom prst="rect">
            <a:avLst/>
          </a:prstGeom>
        </p:spPr>
      </p:pic>
      <p:pic>
        <p:nvPicPr>
          <p:cNvPr id="23" name="Gráfico 22" descr="Ejetar com preenchimento sólido">
            <a:extLst>
              <a:ext uri="{FF2B5EF4-FFF2-40B4-BE49-F238E27FC236}">
                <a16:creationId xmlns:a16="http://schemas.microsoft.com/office/drawing/2014/main" id="{C40F3093-E0F9-4CFC-8367-A42122CB4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0502" y="235710"/>
            <a:ext cx="612565" cy="6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83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1509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MingLiU_HKSCS-ExtB</vt:lpstr>
      <vt:lpstr>Arial</vt:lpstr>
      <vt:lpstr>Arial Nova Cond</vt:lpstr>
      <vt:lpstr>Calibri</vt:lpstr>
      <vt:lpstr>Calibri Light</vt:lpstr>
      <vt:lpstr>Modern Love Caps</vt:lpstr>
      <vt:lpstr>Tema do Office</vt:lpstr>
      <vt:lpstr>Atividades Avaliativas</vt:lpstr>
      <vt:lpstr>Apresentação do PowerPoint</vt:lpstr>
      <vt:lpstr>Apresentação do PowerPoint</vt:lpstr>
      <vt:lpstr>2. O que realizam os comandos do mysql abaixo:  • Create table • mysql_connect • mysql_set_charset • insert into equipamento (equ_nome, equ_tipo, equ_valor) values(‘$nome', '$tipo‘, ‘$valor’); • insert into produto (pro_codigo, pro_descricao, pro_preco) values ('$codigo', '$descricao', '$preco'); • mysql_close($conexao); • mysql_query($deletar);</vt:lpstr>
      <vt:lpstr>• Create table – Cria uma tabela dentro do banco de dados. • mysql_connect – Estabelece uma conexão com qualquer banco de dados. • mysql_set_charset – Define qual será o tipo de caractere padrão que poderá ser utilizado no programa. • insert into equipamento (equ_nome, equ_tipo, equ_valor) values (‘$nome', '$tipo‘, ‘$valor’); – Faz com que as ações inseridas dentro de um formulário sejam enviadas as respectivas tabelas de um banco de dados Detalhe: Os dados serão inseridos na tabela com base a ordem que fora criada dentro da programação.                         Neste caso, seria a tabela “equipamento” nas linhas ‘equ_nome’, ‘equ_tipo’ e ‘equ_valor’, onde nesta mesma ordem, receberão os dados de ‘$nome’, ‘$tipo’ e ‘$valor’. • insert into produto (pro_codigo, pro_descricao, pro_preco) values ('$codigo', '$descricao', '$preco’); – Realiza a mesma ação que citada anteriormente. Todavia, neste caso os valores serão inseridos para a tabela “produto”, onde as linhas ‘pro_código’, ‘pro_descrição’ e ‘pro_preco’ receberão os valores de '$codigo', '$descrição’ e '$preco’. • mysql_close($conexao); – Finaliza a conexão com o servidor do banco de dados escolhido. Neste caso, finalizaria a conexão com o arquivo de conexão. • mysql_query($deletar); – Envia uma consulta ao banco de dados escolhido anteriormente.</vt:lpstr>
      <vt:lpstr>3. Escreva o código para gerar o formulário abaixo. Se desejar pode implementar com CSS e deixá-lo ainda melhor.</vt:lpstr>
      <vt:lpstr>Apresentação do PowerPoint</vt:lpstr>
      <vt:lpstr>Apresentação do PowerPoint</vt:lpstr>
      <vt:lpstr>4. O comando abaixo executaria uma inclusão de forma correta? Explique a razão de sua resposta insert into produto (pro_codigo, pro_descricao, pro_preco, pro_validade, pro_fornecedor, pro_quantidade, pro_tipo) values ('$codigo', $descricao', '$preco', '$validade', '$quantidade','$fornecedor','$tipo’);  R: Não. A ordem que foi utilizada está incorreta, pois seguindo a noção apresentada, os valores inseridos em ‘$quantidade’ e ‘$fornecedor’ iriam para as tabelas erradas.    Como os valores são registrados com base a ordem escrita (ambos da maneira escrita nas tabelas e nas variáveis), a ordem incorreta ocorreria assim: INSERT INTO produto (pro_codigo, pro_descricao, pro_preco, pro_validade, pro_fornecedor, pro_quantidade, pro_tipo)  VALUES ('$codigo’ [Vai pra PRO_CODIGO], $descricao’[Vai pra PRO_DESCRICAO], '$preco’[Vai pra PRO_PRECO], '$validade’[Vai pra PRO_VALIDADE], '$quantidade’[Vai pra PRO_FORNECEDOR],'$fornecedor’[Vai pra PRO_QUANTIDADE],'$tipo’[Vai pra PRO_TIPO]);    Logo, o valor de ‘$quantidade’ acabaria indo para ‘fornecedor’ e o valor de ‘$fornecedor’ indo para ‘quantidade’, resultando com que os valores dentre esses 2 se trocariam.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Sem e Com Condicional</dc:title>
  <dc:creator>Plopes Kurusu</dc:creator>
  <cp:lastModifiedBy>Plopes Kurusu</cp:lastModifiedBy>
  <cp:revision>23</cp:revision>
  <dcterms:created xsi:type="dcterms:W3CDTF">2021-05-05T02:41:53Z</dcterms:created>
  <dcterms:modified xsi:type="dcterms:W3CDTF">2021-06-27T22:32:05Z</dcterms:modified>
</cp:coreProperties>
</file>