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70997-5788-4F4A-AA1A-954358BCF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8A0405-B396-4B29-ACDD-3C92073BB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42C6B3-9D92-4BB3-A90B-8175FD5F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3268-769D-4550-A643-58F7E430EE93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6657C4-E44E-493A-ABF0-5C46D925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AB4DC4-5C3E-4D8A-A29A-26711A29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094A-B55E-40BC-8458-E84336D2C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65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92E98-E60D-4830-A9E5-BC4631D3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415ADD-32BC-4B39-AF77-78B11E7FA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A9AACB-048A-484D-A0A7-39A41BE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3268-769D-4550-A643-58F7E430EE93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2B7AC-CD31-400A-A4AF-74B5DDAC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60AE2A-EC90-43F4-BCB5-B7CE4A91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094A-B55E-40BC-8458-E84336D2C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6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A36B85-F85A-4E72-B0B6-F9DE77FC3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D085BC-8724-4802-87D9-A5ADEAE4A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CBCB33-66FE-410F-9CEC-5FB0E0B1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3268-769D-4550-A643-58F7E430EE93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41E7EA-0873-4705-837A-12B2E3CC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7C0614-6887-4638-9D4F-6CF528F6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094A-B55E-40BC-8458-E84336D2C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7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5C365-57D4-493D-B8F4-18FE1C40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A5C499-930B-49C8-8F0E-DB2CFCD2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211B14-1C11-4F11-8052-083E8350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3268-769D-4550-A643-58F7E430EE93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B285CF-7742-4655-BD9C-50AE60ED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B14BCF-A75A-49D5-9545-39ECF5ED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094A-B55E-40BC-8458-E84336D2C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31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D5F00-7655-44DE-8E8A-C1430297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718C63-B77B-41AA-BE98-CC29EDC8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43966-1599-4B3A-8369-25CC5575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3268-769D-4550-A643-58F7E430EE93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8DFC2-5267-44FA-817F-50F9FF26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00C34D-AD7F-415F-B50D-7AFDA81A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094A-B55E-40BC-8458-E84336D2C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63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B2DD6-EF40-4A0D-8155-002617DA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7D1762-30F0-4DA0-AA04-8234C49D4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41E4A2-7320-4EE5-BB7D-A07533663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D9DD80-4308-44E9-88B2-6262FA47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3268-769D-4550-A643-58F7E430EE93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2F4C6-A45E-4D7A-913B-4D7B1A33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8D2DE0-AB20-4D67-B789-1AE5A68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094A-B55E-40BC-8458-E84336D2C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1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A0816-27CF-41CF-92EB-CD922A63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B7F5AD-19B9-44D7-9DDF-6D075127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F1BE69-20AF-42CB-B492-CA49C549A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25C202-D747-4F04-AAFE-DA5EC379D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5AD55A-75E1-418A-8885-DB1324AEE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B1E5F6-CBE6-4418-8F0A-EE7146C5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3268-769D-4550-A643-58F7E430EE93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3512E4-FC9A-4E49-A7FF-FD710686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531173-C37D-49EB-A8E7-773A9131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094A-B55E-40BC-8458-E84336D2C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F11EF-3995-4CE0-B2B4-C643AACC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1E4F7B-0D74-428E-B374-DEA18BC8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3268-769D-4550-A643-58F7E430EE93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9E52AF-58B4-44F2-AA31-C176830E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0CA7E4-6820-469B-8748-1BE25075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094A-B55E-40BC-8458-E84336D2C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37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49D757-BE2E-4CA9-806C-6C2C218B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3268-769D-4550-A643-58F7E430EE93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0A3412-687B-462D-910A-11155BF3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068CEC-88AB-4994-AE24-B57D643E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094A-B55E-40BC-8458-E84336D2C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28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2013F-A1DE-4B4D-B93F-D65C5A7E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D1CA1-3941-4F87-AB26-D4B104DD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8CE757-3433-4708-8789-59CE6885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24EDB5-E26F-44A1-8382-E095CDD6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3268-769D-4550-A643-58F7E430EE93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B5BF80-1774-44BC-BDA6-9888D165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CE337E-CBA8-4978-AC94-1E3D04C8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094A-B55E-40BC-8458-E84336D2C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45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9F3BD-0FE0-4B8A-97DF-11ACA8A3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1E19B8-9430-47EA-A752-A07FE522C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FFA0D3-AC4C-4795-8A82-A1F86B398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B0A88-7BCC-4285-B678-F5D2DDDC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3268-769D-4550-A643-58F7E430EE93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94FDDC-60E9-44AC-BF0B-E6D3A558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86AAA5-AAB4-4D8D-8622-E33107DD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094A-B55E-40BC-8458-E84336D2C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3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D70222-F80A-4EBD-AA43-22A62C00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A8BEA7-52E6-49F7-9C18-97F98DFE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29A96-8E04-4747-9B4C-A063D43D2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53268-769D-4550-A643-58F7E430EE93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E09268-2242-4D96-B23E-9383FAB37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D36F91-E8CE-4BB0-99FE-411487860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094A-B55E-40BC-8458-E84336D2C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5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sv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A49359-BFE5-40A3-B5BC-6EB16589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368" y="2266811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Exercícios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PHP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8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468D1C-2E87-47BF-9FA7-E08005589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7142" y="1215495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1" u="sng" dirty="0" err="1">
                <a:solidFill>
                  <a:schemeClr val="bg1"/>
                </a:solidFill>
              </a:rPr>
              <a:t>Alunos</a:t>
            </a:r>
            <a:r>
              <a:rPr lang="en-US" sz="2800" b="1" u="sng" dirty="0">
                <a:solidFill>
                  <a:schemeClr val="bg1"/>
                </a:solidFill>
              </a:rPr>
              <a:t>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Gabriel Primo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Guilherme Samuel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Davi</a:t>
            </a:r>
            <a:r>
              <a:rPr lang="en-US" sz="2000" dirty="0">
                <a:solidFill>
                  <a:schemeClr val="bg1"/>
                </a:solidFill>
              </a:rPr>
              <a:t> Vieira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Gabriel Vieira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1" u="sng" dirty="0" err="1">
                <a:solidFill>
                  <a:schemeClr val="bg1"/>
                </a:solidFill>
              </a:rPr>
              <a:t>Módulo</a:t>
            </a:r>
            <a:r>
              <a:rPr lang="en-US" sz="2800" b="1" u="sng" dirty="0">
                <a:solidFill>
                  <a:schemeClr val="bg1"/>
                </a:solidFill>
              </a:rPr>
              <a:t>: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2ºDs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1" u="sng" dirty="0" err="1">
                <a:solidFill>
                  <a:schemeClr val="bg1"/>
                </a:solidFill>
              </a:rPr>
              <a:t>Turma</a:t>
            </a:r>
            <a:r>
              <a:rPr lang="en-US" sz="2800" b="1" u="sng" dirty="0">
                <a:solidFill>
                  <a:schemeClr val="bg1"/>
                </a:solidFill>
              </a:rPr>
              <a:t>: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Gráfico 5" descr="Aquário com preenchimento sólido">
            <a:extLst>
              <a:ext uri="{FF2B5EF4-FFF2-40B4-BE49-F238E27FC236}">
                <a16:creationId xmlns:a16="http://schemas.microsoft.com/office/drawing/2014/main" id="{63F8455A-E532-472A-A757-89EDEF793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5554" y="747171"/>
            <a:ext cx="855788" cy="619092"/>
          </a:xfrm>
          <a:prstGeom prst="rect">
            <a:avLst/>
          </a:prstGeom>
        </p:spPr>
      </p:pic>
      <p:pic>
        <p:nvPicPr>
          <p:cNvPr id="27" name="Gráfico 26" descr="Aquário com preenchimento sólido">
            <a:extLst>
              <a:ext uri="{FF2B5EF4-FFF2-40B4-BE49-F238E27FC236}">
                <a16:creationId xmlns:a16="http://schemas.microsoft.com/office/drawing/2014/main" id="{22F0DD20-ABA8-45AD-81D4-685E426CE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711" y="1196141"/>
            <a:ext cx="855788" cy="619092"/>
          </a:xfrm>
          <a:prstGeom prst="rect">
            <a:avLst/>
          </a:prstGeom>
        </p:spPr>
      </p:pic>
      <p:pic>
        <p:nvPicPr>
          <p:cNvPr id="29" name="Gráfico 28" descr="Aquário com preenchimento sólido">
            <a:extLst>
              <a:ext uri="{FF2B5EF4-FFF2-40B4-BE49-F238E27FC236}">
                <a16:creationId xmlns:a16="http://schemas.microsoft.com/office/drawing/2014/main" id="{43050C57-D8A0-4B60-976A-E51712BC9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786" y="6139464"/>
            <a:ext cx="855788" cy="619092"/>
          </a:xfrm>
          <a:prstGeom prst="rect">
            <a:avLst/>
          </a:prstGeom>
        </p:spPr>
      </p:pic>
      <p:pic>
        <p:nvPicPr>
          <p:cNvPr id="31" name="Gráfico 30" descr="Aquário com preenchimento sólido">
            <a:extLst>
              <a:ext uri="{FF2B5EF4-FFF2-40B4-BE49-F238E27FC236}">
                <a16:creationId xmlns:a16="http://schemas.microsoft.com/office/drawing/2014/main" id="{FFBDDF8F-B3CF-4717-94FF-A6B0BDD6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4013" y="5491737"/>
            <a:ext cx="855788" cy="619092"/>
          </a:xfrm>
          <a:prstGeom prst="rect">
            <a:avLst/>
          </a:prstGeom>
        </p:spPr>
      </p:pic>
      <p:pic>
        <p:nvPicPr>
          <p:cNvPr id="1028" name="Picture 4" descr="Curso a distância Programador Web - Cetep Ensino EAD">
            <a:extLst>
              <a:ext uri="{FF2B5EF4-FFF2-40B4-BE49-F238E27FC236}">
                <a16:creationId xmlns:a16="http://schemas.microsoft.com/office/drawing/2014/main" id="{32E015C3-7132-4A01-A2CE-53B1E526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900" y="1815234"/>
            <a:ext cx="3874021" cy="4183824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96B11D94-C6C2-4A92-B997-B4A7402DD7CA}"/>
              </a:ext>
            </a:extLst>
          </p:cNvPr>
          <p:cNvSpPr/>
          <p:nvPr/>
        </p:nvSpPr>
        <p:spPr>
          <a:xfrm rot="929739">
            <a:off x="5354011" y="-5944985"/>
            <a:ext cx="10164705" cy="156564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B7166E-959D-4C63-B78C-F139514300B1}"/>
              </a:ext>
            </a:extLst>
          </p:cNvPr>
          <p:cNvSpPr txBox="1"/>
          <p:nvPr/>
        </p:nvSpPr>
        <p:spPr>
          <a:xfrm>
            <a:off x="1084679" y="1375397"/>
            <a:ext cx="3547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75241E-D574-4ADC-8452-38360237EE10}"/>
              </a:ext>
            </a:extLst>
          </p:cNvPr>
          <p:cNvSpPr txBox="1"/>
          <p:nvPr/>
        </p:nvSpPr>
        <p:spPr>
          <a:xfrm>
            <a:off x="474897" y="3044279"/>
            <a:ext cx="4766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Equação Quadrática</a:t>
            </a:r>
          </a:p>
        </p:txBody>
      </p:sp>
      <p:pic>
        <p:nvPicPr>
          <p:cNvPr id="8" name="Gráfico 7" descr="Calculadora com preenchimento sólido">
            <a:extLst>
              <a:ext uri="{FF2B5EF4-FFF2-40B4-BE49-F238E27FC236}">
                <a16:creationId xmlns:a16="http://schemas.microsoft.com/office/drawing/2014/main" id="{CF9AF253-F1BD-4012-8646-E1C694371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51275">
            <a:off x="2989963" y="5035601"/>
            <a:ext cx="1681918" cy="1681918"/>
          </a:xfrm>
          <a:prstGeom prst="rect">
            <a:avLst/>
          </a:prstGeom>
        </p:spPr>
      </p:pic>
      <p:pic>
        <p:nvPicPr>
          <p:cNvPr id="10" name="Gráfico 9" descr="Adicionar com preenchimento sólido">
            <a:extLst>
              <a:ext uri="{FF2B5EF4-FFF2-40B4-BE49-F238E27FC236}">
                <a16:creationId xmlns:a16="http://schemas.microsoft.com/office/drawing/2014/main" id="{12D57BC9-451D-4B22-BB40-7EE099AC6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90338">
            <a:off x="101655" y="152171"/>
            <a:ext cx="446483" cy="446483"/>
          </a:xfrm>
          <a:prstGeom prst="rect">
            <a:avLst/>
          </a:prstGeom>
        </p:spPr>
      </p:pic>
      <p:pic>
        <p:nvPicPr>
          <p:cNvPr id="11" name="Gráfico 10" descr="Adicionar com preenchimento sólido">
            <a:extLst>
              <a:ext uri="{FF2B5EF4-FFF2-40B4-BE49-F238E27FC236}">
                <a16:creationId xmlns:a16="http://schemas.microsoft.com/office/drawing/2014/main" id="{EB887711-340B-4D24-A7B2-21E917B09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43004">
            <a:off x="5361991" y="2298933"/>
            <a:ext cx="976782" cy="976782"/>
          </a:xfrm>
          <a:prstGeom prst="rect">
            <a:avLst/>
          </a:prstGeom>
        </p:spPr>
      </p:pic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B3F9B323-365B-477A-A6FF-21AB3B859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55860">
            <a:off x="3631196" y="4544599"/>
            <a:ext cx="399450" cy="399450"/>
          </a:xfrm>
          <a:prstGeom prst="rect">
            <a:avLst/>
          </a:prstGeom>
        </p:spPr>
      </p:pic>
      <p:pic>
        <p:nvPicPr>
          <p:cNvPr id="13" name="Gráfico 12" descr="Adicionar com preenchimento sólido">
            <a:extLst>
              <a:ext uri="{FF2B5EF4-FFF2-40B4-BE49-F238E27FC236}">
                <a16:creationId xmlns:a16="http://schemas.microsoft.com/office/drawing/2014/main" id="{A08872C7-24D9-4E61-9658-DD2C05852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00082">
            <a:off x="2618874" y="6200692"/>
            <a:ext cx="399450" cy="3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39A22B45-CF23-487B-A445-A09FF0C99E08}"/>
              </a:ext>
            </a:extLst>
          </p:cNvPr>
          <p:cNvSpPr/>
          <p:nvPr/>
        </p:nvSpPr>
        <p:spPr>
          <a:xfrm rot="2006946">
            <a:off x="11355665" y="-1280269"/>
            <a:ext cx="420914" cy="12417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0E7EE53-C605-4E23-B67A-8B912F867A9D}"/>
              </a:ext>
            </a:extLst>
          </p:cNvPr>
          <p:cNvSpPr/>
          <p:nvPr/>
        </p:nvSpPr>
        <p:spPr>
          <a:xfrm rot="2006946">
            <a:off x="724121" y="-5744903"/>
            <a:ext cx="420914" cy="12417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1D4185-1AEA-4924-8749-5953EB1FEA2F}"/>
              </a:ext>
            </a:extLst>
          </p:cNvPr>
          <p:cNvSpPr txBox="1"/>
          <p:nvPr/>
        </p:nvSpPr>
        <p:spPr>
          <a:xfrm>
            <a:off x="178223" y="151179"/>
            <a:ext cx="89154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&lt;</a:t>
            </a:r>
            <a:r>
              <a:rPr lang="pt-BR" sz="1400" b="1" dirty="0" err="1">
                <a:solidFill>
                  <a:schemeClr val="bg1"/>
                </a:solidFill>
              </a:rPr>
              <a:t>html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lang</a:t>
            </a:r>
            <a:r>
              <a:rPr lang="pt-BR" sz="1400" b="1" dirty="0">
                <a:solidFill>
                  <a:schemeClr val="bg1"/>
                </a:solidFill>
              </a:rPr>
              <a:t>="</a:t>
            </a:r>
            <a:r>
              <a:rPr lang="pt-BR" sz="1400" b="1" dirty="0" err="1">
                <a:solidFill>
                  <a:schemeClr val="bg1"/>
                </a:solidFill>
              </a:rPr>
              <a:t>pt</a:t>
            </a:r>
            <a:r>
              <a:rPr lang="pt-BR" sz="1400" b="1" dirty="0">
                <a:solidFill>
                  <a:schemeClr val="bg1"/>
                </a:solidFill>
              </a:rPr>
              <a:t>-BR"&gt;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&lt;</a:t>
            </a:r>
            <a:r>
              <a:rPr lang="pt-BR" sz="1400" b="1" dirty="0" err="1">
                <a:solidFill>
                  <a:schemeClr val="bg1"/>
                </a:solidFill>
              </a:rPr>
              <a:t>head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&lt;</a:t>
            </a:r>
            <a:r>
              <a:rPr lang="pt-BR" sz="1400" b="1" dirty="0" err="1">
                <a:solidFill>
                  <a:schemeClr val="bg1"/>
                </a:solidFill>
              </a:rPr>
              <a:t>title</a:t>
            </a:r>
            <a:r>
              <a:rPr lang="pt-BR" sz="1400" b="1" dirty="0">
                <a:solidFill>
                  <a:schemeClr val="bg1"/>
                </a:solidFill>
              </a:rPr>
              <a:t>&gt;Calculadora&lt;/</a:t>
            </a:r>
            <a:r>
              <a:rPr lang="pt-BR" sz="1400" b="1" dirty="0" err="1">
                <a:solidFill>
                  <a:schemeClr val="bg1"/>
                </a:solidFill>
              </a:rPr>
              <a:t>title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&lt;</a:t>
            </a:r>
            <a:r>
              <a:rPr lang="pt-BR" sz="1400" b="1" dirty="0" err="1">
                <a:solidFill>
                  <a:schemeClr val="bg1"/>
                </a:solidFill>
              </a:rPr>
              <a:t>style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type</a:t>
            </a:r>
            <a:r>
              <a:rPr lang="pt-BR" sz="1400" b="1" dirty="0">
                <a:solidFill>
                  <a:schemeClr val="bg1"/>
                </a:solidFill>
              </a:rPr>
              <a:t>="</a:t>
            </a:r>
            <a:r>
              <a:rPr lang="pt-BR" sz="1400" b="1" dirty="0" err="1">
                <a:solidFill>
                  <a:schemeClr val="bg1"/>
                </a:solidFill>
              </a:rPr>
              <a:t>text</a:t>
            </a:r>
            <a:r>
              <a:rPr lang="pt-BR" sz="1400" b="1" dirty="0">
                <a:solidFill>
                  <a:schemeClr val="bg1"/>
                </a:solidFill>
              </a:rPr>
              <a:t>/</a:t>
            </a:r>
            <a:r>
              <a:rPr lang="pt-BR" sz="1400" b="1" dirty="0" err="1">
                <a:solidFill>
                  <a:schemeClr val="bg1"/>
                </a:solidFill>
              </a:rPr>
              <a:t>css</a:t>
            </a:r>
            <a:r>
              <a:rPr lang="pt-BR" sz="1400" b="1" dirty="0">
                <a:solidFill>
                  <a:schemeClr val="bg1"/>
                </a:solidFill>
              </a:rPr>
              <a:t>"&gt;</a:t>
            </a:r>
          </a:p>
          <a:p>
            <a:pPr lvl="2"/>
            <a:r>
              <a:rPr lang="pt-BR" sz="1400" b="1" dirty="0">
                <a:solidFill>
                  <a:schemeClr val="bg1"/>
                </a:solidFill>
              </a:rPr>
              <a:t>	.card {</a:t>
            </a:r>
          </a:p>
          <a:p>
            <a:pPr lvl="2"/>
            <a:r>
              <a:rPr lang="pt-BR" sz="1400" b="1" dirty="0">
                <a:solidFill>
                  <a:schemeClr val="bg1"/>
                </a:solidFill>
              </a:rPr>
              <a:t>	          </a:t>
            </a:r>
            <a:r>
              <a:rPr lang="pt-BR" sz="1400" b="1" dirty="0" err="1">
                <a:solidFill>
                  <a:schemeClr val="bg1"/>
                </a:solidFill>
              </a:rPr>
              <a:t>border</a:t>
            </a:r>
            <a:r>
              <a:rPr lang="pt-BR" sz="1400" b="1" dirty="0">
                <a:solidFill>
                  <a:schemeClr val="bg1"/>
                </a:solidFill>
              </a:rPr>
              <a:t>: 4px </a:t>
            </a:r>
            <a:r>
              <a:rPr lang="pt-BR" sz="1400" b="1" dirty="0" err="1">
                <a:solidFill>
                  <a:schemeClr val="bg1"/>
                </a:solidFill>
              </a:rPr>
              <a:t>solid</a:t>
            </a:r>
            <a:r>
              <a:rPr lang="pt-BR" sz="1400" b="1" dirty="0">
                <a:solidFill>
                  <a:schemeClr val="bg1"/>
                </a:solidFill>
              </a:rPr>
              <a:t> #6982DB;</a:t>
            </a:r>
          </a:p>
          <a:p>
            <a:pPr lvl="2"/>
            <a:r>
              <a:rPr lang="pt-BR" sz="1400" b="1" dirty="0">
                <a:solidFill>
                  <a:schemeClr val="bg1"/>
                </a:solidFill>
              </a:rPr>
              <a:t>	          background-color: #D8E3FA;</a:t>
            </a:r>
          </a:p>
          <a:p>
            <a:pPr lvl="2"/>
            <a:r>
              <a:rPr lang="pt-BR" sz="1400" b="1" dirty="0">
                <a:solidFill>
                  <a:schemeClr val="bg1"/>
                </a:solidFill>
              </a:rPr>
              <a:t>	          </a:t>
            </a:r>
            <a:r>
              <a:rPr lang="pt-BR" sz="1400" b="1" dirty="0" err="1">
                <a:solidFill>
                  <a:schemeClr val="bg1"/>
                </a:solidFill>
              </a:rPr>
              <a:t>border-radius</a:t>
            </a:r>
            <a:r>
              <a:rPr lang="pt-BR" sz="1400" b="1" dirty="0">
                <a:solidFill>
                  <a:schemeClr val="bg1"/>
                </a:solidFill>
              </a:rPr>
              <a:t>: 10px;</a:t>
            </a:r>
          </a:p>
          <a:p>
            <a:pPr lvl="2"/>
            <a:r>
              <a:rPr lang="pt-BR" sz="1400" b="1" dirty="0">
                <a:solidFill>
                  <a:schemeClr val="bg1"/>
                </a:solidFill>
              </a:rPr>
              <a:t>	          </a:t>
            </a:r>
            <a:r>
              <a:rPr lang="pt-BR" sz="1400" b="1" dirty="0" err="1">
                <a:solidFill>
                  <a:schemeClr val="bg1"/>
                </a:solidFill>
              </a:rPr>
              <a:t>height</a:t>
            </a:r>
            <a:r>
              <a:rPr lang="pt-BR" sz="1400" b="1" dirty="0">
                <a:solidFill>
                  <a:schemeClr val="bg1"/>
                </a:solidFill>
              </a:rPr>
              <a:t>: 300px;</a:t>
            </a:r>
          </a:p>
          <a:p>
            <a:pPr lvl="2"/>
            <a:r>
              <a:rPr lang="pt-BR" sz="1400" b="1" dirty="0">
                <a:solidFill>
                  <a:schemeClr val="bg1"/>
                </a:solidFill>
              </a:rPr>
              <a:t>	          </a:t>
            </a:r>
            <a:r>
              <a:rPr lang="pt-BR" sz="1400" b="1" dirty="0" err="1">
                <a:solidFill>
                  <a:schemeClr val="bg1"/>
                </a:solidFill>
              </a:rPr>
              <a:t>text-align</a:t>
            </a:r>
            <a:r>
              <a:rPr lang="pt-BR" sz="1400" b="1" dirty="0">
                <a:solidFill>
                  <a:schemeClr val="bg1"/>
                </a:solidFill>
              </a:rPr>
              <a:t>: center;</a:t>
            </a:r>
          </a:p>
          <a:p>
            <a:pPr lvl="2"/>
            <a:r>
              <a:rPr lang="pt-BR" sz="1400" b="1" dirty="0">
                <a:solidFill>
                  <a:schemeClr val="bg1"/>
                </a:solidFill>
              </a:rPr>
              <a:t>	          </a:t>
            </a:r>
            <a:r>
              <a:rPr lang="pt-BR" sz="1400" b="1" dirty="0" err="1">
                <a:solidFill>
                  <a:schemeClr val="bg1"/>
                </a:solidFill>
              </a:rPr>
              <a:t>font-size</a:t>
            </a:r>
            <a:r>
              <a:rPr lang="pt-BR" sz="1400" b="1" dirty="0">
                <a:solidFill>
                  <a:schemeClr val="bg1"/>
                </a:solidFill>
              </a:rPr>
              <a:t>: 15px;</a:t>
            </a:r>
          </a:p>
          <a:p>
            <a:pPr lvl="2"/>
            <a:r>
              <a:rPr lang="pt-BR" sz="1400" b="1" dirty="0">
                <a:solidFill>
                  <a:schemeClr val="bg1"/>
                </a:solidFill>
              </a:rPr>
              <a:t>	          }</a:t>
            </a:r>
          </a:p>
          <a:p>
            <a:pPr lvl="2"/>
            <a:r>
              <a:rPr lang="pt-BR" sz="1400" b="1" dirty="0">
                <a:solidFill>
                  <a:schemeClr val="bg1"/>
                </a:solidFill>
              </a:rPr>
              <a:t>	.</a:t>
            </a:r>
            <a:r>
              <a:rPr lang="pt-BR" sz="1400" b="1" dirty="0" err="1">
                <a:solidFill>
                  <a:schemeClr val="bg1"/>
                </a:solidFill>
              </a:rPr>
              <a:t>submit</a:t>
            </a:r>
            <a:r>
              <a:rPr lang="pt-BR" sz="1400" b="1" dirty="0">
                <a:solidFill>
                  <a:schemeClr val="bg1"/>
                </a:solidFill>
              </a:rPr>
              <a:t> {</a:t>
            </a:r>
          </a:p>
          <a:p>
            <a:pPr lvl="2"/>
            <a:r>
              <a:rPr lang="pt-BR" sz="1400" b="1" dirty="0">
                <a:solidFill>
                  <a:schemeClr val="bg1"/>
                </a:solidFill>
              </a:rPr>
              <a:t>	               </a:t>
            </a:r>
            <a:r>
              <a:rPr lang="pt-BR" sz="1400" b="1" dirty="0" err="1">
                <a:solidFill>
                  <a:schemeClr val="bg1"/>
                </a:solidFill>
              </a:rPr>
              <a:t>border</a:t>
            </a:r>
            <a:r>
              <a:rPr lang="pt-BR" sz="1400" b="1" dirty="0">
                <a:solidFill>
                  <a:schemeClr val="bg1"/>
                </a:solidFill>
              </a:rPr>
              <a:t>: 2px </a:t>
            </a:r>
            <a:r>
              <a:rPr lang="pt-BR" sz="1400" b="1" dirty="0" err="1">
                <a:solidFill>
                  <a:schemeClr val="bg1"/>
                </a:solidFill>
              </a:rPr>
              <a:t>solid</a:t>
            </a:r>
            <a:r>
              <a:rPr lang="pt-BR" sz="1400" b="1" dirty="0">
                <a:solidFill>
                  <a:schemeClr val="bg1"/>
                </a:solidFill>
              </a:rPr>
              <a:t> #6982DB;</a:t>
            </a:r>
          </a:p>
          <a:p>
            <a:pPr lvl="2"/>
            <a:r>
              <a:rPr lang="pt-BR" sz="1400" b="1" dirty="0">
                <a:solidFill>
                  <a:schemeClr val="bg1"/>
                </a:solidFill>
              </a:rPr>
              <a:t>	               background-color: #D8E3FA;</a:t>
            </a:r>
          </a:p>
          <a:p>
            <a:pPr lvl="2"/>
            <a:r>
              <a:rPr lang="pt-BR" sz="1400" b="1" dirty="0">
                <a:solidFill>
                  <a:schemeClr val="bg1"/>
                </a:solidFill>
              </a:rPr>
              <a:t>	               </a:t>
            </a:r>
            <a:r>
              <a:rPr lang="pt-BR" sz="1400" b="1" dirty="0" err="1">
                <a:solidFill>
                  <a:schemeClr val="bg1"/>
                </a:solidFill>
              </a:rPr>
              <a:t>border-radius</a:t>
            </a:r>
            <a:r>
              <a:rPr lang="pt-BR" sz="1400" b="1" dirty="0">
                <a:solidFill>
                  <a:schemeClr val="bg1"/>
                </a:solidFill>
              </a:rPr>
              <a:t>: 10px;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	               </a:t>
            </a:r>
            <a:r>
              <a:rPr lang="pt-BR" sz="1400" b="1" dirty="0" err="1">
                <a:solidFill>
                  <a:schemeClr val="bg1"/>
                </a:solidFill>
              </a:rPr>
              <a:t>height</a:t>
            </a:r>
            <a:r>
              <a:rPr lang="pt-BR" sz="1400" b="1" dirty="0">
                <a:solidFill>
                  <a:schemeClr val="bg1"/>
                </a:solidFill>
              </a:rPr>
              <a:t>: 50px;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	               </a:t>
            </a:r>
            <a:r>
              <a:rPr lang="pt-BR" sz="1400" b="1" dirty="0" err="1">
                <a:solidFill>
                  <a:schemeClr val="bg1"/>
                </a:solidFill>
              </a:rPr>
              <a:t>width</a:t>
            </a:r>
            <a:r>
              <a:rPr lang="pt-BR" sz="1400" b="1" dirty="0">
                <a:solidFill>
                  <a:schemeClr val="bg1"/>
                </a:solidFill>
              </a:rPr>
              <a:t>: 100px;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	               </a:t>
            </a:r>
            <a:r>
              <a:rPr lang="pt-BR" sz="1400" b="1" dirty="0" err="1">
                <a:solidFill>
                  <a:schemeClr val="bg1"/>
                </a:solidFill>
              </a:rPr>
              <a:t>text-align</a:t>
            </a:r>
            <a:r>
              <a:rPr lang="pt-BR" sz="1400" b="1" dirty="0">
                <a:solidFill>
                  <a:schemeClr val="bg1"/>
                </a:solidFill>
              </a:rPr>
              <a:t>: center;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	               </a:t>
            </a:r>
            <a:r>
              <a:rPr lang="pt-BR" sz="1400" b="1" dirty="0" err="1">
                <a:solidFill>
                  <a:schemeClr val="bg1"/>
                </a:solidFill>
              </a:rPr>
              <a:t>font-size</a:t>
            </a:r>
            <a:r>
              <a:rPr lang="pt-BR" sz="1400" b="1" dirty="0">
                <a:solidFill>
                  <a:schemeClr val="bg1"/>
                </a:solidFill>
              </a:rPr>
              <a:t>: 20px;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 	               color: #132773;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	               }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&lt;/</a:t>
            </a:r>
            <a:r>
              <a:rPr lang="pt-BR" sz="1400" b="1" dirty="0" err="1">
                <a:solidFill>
                  <a:schemeClr val="bg1"/>
                </a:solidFill>
              </a:rPr>
              <a:t>style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&lt;meta </a:t>
            </a:r>
            <a:r>
              <a:rPr lang="pt-BR" sz="1400" b="1" dirty="0" err="1">
                <a:solidFill>
                  <a:schemeClr val="bg1"/>
                </a:solidFill>
              </a:rPr>
              <a:t>charset</a:t>
            </a:r>
            <a:r>
              <a:rPr lang="pt-BR" sz="1400" b="1" dirty="0">
                <a:solidFill>
                  <a:schemeClr val="bg1"/>
                </a:solidFill>
              </a:rPr>
              <a:t>="utf-8"&gt;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&lt;/</a:t>
            </a:r>
            <a:r>
              <a:rPr lang="pt-BR" sz="1400" b="1" dirty="0" err="1">
                <a:solidFill>
                  <a:schemeClr val="bg1"/>
                </a:solidFill>
              </a:rPr>
              <a:t>head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&lt;</a:t>
            </a:r>
            <a:r>
              <a:rPr lang="pt-BR" sz="1400" b="1" dirty="0" err="1">
                <a:solidFill>
                  <a:schemeClr val="bg1"/>
                </a:solidFill>
              </a:rPr>
              <a:t>body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sz="1400" b="1" dirty="0">
                <a:solidFill>
                  <a:schemeClr val="bg1"/>
                </a:solidFill>
              </a:rPr>
              <a:t>&lt;</a:t>
            </a:r>
            <a:r>
              <a:rPr lang="pt-BR" sz="1400" b="1" dirty="0" err="1">
                <a:solidFill>
                  <a:schemeClr val="bg1"/>
                </a:solidFill>
              </a:rPr>
              <a:t>hr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size</a:t>
            </a:r>
            <a:r>
              <a:rPr lang="pt-BR" sz="1400" b="1" dirty="0">
                <a:solidFill>
                  <a:schemeClr val="bg1"/>
                </a:solidFill>
              </a:rPr>
              <a:t>= "4" color="#2659BD"&gt;</a:t>
            </a:r>
          </a:p>
          <a:p>
            <a:pPr lvl="1"/>
            <a:r>
              <a:rPr lang="pt-BR" sz="1400" b="1" dirty="0">
                <a:solidFill>
                  <a:schemeClr val="bg1"/>
                </a:solidFill>
              </a:rPr>
              <a:t>&lt;</a:t>
            </a:r>
            <a:r>
              <a:rPr lang="pt-BR" sz="1400" b="1" dirty="0" err="1">
                <a:solidFill>
                  <a:schemeClr val="bg1"/>
                </a:solidFill>
              </a:rPr>
              <a:t>font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size</a:t>
            </a:r>
            <a:r>
              <a:rPr lang="pt-BR" sz="1400" b="1" dirty="0">
                <a:solidFill>
                  <a:schemeClr val="bg1"/>
                </a:solidFill>
              </a:rPr>
              <a:t>= "5" face= "</a:t>
            </a:r>
            <a:r>
              <a:rPr lang="pt-BR" sz="1400" b="1" dirty="0" err="1">
                <a:solidFill>
                  <a:schemeClr val="bg1"/>
                </a:solidFill>
              </a:rPr>
              <a:t>Sans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Serif</a:t>
            </a:r>
            <a:r>
              <a:rPr lang="pt-BR" sz="1400" b="1" dirty="0">
                <a:solidFill>
                  <a:schemeClr val="bg1"/>
                </a:solidFill>
              </a:rPr>
              <a:t>" color= "#256AD8"&gt;</a:t>
            </a:r>
          </a:p>
          <a:p>
            <a:pPr lvl="1"/>
            <a:r>
              <a:rPr lang="pt-BR" sz="1400" b="1" dirty="0">
                <a:solidFill>
                  <a:schemeClr val="bg1"/>
                </a:solidFill>
              </a:rPr>
              <a:t>	&lt;H1&gt;&lt;center&gt; Faça qualquer calculo do 2ºGrau!!&lt;/center&gt;&lt;/H1&gt;</a:t>
            </a:r>
          </a:p>
          <a:p>
            <a:pPr lvl="1"/>
            <a:r>
              <a:rPr lang="pt-BR" sz="1400" b="1" dirty="0">
                <a:solidFill>
                  <a:schemeClr val="bg1"/>
                </a:solidFill>
              </a:rPr>
              <a:t>&lt;/</a:t>
            </a:r>
            <a:r>
              <a:rPr lang="pt-BR" sz="1400" b="1" dirty="0" err="1">
                <a:solidFill>
                  <a:schemeClr val="bg1"/>
                </a:solidFill>
              </a:rPr>
              <a:t>font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1C6DB8-11D6-4080-853C-EE5F5CFE2C22}"/>
              </a:ext>
            </a:extLst>
          </p:cNvPr>
          <p:cNvSpPr txBox="1"/>
          <p:nvPr/>
        </p:nvSpPr>
        <p:spPr>
          <a:xfrm>
            <a:off x="9154227" y="1025838"/>
            <a:ext cx="22028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</a:rPr>
              <a:t>HTML</a:t>
            </a:r>
          </a:p>
        </p:txBody>
      </p:sp>
      <p:pic>
        <p:nvPicPr>
          <p:cNvPr id="11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456CC4C3-7BC0-42A4-9AC1-982942854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133834"/>
            <a:ext cx="2650722" cy="26507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6E3FA5-8118-4580-8738-641F783863D8}"/>
              </a:ext>
            </a:extLst>
          </p:cNvPr>
          <p:cNvSpPr txBox="1"/>
          <p:nvPr/>
        </p:nvSpPr>
        <p:spPr>
          <a:xfrm>
            <a:off x="9154227" y="4764883"/>
            <a:ext cx="1957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Parte 1</a:t>
            </a:r>
          </a:p>
        </p:txBody>
      </p:sp>
      <p:pic>
        <p:nvPicPr>
          <p:cNvPr id="20" name="Gráfico 19" descr="Web design com preenchimento sólido">
            <a:extLst>
              <a:ext uri="{FF2B5EF4-FFF2-40B4-BE49-F238E27FC236}">
                <a16:creationId xmlns:a16="http://schemas.microsoft.com/office/drawing/2014/main" id="{0DB1CF5E-A940-4E22-BCEA-16397EDF8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8432" y="102163"/>
            <a:ext cx="1331053" cy="1331053"/>
          </a:xfrm>
          <a:prstGeom prst="rect">
            <a:avLst/>
          </a:prstGeom>
        </p:spPr>
      </p:pic>
      <p:pic>
        <p:nvPicPr>
          <p:cNvPr id="21" name="Gráfico 20" descr="Web design com preenchimento sólido">
            <a:extLst>
              <a:ext uri="{FF2B5EF4-FFF2-40B4-BE49-F238E27FC236}">
                <a16:creationId xmlns:a16="http://schemas.microsoft.com/office/drawing/2014/main" id="{99FF697C-0703-449F-AF57-B6D5B2F77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6839" y="5667809"/>
            <a:ext cx="965448" cy="965448"/>
          </a:xfrm>
          <a:prstGeom prst="rect">
            <a:avLst/>
          </a:prstGeom>
        </p:spPr>
      </p:pic>
      <p:sp>
        <p:nvSpPr>
          <p:cNvPr id="22" name="Chave Esquerda 21">
            <a:extLst>
              <a:ext uri="{FF2B5EF4-FFF2-40B4-BE49-F238E27FC236}">
                <a16:creationId xmlns:a16="http://schemas.microsoft.com/office/drawing/2014/main" id="{87AD70C3-CB16-4F1B-9954-79565F848969}"/>
              </a:ext>
            </a:extLst>
          </p:cNvPr>
          <p:cNvSpPr/>
          <p:nvPr/>
        </p:nvSpPr>
        <p:spPr>
          <a:xfrm>
            <a:off x="-170905" y="151179"/>
            <a:ext cx="528471" cy="6555640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have Esquerda 22">
            <a:extLst>
              <a:ext uri="{FF2B5EF4-FFF2-40B4-BE49-F238E27FC236}">
                <a16:creationId xmlns:a16="http://schemas.microsoft.com/office/drawing/2014/main" id="{1F6A67D6-CAD5-4913-8B33-6BC1A7EFFA37}"/>
              </a:ext>
            </a:extLst>
          </p:cNvPr>
          <p:cNvSpPr/>
          <p:nvPr/>
        </p:nvSpPr>
        <p:spPr>
          <a:xfrm flipH="1">
            <a:off x="11749541" y="151179"/>
            <a:ext cx="528471" cy="6555640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 descr="Aquário estrutura de tópicos">
            <a:extLst>
              <a:ext uri="{FF2B5EF4-FFF2-40B4-BE49-F238E27FC236}">
                <a16:creationId xmlns:a16="http://schemas.microsoft.com/office/drawing/2014/main" id="{6584C37F-B6E0-4620-8B72-2500C9B31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3671" y="517404"/>
            <a:ext cx="1217073" cy="1217073"/>
          </a:xfrm>
          <a:prstGeom prst="rect">
            <a:avLst/>
          </a:prstGeom>
        </p:spPr>
      </p:pic>
      <p:pic>
        <p:nvPicPr>
          <p:cNvPr id="27" name="Gráfico 26" descr="Aquário estrutura de tópicos">
            <a:extLst>
              <a:ext uri="{FF2B5EF4-FFF2-40B4-BE49-F238E27FC236}">
                <a16:creationId xmlns:a16="http://schemas.microsoft.com/office/drawing/2014/main" id="{C1C3474B-7F5E-434B-9AAE-FBBB7F251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52" y="2461216"/>
            <a:ext cx="1217073" cy="1217073"/>
          </a:xfrm>
          <a:prstGeom prst="rect">
            <a:avLst/>
          </a:prstGeom>
        </p:spPr>
      </p:pic>
      <p:pic>
        <p:nvPicPr>
          <p:cNvPr id="30" name="Gráfico 29" descr="Novo estrutura de tópicos">
            <a:extLst>
              <a:ext uri="{FF2B5EF4-FFF2-40B4-BE49-F238E27FC236}">
                <a16:creationId xmlns:a16="http://schemas.microsoft.com/office/drawing/2014/main" id="{E8EE0FF2-EB7F-444D-B301-F1964ABA73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67011">
            <a:off x="6909164" y="4496912"/>
            <a:ext cx="1366938" cy="1366938"/>
          </a:xfrm>
          <a:prstGeom prst="rect">
            <a:avLst/>
          </a:prstGeom>
        </p:spPr>
      </p:pic>
      <p:pic>
        <p:nvPicPr>
          <p:cNvPr id="31" name="Gráfico 30" descr="Novo estrutura de tópicos">
            <a:extLst>
              <a:ext uri="{FF2B5EF4-FFF2-40B4-BE49-F238E27FC236}">
                <a16:creationId xmlns:a16="http://schemas.microsoft.com/office/drawing/2014/main" id="{12BFF17A-B116-46A4-B7C1-51F8E96AB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67011">
            <a:off x="10491933" y="36861"/>
            <a:ext cx="1366938" cy="13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C272B0E-5FA5-4D18-B610-B1333D583E15}"/>
              </a:ext>
            </a:extLst>
          </p:cNvPr>
          <p:cNvSpPr/>
          <p:nvPr/>
        </p:nvSpPr>
        <p:spPr>
          <a:xfrm rot="2006946">
            <a:off x="11355665" y="-1280269"/>
            <a:ext cx="420914" cy="12417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864A327-8C92-404E-8343-86EA055A0197}"/>
              </a:ext>
            </a:extLst>
          </p:cNvPr>
          <p:cNvSpPr/>
          <p:nvPr/>
        </p:nvSpPr>
        <p:spPr>
          <a:xfrm rot="2006946">
            <a:off x="724121" y="-5744903"/>
            <a:ext cx="420914" cy="12417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C161F4DB-839D-498C-8E3E-B089DD362D42}"/>
              </a:ext>
            </a:extLst>
          </p:cNvPr>
          <p:cNvSpPr/>
          <p:nvPr/>
        </p:nvSpPr>
        <p:spPr>
          <a:xfrm>
            <a:off x="-170905" y="151179"/>
            <a:ext cx="528471" cy="6555640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85D9C00C-5A66-4E69-B145-916D4186B384}"/>
              </a:ext>
            </a:extLst>
          </p:cNvPr>
          <p:cNvSpPr/>
          <p:nvPr/>
        </p:nvSpPr>
        <p:spPr>
          <a:xfrm flipH="1">
            <a:off x="11749541" y="151179"/>
            <a:ext cx="528471" cy="6555640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F018A3-7AB2-429A-907B-BEFB2468F167}"/>
              </a:ext>
            </a:extLst>
          </p:cNvPr>
          <p:cNvSpPr txBox="1"/>
          <p:nvPr/>
        </p:nvSpPr>
        <p:spPr>
          <a:xfrm>
            <a:off x="0" y="151179"/>
            <a:ext cx="120396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pt-BR" sz="1400" b="1" dirty="0">
                <a:solidFill>
                  <a:schemeClr val="bg1"/>
                </a:solidFill>
              </a:rPr>
              <a:t>	&lt;</a:t>
            </a:r>
            <a:r>
              <a:rPr lang="pt-BR" sz="1400" b="1" dirty="0" err="1">
                <a:solidFill>
                  <a:schemeClr val="bg1"/>
                </a:solidFill>
              </a:rPr>
              <a:t>form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name</a:t>
            </a:r>
            <a:r>
              <a:rPr lang="pt-BR" sz="1400" b="1" dirty="0">
                <a:solidFill>
                  <a:schemeClr val="bg1"/>
                </a:solidFill>
              </a:rPr>
              <a:t> = "form1" </a:t>
            </a:r>
            <a:r>
              <a:rPr lang="pt-BR" sz="1400" b="1" dirty="0" err="1">
                <a:solidFill>
                  <a:schemeClr val="bg1"/>
                </a:solidFill>
              </a:rPr>
              <a:t>method</a:t>
            </a:r>
            <a:r>
              <a:rPr lang="pt-BR" sz="1400" b="1" dirty="0">
                <a:solidFill>
                  <a:schemeClr val="bg1"/>
                </a:solidFill>
              </a:rPr>
              <a:t> ="POST" </a:t>
            </a:r>
            <a:r>
              <a:rPr lang="pt-BR" sz="1400" b="1" dirty="0" err="1">
                <a:solidFill>
                  <a:schemeClr val="bg1"/>
                </a:solidFill>
              </a:rPr>
              <a:t>action</a:t>
            </a:r>
            <a:r>
              <a:rPr lang="pt-BR" sz="1400" b="1" dirty="0">
                <a:solidFill>
                  <a:schemeClr val="bg1"/>
                </a:solidFill>
              </a:rPr>
              <a:t> ="</a:t>
            </a:r>
            <a:r>
              <a:rPr lang="pt-BR" sz="1400" b="1" dirty="0" err="1">
                <a:solidFill>
                  <a:schemeClr val="bg1"/>
                </a:solidFill>
              </a:rPr>
              <a:t>equacao_quadratica.php</a:t>
            </a:r>
            <a:r>
              <a:rPr lang="pt-BR" sz="1400" b="1" dirty="0">
                <a:solidFill>
                  <a:schemeClr val="bg1"/>
                </a:solidFill>
              </a:rPr>
              <a:t>"&gt;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&lt;p </a:t>
            </a:r>
            <a:r>
              <a:rPr lang="pt-BR" sz="1400" b="1" dirty="0" err="1">
                <a:solidFill>
                  <a:schemeClr val="bg1"/>
                </a:solidFill>
              </a:rPr>
              <a:t>class</a:t>
            </a:r>
            <a:r>
              <a:rPr lang="pt-BR" sz="1400" b="1" dirty="0">
                <a:solidFill>
                  <a:schemeClr val="bg1"/>
                </a:solidFill>
              </a:rPr>
              <a:t>="card"&gt;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&lt;</a:t>
            </a:r>
            <a:r>
              <a:rPr lang="pt-BR" sz="1400" b="1" dirty="0" err="1">
                <a:solidFill>
                  <a:schemeClr val="bg1"/>
                </a:solidFill>
              </a:rPr>
              <a:t>font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size</a:t>
            </a:r>
            <a:r>
              <a:rPr lang="pt-BR" sz="1400" b="1" dirty="0">
                <a:solidFill>
                  <a:schemeClr val="bg1"/>
                </a:solidFill>
              </a:rPr>
              <a:t>= "5" face= "</a:t>
            </a:r>
            <a:r>
              <a:rPr lang="pt-BR" sz="1400" b="1" dirty="0" err="1">
                <a:solidFill>
                  <a:schemeClr val="bg1"/>
                </a:solidFill>
              </a:rPr>
              <a:t>Sans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Serif</a:t>
            </a:r>
            <a:r>
              <a:rPr lang="pt-BR" sz="1400" b="1" dirty="0">
                <a:solidFill>
                  <a:schemeClr val="bg1"/>
                </a:solidFill>
              </a:rPr>
              <a:t>" color= "#132773"&gt;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	&lt;TR&gt;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	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	&lt;TH&gt;Exemplo: ax² + </a:t>
            </a:r>
            <a:r>
              <a:rPr lang="pt-BR" sz="1400" b="1" dirty="0" err="1">
                <a:solidFill>
                  <a:schemeClr val="bg1"/>
                </a:solidFill>
              </a:rPr>
              <a:t>bx</a:t>
            </a:r>
            <a:r>
              <a:rPr lang="pt-BR" sz="1400" b="1" dirty="0">
                <a:solidFill>
                  <a:schemeClr val="bg1"/>
                </a:solidFill>
              </a:rPr>
              <a:t> + c = 0 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 &lt;/TH&gt;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	&lt;TH&gt;&lt;input </a:t>
            </a:r>
            <a:r>
              <a:rPr lang="pt-BR" sz="1400" b="1" dirty="0" err="1">
                <a:solidFill>
                  <a:schemeClr val="bg1"/>
                </a:solidFill>
              </a:rPr>
              <a:t>type</a:t>
            </a:r>
            <a:r>
              <a:rPr lang="pt-BR" sz="1400" b="1" dirty="0">
                <a:solidFill>
                  <a:schemeClr val="bg1"/>
                </a:solidFill>
              </a:rPr>
              <a:t> ="</a:t>
            </a:r>
            <a:r>
              <a:rPr lang="pt-BR" sz="1400" b="1" dirty="0" err="1">
                <a:solidFill>
                  <a:schemeClr val="bg1"/>
                </a:solidFill>
              </a:rPr>
              <a:t>number</a:t>
            </a:r>
            <a:r>
              <a:rPr lang="pt-BR" sz="1400" b="1" dirty="0">
                <a:solidFill>
                  <a:schemeClr val="bg1"/>
                </a:solidFill>
              </a:rPr>
              <a:t>" </a:t>
            </a:r>
            <a:r>
              <a:rPr lang="pt-BR" sz="1400" b="1" dirty="0" err="1">
                <a:solidFill>
                  <a:schemeClr val="bg1"/>
                </a:solidFill>
              </a:rPr>
              <a:t>name</a:t>
            </a:r>
            <a:r>
              <a:rPr lang="pt-BR" sz="1400" b="1" dirty="0">
                <a:solidFill>
                  <a:schemeClr val="bg1"/>
                </a:solidFill>
              </a:rPr>
              <a:t> ="A"&gt; x²&lt;/TH&gt;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	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;+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	&lt;TH&gt;&amp;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 &lt;input </a:t>
            </a:r>
            <a:r>
              <a:rPr lang="pt-BR" sz="1400" b="1" dirty="0" err="1">
                <a:solidFill>
                  <a:schemeClr val="bg1"/>
                </a:solidFill>
              </a:rPr>
              <a:t>type</a:t>
            </a:r>
            <a:r>
              <a:rPr lang="pt-BR" sz="1400" b="1" dirty="0">
                <a:solidFill>
                  <a:schemeClr val="bg1"/>
                </a:solidFill>
              </a:rPr>
              <a:t> ="</a:t>
            </a:r>
            <a:r>
              <a:rPr lang="pt-BR" sz="1400" b="1" dirty="0" err="1">
                <a:solidFill>
                  <a:schemeClr val="bg1"/>
                </a:solidFill>
              </a:rPr>
              <a:t>number</a:t>
            </a:r>
            <a:r>
              <a:rPr lang="pt-BR" sz="1400" b="1" dirty="0">
                <a:solidFill>
                  <a:schemeClr val="bg1"/>
                </a:solidFill>
              </a:rPr>
              <a:t>" </a:t>
            </a:r>
            <a:r>
              <a:rPr lang="pt-BR" sz="1400" b="1" dirty="0" err="1">
                <a:solidFill>
                  <a:schemeClr val="bg1"/>
                </a:solidFill>
              </a:rPr>
              <a:t>name</a:t>
            </a:r>
            <a:r>
              <a:rPr lang="pt-BR" sz="1400" b="1" dirty="0">
                <a:solidFill>
                  <a:schemeClr val="bg1"/>
                </a:solidFill>
              </a:rPr>
              <a:t> ="B"&gt; x&lt;/TH&gt;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	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;+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	&lt;TH&gt;&amp;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 &lt;input </a:t>
            </a:r>
            <a:r>
              <a:rPr lang="pt-BR" sz="1400" b="1" dirty="0" err="1">
                <a:solidFill>
                  <a:schemeClr val="bg1"/>
                </a:solidFill>
              </a:rPr>
              <a:t>type</a:t>
            </a:r>
            <a:r>
              <a:rPr lang="pt-BR" sz="1400" b="1" dirty="0">
                <a:solidFill>
                  <a:schemeClr val="bg1"/>
                </a:solidFill>
              </a:rPr>
              <a:t> ="n" </a:t>
            </a:r>
            <a:r>
              <a:rPr lang="pt-BR" sz="1400" b="1" dirty="0" err="1">
                <a:solidFill>
                  <a:schemeClr val="bg1"/>
                </a:solidFill>
              </a:rPr>
              <a:t>name</a:t>
            </a:r>
            <a:r>
              <a:rPr lang="pt-BR" sz="1400" b="1" dirty="0">
                <a:solidFill>
                  <a:schemeClr val="bg1"/>
                </a:solidFill>
              </a:rPr>
              <a:t> ="C"&gt; &lt;/TH&gt;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	&lt;TH&gt; = 0 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 &lt;/TH&gt;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	&lt;TH&gt; 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 &lt;input </a:t>
            </a:r>
            <a:r>
              <a:rPr lang="pt-BR" sz="1400" b="1" dirty="0" err="1">
                <a:solidFill>
                  <a:schemeClr val="bg1"/>
                </a:solidFill>
              </a:rPr>
              <a:t>type</a:t>
            </a:r>
            <a:r>
              <a:rPr lang="pt-BR" sz="1400" b="1" dirty="0">
                <a:solidFill>
                  <a:schemeClr val="bg1"/>
                </a:solidFill>
              </a:rPr>
              <a:t> ="</a:t>
            </a:r>
            <a:r>
              <a:rPr lang="pt-BR" sz="1400" b="1" dirty="0" err="1">
                <a:solidFill>
                  <a:schemeClr val="bg1"/>
                </a:solidFill>
              </a:rPr>
              <a:t>number</a:t>
            </a:r>
            <a:r>
              <a:rPr lang="pt-BR" sz="1400" b="1" dirty="0">
                <a:solidFill>
                  <a:schemeClr val="bg1"/>
                </a:solidFill>
              </a:rPr>
              <a:t>" </a:t>
            </a:r>
            <a:r>
              <a:rPr lang="pt-BR" sz="1400" b="1" dirty="0" err="1">
                <a:solidFill>
                  <a:schemeClr val="bg1"/>
                </a:solidFill>
              </a:rPr>
              <a:t>name</a:t>
            </a:r>
            <a:r>
              <a:rPr lang="pt-BR" sz="1400" b="1" dirty="0">
                <a:solidFill>
                  <a:schemeClr val="bg1"/>
                </a:solidFill>
              </a:rPr>
              <a:t> ="</a:t>
            </a:r>
            <a:r>
              <a:rPr lang="pt-BR" sz="1400" b="1" dirty="0" err="1">
                <a:solidFill>
                  <a:schemeClr val="bg1"/>
                </a:solidFill>
              </a:rPr>
              <a:t>A_Fracao</a:t>
            </a:r>
            <a:r>
              <a:rPr lang="pt-BR" sz="1400" b="1" dirty="0">
                <a:solidFill>
                  <a:schemeClr val="bg1"/>
                </a:solidFill>
              </a:rPr>
              <a:t>"&gt;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	&lt;TH&gt; 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 &lt;input </a:t>
            </a:r>
            <a:r>
              <a:rPr lang="pt-BR" sz="1400" b="1" dirty="0" err="1">
                <a:solidFill>
                  <a:schemeClr val="bg1"/>
                </a:solidFill>
              </a:rPr>
              <a:t>type</a:t>
            </a:r>
            <a:r>
              <a:rPr lang="pt-BR" sz="1400" b="1" dirty="0">
                <a:solidFill>
                  <a:schemeClr val="bg1"/>
                </a:solidFill>
              </a:rPr>
              <a:t> 			="</a:t>
            </a:r>
            <a:r>
              <a:rPr lang="pt-BR" sz="1400" b="1" dirty="0" err="1">
                <a:solidFill>
                  <a:schemeClr val="bg1"/>
                </a:solidFill>
              </a:rPr>
              <a:t>number</a:t>
            </a:r>
            <a:r>
              <a:rPr lang="pt-BR" sz="1400" b="1" dirty="0">
                <a:solidFill>
                  <a:schemeClr val="bg1"/>
                </a:solidFill>
              </a:rPr>
              <a:t>" </a:t>
            </a:r>
            <a:r>
              <a:rPr lang="pt-BR" sz="1400" b="1" dirty="0" err="1">
                <a:solidFill>
                  <a:schemeClr val="bg1"/>
                </a:solidFill>
              </a:rPr>
              <a:t>name</a:t>
            </a:r>
            <a:r>
              <a:rPr lang="pt-BR" sz="1400" b="1" dirty="0">
                <a:solidFill>
                  <a:schemeClr val="bg1"/>
                </a:solidFill>
              </a:rPr>
              <a:t>  ="</a:t>
            </a:r>
            <a:r>
              <a:rPr lang="pt-BR" sz="1400" b="1" dirty="0" err="1">
                <a:solidFill>
                  <a:schemeClr val="bg1"/>
                </a:solidFill>
              </a:rPr>
              <a:t>B_Fracao</a:t>
            </a:r>
            <a:r>
              <a:rPr lang="pt-BR" sz="1400" b="1" dirty="0">
                <a:solidFill>
                  <a:schemeClr val="bg1"/>
                </a:solidFill>
              </a:rPr>
              <a:t>"&gt;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	&lt;TH&gt; 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 &lt;input </a:t>
            </a:r>
            <a:r>
              <a:rPr lang="pt-BR" sz="1400" b="1" dirty="0" err="1">
                <a:solidFill>
                  <a:schemeClr val="bg1"/>
                </a:solidFill>
              </a:rPr>
              <a:t>type</a:t>
            </a:r>
            <a:r>
              <a:rPr lang="pt-BR" sz="1400" b="1" dirty="0">
                <a:solidFill>
                  <a:schemeClr val="bg1"/>
                </a:solidFill>
              </a:rPr>
              <a:t> ="</a:t>
            </a:r>
            <a:r>
              <a:rPr lang="pt-BR" sz="1400" b="1" dirty="0" err="1">
                <a:solidFill>
                  <a:schemeClr val="bg1"/>
                </a:solidFill>
              </a:rPr>
              <a:t>number</a:t>
            </a:r>
            <a:r>
              <a:rPr lang="pt-BR" sz="1400" b="1" dirty="0">
                <a:solidFill>
                  <a:schemeClr val="bg1"/>
                </a:solidFill>
              </a:rPr>
              <a:t>" 			</a:t>
            </a:r>
            <a:r>
              <a:rPr lang="pt-BR" sz="1400" b="1" dirty="0" err="1">
                <a:solidFill>
                  <a:schemeClr val="bg1"/>
                </a:solidFill>
              </a:rPr>
              <a:t>name</a:t>
            </a:r>
            <a:r>
              <a:rPr lang="pt-BR" sz="1400" b="1" dirty="0">
                <a:solidFill>
                  <a:schemeClr val="bg1"/>
                </a:solidFill>
              </a:rPr>
              <a:t> ="</a:t>
            </a:r>
            <a:r>
              <a:rPr lang="pt-BR" sz="1400" b="1" dirty="0" err="1">
                <a:solidFill>
                  <a:schemeClr val="bg1"/>
                </a:solidFill>
              </a:rPr>
              <a:t>C_Fracao</a:t>
            </a:r>
            <a:r>
              <a:rPr lang="pt-BR" sz="1400" b="1" dirty="0">
                <a:solidFill>
                  <a:schemeClr val="bg1"/>
                </a:solidFill>
              </a:rPr>
              <a:t>"&gt;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	&lt;TH&gt;&amp;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 &lt;/TH&gt;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	&lt;/TR&gt;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&lt;/</a:t>
            </a:r>
            <a:r>
              <a:rPr lang="pt-BR" sz="1400" b="1" dirty="0" err="1">
                <a:solidFill>
                  <a:schemeClr val="bg1"/>
                </a:solidFill>
              </a:rPr>
              <a:t>font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	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&lt;/p&gt;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pPr lvl="4"/>
            <a:r>
              <a:rPr lang="pt-BR" sz="1400" b="1" dirty="0">
                <a:solidFill>
                  <a:schemeClr val="bg1"/>
                </a:solidFill>
              </a:rPr>
              <a:t>	&lt;center&gt;&lt;input </a:t>
            </a:r>
            <a:r>
              <a:rPr lang="pt-BR" sz="1400" b="1" dirty="0" err="1">
                <a:solidFill>
                  <a:schemeClr val="bg1"/>
                </a:solidFill>
              </a:rPr>
              <a:t>class</a:t>
            </a:r>
            <a:r>
              <a:rPr lang="pt-BR" sz="1400" b="1" dirty="0">
                <a:solidFill>
                  <a:schemeClr val="bg1"/>
                </a:solidFill>
              </a:rPr>
              <a:t>="</a:t>
            </a:r>
            <a:r>
              <a:rPr lang="pt-BR" sz="1400" b="1" dirty="0" err="1">
                <a:solidFill>
                  <a:schemeClr val="bg1"/>
                </a:solidFill>
              </a:rPr>
              <a:t>submit</a:t>
            </a:r>
            <a:r>
              <a:rPr lang="pt-BR" sz="1400" b="1" dirty="0">
                <a:solidFill>
                  <a:schemeClr val="bg1"/>
                </a:solidFill>
              </a:rPr>
              <a:t>" </a:t>
            </a:r>
            <a:r>
              <a:rPr lang="pt-BR" sz="1400" b="1" dirty="0" err="1">
                <a:solidFill>
                  <a:schemeClr val="bg1"/>
                </a:solidFill>
              </a:rPr>
              <a:t>type</a:t>
            </a:r>
            <a:r>
              <a:rPr lang="pt-BR" sz="1400" b="1" dirty="0">
                <a:solidFill>
                  <a:schemeClr val="bg1"/>
                </a:solidFill>
              </a:rPr>
              <a:t> ="</a:t>
            </a:r>
            <a:r>
              <a:rPr lang="pt-BR" sz="1400" b="1" dirty="0" err="1">
                <a:solidFill>
                  <a:schemeClr val="bg1"/>
                </a:solidFill>
              </a:rPr>
              <a:t>submit</a:t>
            </a:r>
            <a:r>
              <a:rPr lang="pt-BR" sz="1400" b="1" dirty="0">
                <a:solidFill>
                  <a:schemeClr val="bg1"/>
                </a:solidFill>
              </a:rPr>
              <a:t>" </a:t>
            </a:r>
            <a:r>
              <a:rPr lang="pt-BR" sz="1400" b="1" dirty="0" err="1">
                <a:solidFill>
                  <a:schemeClr val="bg1"/>
                </a:solidFill>
              </a:rPr>
              <a:t>name</a:t>
            </a:r>
            <a:r>
              <a:rPr lang="pt-BR" sz="1400" b="1" dirty="0">
                <a:solidFill>
                  <a:schemeClr val="bg1"/>
                </a:solidFill>
              </a:rPr>
              <a:t>="</a:t>
            </a:r>
            <a:r>
              <a:rPr lang="pt-BR" sz="1400" b="1" dirty="0" err="1">
                <a:solidFill>
                  <a:schemeClr val="bg1"/>
                </a:solidFill>
              </a:rPr>
              <a:t>submit</a:t>
            </a:r>
            <a:r>
              <a:rPr lang="pt-BR" sz="1400" b="1" dirty="0">
                <a:solidFill>
                  <a:schemeClr val="bg1"/>
                </a:solidFill>
              </a:rPr>
              <a:t>" </a:t>
            </a:r>
            <a:r>
              <a:rPr lang="pt-BR" sz="1400" b="1" dirty="0" err="1">
                <a:solidFill>
                  <a:schemeClr val="bg1"/>
                </a:solidFill>
              </a:rPr>
              <a:t>value</a:t>
            </a:r>
            <a:r>
              <a:rPr lang="pt-BR" sz="1400" b="1" dirty="0">
                <a:solidFill>
                  <a:schemeClr val="bg1"/>
                </a:solidFill>
              </a:rPr>
              <a:t> ="Calcular"&gt;&lt;/center&gt;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	&lt;/</a:t>
            </a:r>
            <a:r>
              <a:rPr lang="pt-BR" sz="1400" b="1" dirty="0" err="1">
                <a:solidFill>
                  <a:schemeClr val="bg1"/>
                </a:solidFill>
              </a:rPr>
              <a:t>form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	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   		&lt;</a:t>
            </a:r>
            <a:r>
              <a:rPr lang="pt-BR" sz="1400" b="1" dirty="0" err="1">
                <a:solidFill>
                  <a:schemeClr val="bg1"/>
                </a:solidFill>
              </a:rPr>
              <a:t>hr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size</a:t>
            </a:r>
            <a:r>
              <a:rPr lang="pt-BR" sz="1400" b="1" dirty="0">
                <a:solidFill>
                  <a:schemeClr val="bg1"/>
                </a:solidFill>
              </a:rPr>
              <a:t>= "4" color="#2659BD"&gt;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	 &lt;/</a:t>
            </a:r>
            <a:r>
              <a:rPr lang="pt-BR" sz="1400" b="1" dirty="0" err="1">
                <a:solidFill>
                  <a:schemeClr val="bg1"/>
                </a:solidFill>
              </a:rPr>
              <a:t>body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&lt;/</a:t>
            </a:r>
            <a:r>
              <a:rPr lang="pt-BR" sz="1400" b="1" dirty="0" err="1">
                <a:solidFill>
                  <a:schemeClr val="bg1"/>
                </a:solidFill>
              </a:rPr>
              <a:t>html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2" name="Gráfico 11" descr="Web design com preenchimento sólido">
            <a:extLst>
              <a:ext uri="{FF2B5EF4-FFF2-40B4-BE49-F238E27FC236}">
                <a16:creationId xmlns:a16="http://schemas.microsoft.com/office/drawing/2014/main" id="{4176833B-F988-4774-8B71-F32F4B8BC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24984">
            <a:off x="9458694" y="15422"/>
            <a:ext cx="948869" cy="948869"/>
          </a:xfrm>
          <a:prstGeom prst="rect">
            <a:avLst/>
          </a:prstGeom>
        </p:spPr>
      </p:pic>
      <p:pic>
        <p:nvPicPr>
          <p:cNvPr id="13" name="Gráfico 12" descr="Web design com preenchimento sólido">
            <a:extLst>
              <a:ext uri="{FF2B5EF4-FFF2-40B4-BE49-F238E27FC236}">
                <a16:creationId xmlns:a16="http://schemas.microsoft.com/office/drawing/2014/main" id="{0A9D6FCB-4E3D-4AB0-99DD-47B42B2D5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08308">
            <a:off x="6488116" y="5757209"/>
            <a:ext cx="948869" cy="94886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98D0B3F-5CBD-4636-8028-07510A18A4C5}"/>
              </a:ext>
            </a:extLst>
          </p:cNvPr>
          <p:cNvSpPr txBox="1"/>
          <p:nvPr/>
        </p:nvSpPr>
        <p:spPr>
          <a:xfrm>
            <a:off x="517574" y="438984"/>
            <a:ext cx="22028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</a:rPr>
              <a:t>HTML</a:t>
            </a:r>
          </a:p>
        </p:txBody>
      </p:sp>
      <p:pic>
        <p:nvPicPr>
          <p:cNvPr id="15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B8B7817A-06A7-4079-BC16-742A7F85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47" y="1546980"/>
            <a:ext cx="2650722" cy="26507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FAB319-BFBD-4F56-BC4C-ACBEF080944B}"/>
              </a:ext>
            </a:extLst>
          </p:cNvPr>
          <p:cNvSpPr txBox="1"/>
          <p:nvPr/>
        </p:nvSpPr>
        <p:spPr>
          <a:xfrm>
            <a:off x="517574" y="4178029"/>
            <a:ext cx="1957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Parte 2</a:t>
            </a:r>
          </a:p>
        </p:txBody>
      </p:sp>
      <p:pic>
        <p:nvPicPr>
          <p:cNvPr id="17" name="Gráfico 16" descr="Aquário estrutura de tópicos">
            <a:extLst>
              <a:ext uri="{FF2B5EF4-FFF2-40B4-BE49-F238E27FC236}">
                <a16:creationId xmlns:a16="http://schemas.microsoft.com/office/drawing/2014/main" id="{C735719F-4B81-4349-9F78-4EFB26F9B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0374" y="2872341"/>
            <a:ext cx="1217073" cy="1217073"/>
          </a:xfrm>
          <a:prstGeom prst="rect">
            <a:avLst/>
          </a:prstGeom>
        </p:spPr>
      </p:pic>
      <p:pic>
        <p:nvPicPr>
          <p:cNvPr id="18" name="Gráfico 17" descr="Aquário estrutura de tópicos">
            <a:extLst>
              <a:ext uri="{FF2B5EF4-FFF2-40B4-BE49-F238E27FC236}">
                <a16:creationId xmlns:a16="http://schemas.microsoft.com/office/drawing/2014/main" id="{EDFB21DF-BC70-48EA-B691-43850EF09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8945" y="538353"/>
            <a:ext cx="1217073" cy="1217073"/>
          </a:xfrm>
          <a:prstGeom prst="rect">
            <a:avLst/>
          </a:prstGeom>
        </p:spPr>
      </p:pic>
      <p:pic>
        <p:nvPicPr>
          <p:cNvPr id="19" name="Gráfico 18" descr="Aquário estrutura de tópicos">
            <a:extLst>
              <a:ext uri="{FF2B5EF4-FFF2-40B4-BE49-F238E27FC236}">
                <a16:creationId xmlns:a16="http://schemas.microsoft.com/office/drawing/2014/main" id="{DA9E3E9A-4A74-47F1-9DEB-D69FE0497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748" y="4881210"/>
            <a:ext cx="1217073" cy="1217073"/>
          </a:xfrm>
          <a:prstGeom prst="rect">
            <a:avLst/>
          </a:prstGeom>
        </p:spPr>
      </p:pic>
      <p:pic>
        <p:nvPicPr>
          <p:cNvPr id="20" name="Gráfico 19" descr="Aquário estrutura de tópicos">
            <a:extLst>
              <a:ext uri="{FF2B5EF4-FFF2-40B4-BE49-F238E27FC236}">
                <a16:creationId xmlns:a16="http://schemas.microsoft.com/office/drawing/2014/main" id="{2D80FEE1-24C6-44A4-B4DC-352D3B442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74941" y="5583975"/>
            <a:ext cx="1217073" cy="1217073"/>
          </a:xfrm>
          <a:prstGeom prst="rect">
            <a:avLst/>
          </a:prstGeom>
        </p:spPr>
      </p:pic>
      <p:pic>
        <p:nvPicPr>
          <p:cNvPr id="21" name="Gráfico 20" descr="Web design com preenchimento sólido">
            <a:extLst>
              <a:ext uri="{FF2B5EF4-FFF2-40B4-BE49-F238E27FC236}">
                <a16:creationId xmlns:a16="http://schemas.microsoft.com/office/drawing/2014/main" id="{E4DCD891-2E3C-49A3-A72B-E2C63BB12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08308">
            <a:off x="373003" y="78252"/>
            <a:ext cx="644510" cy="644510"/>
          </a:xfrm>
          <a:prstGeom prst="rect">
            <a:avLst/>
          </a:prstGeom>
        </p:spPr>
      </p:pic>
      <p:pic>
        <p:nvPicPr>
          <p:cNvPr id="22" name="Gráfico 21" descr="Novo estrutura de tópicos">
            <a:extLst>
              <a:ext uri="{FF2B5EF4-FFF2-40B4-BE49-F238E27FC236}">
                <a16:creationId xmlns:a16="http://schemas.microsoft.com/office/drawing/2014/main" id="{04DF9FF5-0326-4DF7-88BE-403B295705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69672">
            <a:off x="8663696" y="74097"/>
            <a:ext cx="799001" cy="799001"/>
          </a:xfrm>
          <a:prstGeom prst="rect">
            <a:avLst/>
          </a:prstGeom>
        </p:spPr>
      </p:pic>
      <p:pic>
        <p:nvPicPr>
          <p:cNvPr id="23" name="Gráfico 22" descr="Novo estrutura de tópicos">
            <a:extLst>
              <a:ext uri="{FF2B5EF4-FFF2-40B4-BE49-F238E27FC236}">
                <a16:creationId xmlns:a16="http://schemas.microsoft.com/office/drawing/2014/main" id="{D5FC662C-2E8C-4018-AB2A-D64FE08A0C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69672">
            <a:off x="10088694" y="1318175"/>
            <a:ext cx="603678" cy="603678"/>
          </a:xfrm>
          <a:prstGeom prst="rect">
            <a:avLst/>
          </a:prstGeom>
        </p:spPr>
      </p:pic>
      <p:pic>
        <p:nvPicPr>
          <p:cNvPr id="24" name="Gráfico 23" descr="Novo estrutura de tópicos">
            <a:extLst>
              <a:ext uri="{FF2B5EF4-FFF2-40B4-BE49-F238E27FC236}">
                <a16:creationId xmlns:a16="http://schemas.microsoft.com/office/drawing/2014/main" id="{5DBF8F99-6F6D-4CA1-AEC0-2E22BE73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600780">
            <a:off x="5673698" y="5661869"/>
            <a:ext cx="603678" cy="603678"/>
          </a:xfrm>
          <a:prstGeom prst="rect">
            <a:avLst/>
          </a:prstGeom>
        </p:spPr>
      </p:pic>
      <p:pic>
        <p:nvPicPr>
          <p:cNvPr id="25" name="Gráfico 24" descr="Novo estrutura de tópicos">
            <a:extLst>
              <a:ext uri="{FF2B5EF4-FFF2-40B4-BE49-F238E27FC236}">
                <a16:creationId xmlns:a16="http://schemas.microsoft.com/office/drawing/2014/main" id="{17FF24B5-0E1B-4BE0-8832-6F6FF58893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600780">
            <a:off x="7471587" y="6035149"/>
            <a:ext cx="563261" cy="5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96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B3656EFD-D267-46B9-9FF5-A1D94B3DE30D}"/>
              </a:ext>
            </a:extLst>
          </p:cNvPr>
          <p:cNvSpPr/>
          <p:nvPr/>
        </p:nvSpPr>
        <p:spPr>
          <a:xfrm rot="2006946">
            <a:off x="11355665" y="-1280269"/>
            <a:ext cx="420914" cy="12417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6DBAAC4-33F8-411C-9818-87BF3D047D1B}"/>
              </a:ext>
            </a:extLst>
          </p:cNvPr>
          <p:cNvSpPr/>
          <p:nvPr/>
        </p:nvSpPr>
        <p:spPr>
          <a:xfrm rot="2006946">
            <a:off x="724121" y="-5744903"/>
            <a:ext cx="420914" cy="12417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666F0D-6DA2-409C-82B5-E056174654EB}"/>
              </a:ext>
            </a:extLst>
          </p:cNvPr>
          <p:cNvSpPr txBox="1"/>
          <p:nvPr/>
        </p:nvSpPr>
        <p:spPr>
          <a:xfrm>
            <a:off x="0" y="474345"/>
            <a:ext cx="123063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&lt;?</a:t>
            </a:r>
            <a:r>
              <a:rPr lang="pt-BR" sz="1400" b="1" dirty="0" err="1">
                <a:solidFill>
                  <a:schemeClr val="bg1"/>
                </a:solidFill>
              </a:rPr>
              <a:t>php</a:t>
            </a:r>
            <a:endParaRPr lang="pt-BR" sz="1400" b="1" dirty="0">
              <a:solidFill>
                <a:schemeClr val="bg1"/>
              </a:solidFill>
            </a:endParaRPr>
          </a:p>
          <a:p>
            <a:r>
              <a:rPr lang="pt-BR" sz="1400" b="1" dirty="0">
                <a:solidFill>
                  <a:schemeClr val="bg1"/>
                </a:solidFill>
              </a:rPr>
              <a:t>	// lembrar que a diferente de 0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header('</a:t>
            </a:r>
            <a:r>
              <a:rPr lang="pt-BR" sz="1400" b="1" dirty="0" err="1">
                <a:solidFill>
                  <a:schemeClr val="bg1"/>
                </a:solidFill>
              </a:rPr>
              <a:t>Content-Type</a:t>
            </a:r>
            <a:r>
              <a:rPr lang="pt-BR" sz="1400" b="1" dirty="0">
                <a:solidFill>
                  <a:schemeClr val="bg1"/>
                </a:solidFill>
              </a:rPr>
              <a:t>: </a:t>
            </a:r>
            <a:r>
              <a:rPr lang="pt-BR" sz="1400" b="1" dirty="0" err="1">
                <a:solidFill>
                  <a:schemeClr val="bg1"/>
                </a:solidFill>
              </a:rPr>
              <a:t>text</a:t>
            </a:r>
            <a:r>
              <a:rPr lang="pt-BR" sz="1400" b="1" dirty="0">
                <a:solidFill>
                  <a:schemeClr val="bg1"/>
                </a:solidFill>
              </a:rPr>
              <a:t>/</a:t>
            </a:r>
            <a:r>
              <a:rPr lang="pt-BR" sz="1400" b="1" dirty="0" err="1">
                <a:solidFill>
                  <a:schemeClr val="bg1"/>
                </a:solidFill>
              </a:rPr>
              <a:t>html</a:t>
            </a:r>
            <a:r>
              <a:rPr lang="pt-BR" sz="1400" b="1" dirty="0">
                <a:solidFill>
                  <a:schemeClr val="bg1"/>
                </a:solidFill>
              </a:rPr>
              <a:t>; </a:t>
            </a:r>
            <a:r>
              <a:rPr lang="pt-BR" sz="1400" b="1" dirty="0" err="1">
                <a:solidFill>
                  <a:schemeClr val="bg1"/>
                </a:solidFill>
              </a:rPr>
              <a:t>charset</a:t>
            </a:r>
            <a:r>
              <a:rPr lang="pt-BR" sz="1400" b="1" dirty="0">
                <a:solidFill>
                  <a:schemeClr val="bg1"/>
                </a:solidFill>
              </a:rPr>
              <a:t>=ISO-8859-1');</a:t>
            </a:r>
          </a:p>
          <a:p>
            <a:endParaRPr lang="pt-BR" sz="1400" b="1" dirty="0">
              <a:solidFill>
                <a:schemeClr val="bg1"/>
              </a:solidFill>
            </a:endParaRPr>
          </a:p>
          <a:p>
            <a:r>
              <a:rPr lang="pt-BR" sz="1400" b="1" dirty="0">
                <a:solidFill>
                  <a:schemeClr val="bg1"/>
                </a:solidFill>
              </a:rPr>
              <a:t>  $A = $_POST ['A'];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$B = $_POST ['B'];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$C = $_POST ['C'];</a:t>
            </a:r>
          </a:p>
          <a:p>
            <a:endParaRPr lang="pt-BR" sz="1400" b="1" dirty="0">
              <a:solidFill>
                <a:schemeClr val="bg1"/>
              </a:solidFill>
            </a:endParaRPr>
          </a:p>
          <a:p>
            <a:r>
              <a:rPr lang="pt-BR" sz="1400" b="1" dirty="0">
                <a:solidFill>
                  <a:schemeClr val="bg1"/>
                </a:solidFill>
              </a:rPr>
              <a:t>	$</a:t>
            </a:r>
            <a:r>
              <a:rPr lang="pt-BR" sz="1400" b="1" dirty="0" err="1">
                <a:solidFill>
                  <a:schemeClr val="bg1"/>
                </a:solidFill>
              </a:rPr>
              <a:t>A_Fracao</a:t>
            </a:r>
            <a:r>
              <a:rPr lang="pt-BR" sz="1400" b="1" dirty="0">
                <a:solidFill>
                  <a:schemeClr val="bg1"/>
                </a:solidFill>
              </a:rPr>
              <a:t> = $_POST ['</a:t>
            </a:r>
            <a:r>
              <a:rPr lang="pt-BR" sz="1400" b="1" dirty="0" err="1">
                <a:solidFill>
                  <a:schemeClr val="bg1"/>
                </a:solidFill>
              </a:rPr>
              <a:t>A_Fracao</a:t>
            </a:r>
            <a:r>
              <a:rPr lang="pt-BR" sz="1400" b="1" dirty="0">
                <a:solidFill>
                  <a:schemeClr val="bg1"/>
                </a:solidFill>
              </a:rPr>
              <a:t>'];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$</a:t>
            </a:r>
            <a:r>
              <a:rPr lang="pt-BR" sz="1400" b="1" dirty="0" err="1">
                <a:solidFill>
                  <a:schemeClr val="bg1"/>
                </a:solidFill>
              </a:rPr>
              <a:t>B_Fracao</a:t>
            </a:r>
            <a:r>
              <a:rPr lang="pt-BR" sz="1400" b="1" dirty="0">
                <a:solidFill>
                  <a:schemeClr val="bg1"/>
                </a:solidFill>
              </a:rPr>
              <a:t> = $_POST ['</a:t>
            </a:r>
            <a:r>
              <a:rPr lang="pt-BR" sz="1400" b="1" dirty="0" err="1">
                <a:solidFill>
                  <a:schemeClr val="bg1"/>
                </a:solidFill>
              </a:rPr>
              <a:t>B_Fracao</a:t>
            </a:r>
            <a:r>
              <a:rPr lang="pt-BR" sz="1400" b="1" dirty="0">
                <a:solidFill>
                  <a:schemeClr val="bg1"/>
                </a:solidFill>
              </a:rPr>
              <a:t>'];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$</a:t>
            </a:r>
            <a:r>
              <a:rPr lang="pt-BR" sz="1400" b="1" dirty="0" err="1">
                <a:solidFill>
                  <a:schemeClr val="bg1"/>
                </a:solidFill>
              </a:rPr>
              <a:t>C_Fracao</a:t>
            </a:r>
            <a:r>
              <a:rPr lang="pt-BR" sz="1400" b="1" dirty="0">
                <a:solidFill>
                  <a:schemeClr val="bg1"/>
                </a:solidFill>
              </a:rPr>
              <a:t> = $_POST ['</a:t>
            </a:r>
            <a:r>
              <a:rPr lang="pt-BR" sz="1400" b="1" dirty="0" err="1">
                <a:solidFill>
                  <a:schemeClr val="bg1"/>
                </a:solidFill>
              </a:rPr>
              <a:t>C_Fracao</a:t>
            </a:r>
            <a:r>
              <a:rPr lang="pt-BR" sz="1400" b="1" dirty="0">
                <a:solidFill>
                  <a:schemeClr val="bg1"/>
                </a:solidFill>
              </a:rPr>
              <a:t>'];</a:t>
            </a:r>
          </a:p>
          <a:p>
            <a:endParaRPr lang="pt-BR" sz="1400" b="1" dirty="0">
              <a:solidFill>
                <a:schemeClr val="bg1"/>
              </a:solidFill>
            </a:endParaRPr>
          </a:p>
          <a:p>
            <a:r>
              <a:rPr lang="pt-BR" sz="1400" b="1" dirty="0">
                <a:solidFill>
                  <a:schemeClr val="bg1"/>
                </a:solidFill>
              </a:rPr>
              <a:t>	</a:t>
            </a:r>
            <a:r>
              <a:rPr lang="pt-BR" sz="1400" b="1" dirty="0" err="1">
                <a:solidFill>
                  <a:schemeClr val="bg1"/>
                </a:solidFill>
              </a:rPr>
              <a:t>if</a:t>
            </a:r>
            <a:r>
              <a:rPr lang="pt-BR" sz="1400" b="1" dirty="0">
                <a:solidFill>
                  <a:schemeClr val="bg1"/>
                </a:solidFill>
              </a:rPr>
              <a:t>($</a:t>
            </a:r>
            <a:r>
              <a:rPr lang="pt-BR" sz="1400" b="1" dirty="0" err="1">
                <a:solidFill>
                  <a:schemeClr val="bg1"/>
                </a:solidFill>
              </a:rPr>
              <a:t>A_Fracao</a:t>
            </a:r>
            <a:r>
              <a:rPr lang="pt-BR" sz="1400" b="1" dirty="0">
                <a:solidFill>
                  <a:schemeClr val="bg1"/>
                </a:solidFill>
              </a:rPr>
              <a:t> == </a:t>
            </a:r>
            <a:r>
              <a:rPr lang="pt-BR" sz="1400" b="1" dirty="0" err="1">
                <a:solidFill>
                  <a:schemeClr val="bg1"/>
                </a:solidFill>
              </a:rPr>
              <a:t>null</a:t>
            </a:r>
            <a:r>
              <a:rPr lang="pt-BR" sz="1400" b="1" dirty="0">
                <a:solidFill>
                  <a:schemeClr val="bg1"/>
                </a:solidFill>
              </a:rPr>
              <a:t>) $</a:t>
            </a:r>
            <a:r>
              <a:rPr lang="pt-BR" sz="1400" b="1" dirty="0" err="1">
                <a:solidFill>
                  <a:schemeClr val="bg1"/>
                </a:solidFill>
              </a:rPr>
              <a:t>A_Fracao</a:t>
            </a:r>
            <a:r>
              <a:rPr lang="pt-BR" sz="1400" b="1" dirty="0">
                <a:solidFill>
                  <a:schemeClr val="bg1"/>
                </a:solidFill>
              </a:rPr>
              <a:t> = 1;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</a:t>
            </a:r>
            <a:r>
              <a:rPr lang="pt-BR" sz="1400" b="1" dirty="0" err="1">
                <a:solidFill>
                  <a:schemeClr val="bg1"/>
                </a:solidFill>
              </a:rPr>
              <a:t>if</a:t>
            </a:r>
            <a:r>
              <a:rPr lang="pt-BR" sz="1400" b="1" dirty="0">
                <a:solidFill>
                  <a:schemeClr val="bg1"/>
                </a:solidFill>
              </a:rPr>
              <a:t>($</a:t>
            </a:r>
            <a:r>
              <a:rPr lang="pt-BR" sz="1400" b="1" dirty="0" err="1">
                <a:solidFill>
                  <a:schemeClr val="bg1"/>
                </a:solidFill>
              </a:rPr>
              <a:t>B_Fracao</a:t>
            </a:r>
            <a:r>
              <a:rPr lang="pt-BR" sz="1400" b="1" dirty="0">
                <a:solidFill>
                  <a:schemeClr val="bg1"/>
                </a:solidFill>
              </a:rPr>
              <a:t> == </a:t>
            </a:r>
            <a:r>
              <a:rPr lang="pt-BR" sz="1400" b="1" dirty="0" err="1">
                <a:solidFill>
                  <a:schemeClr val="bg1"/>
                </a:solidFill>
              </a:rPr>
              <a:t>null</a:t>
            </a:r>
            <a:r>
              <a:rPr lang="pt-BR" sz="1400" b="1" dirty="0">
                <a:solidFill>
                  <a:schemeClr val="bg1"/>
                </a:solidFill>
              </a:rPr>
              <a:t>) $</a:t>
            </a:r>
            <a:r>
              <a:rPr lang="pt-BR" sz="1400" b="1" dirty="0" err="1">
                <a:solidFill>
                  <a:schemeClr val="bg1"/>
                </a:solidFill>
              </a:rPr>
              <a:t>B_Fracao</a:t>
            </a:r>
            <a:r>
              <a:rPr lang="pt-BR" sz="1400" b="1" dirty="0">
                <a:solidFill>
                  <a:schemeClr val="bg1"/>
                </a:solidFill>
              </a:rPr>
              <a:t> = 1;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</a:t>
            </a:r>
            <a:r>
              <a:rPr lang="pt-BR" sz="1400" b="1" dirty="0" err="1">
                <a:solidFill>
                  <a:schemeClr val="bg1"/>
                </a:solidFill>
              </a:rPr>
              <a:t>if</a:t>
            </a:r>
            <a:r>
              <a:rPr lang="pt-BR" sz="1400" b="1" dirty="0">
                <a:solidFill>
                  <a:schemeClr val="bg1"/>
                </a:solidFill>
              </a:rPr>
              <a:t>($</a:t>
            </a:r>
            <a:r>
              <a:rPr lang="pt-BR" sz="1400" b="1" dirty="0" err="1">
                <a:solidFill>
                  <a:schemeClr val="bg1"/>
                </a:solidFill>
              </a:rPr>
              <a:t>C_Fracao</a:t>
            </a:r>
            <a:r>
              <a:rPr lang="pt-BR" sz="1400" b="1" dirty="0">
                <a:solidFill>
                  <a:schemeClr val="bg1"/>
                </a:solidFill>
              </a:rPr>
              <a:t> == </a:t>
            </a:r>
            <a:r>
              <a:rPr lang="pt-BR" sz="1400" b="1" dirty="0" err="1">
                <a:solidFill>
                  <a:schemeClr val="bg1"/>
                </a:solidFill>
              </a:rPr>
              <a:t>null</a:t>
            </a:r>
            <a:r>
              <a:rPr lang="pt-BR" sz="1400" b="1" dirty="0">
                <a:solidFill>
                  <a:schemeClr val="bg1"/>
                </a:solidFill>
              </a:rPr>
              <a:t>) $</a:t>
            </a:r>
            <a:r>
              <a:rPr lang="pt-BR" sz="1400" b="1" dirty="0" err="1">
                <a:solidFill>
                  <a:schemeClr val="bg1"/>
                </a:solidFill>
              </a:rPr>
              <a:t>C_Fracao</a:t>
            </a:r>
            <a:r>
              <a:rPr lang="pt-BR" sz="1400" b="1" dirty="0">
                <a:solidFill>
                  <a:schemeClr val="bg1"/>
                </a:solidFill>
              </a:rPr>
              <a:t> = 1;</a:t>
            </a:r>
          </a:p>
          <a:p>
            <a:endParaRPr lang="pt-BR" sz="1400" b="1" dirty="0">
              <a:solidFill>
                <a:schemeClr val="bg1"/>
              </a:solidFill>
            </a:endParaRPr>
          </a:p>
          <a:p>
            <a:r>
              <a:rPr lang="pt-BR" sz="1400" b="1" dirty="0">
                <a:solidFill>
                  <a:schemeClr val="bg1"/>
                </a:solidFill>
              </a:rPr>
              <a:t>	$</a:t>
            </a:r>
            <a:r>
              <a:rPr lang="pt-BR" sz="1400" b="1" dirty="0" err="1">
                <a:solidFill>
                  <a:schemeClr val="bg1"/>
                </a:solidFill>
              </a:rPr>
              <a:t>Conta_A</a:t>
            </a:r>
            <a:r>
              <a:rPr lang="pt-BR" sz="1400" b="1" dirty="0">
                <a:solidFill>
                  <a:schemeClr val="bg1"/>
                </a:solidFill>
              </a:rPr>
              <a:t> = $A/$</a:t>
            </a:r>
            <a:r>
              <a:rPr lang="pt-BR" sz="1400" b="1" dirty="0" err="1">
                <a:solidFill>
                  <a:schemeClr val="bg1"/>
                </a:solidFill>
              </a:rPr>
              <a:t>A_Fracao</a:t>
            </a:r>
            <a:r>
              <a:rPr lang="pt-BR" sz="1400" b="1" dirty="0">
                <a:solidFill>
                  <a:schemeClr val="bg1"/>
                </a:solidFill>
              </a:rPr>
              <a:t>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$</a:t>
            </a:r>
            <a:r>
              <a:rPr lang="pt-BR" sz="1400" b="1" dirty="0" err="1">
                <a:solidFill>
                  <a:schemeClr val="bg1"/>
                </a:solidFill>
              </a:rPr>
              <a:t>Conta_B</a:t>
            </a:r>
            <a:r>
              <a:rPr lang="pt-BR" sz="1400" b="1" dirty="0">
                <a:solidFill>
                  <a:schemeClr val="bg1"/>
                </a:solidFill>
              </a:rPr>
              <a:t> = $B/$</a:t>
            </a:r>
            <a:r>
              <a:rPr lang="pt-BR" sz="1400" b="1" dirty="0" err="1">
                <a:solidFill>
                  <a:schemeClr val="bg1"/>
                </a:solidFill>
              </a:rPr>
              <a:t>B_Fracao</a:t>
            </a:r>
            <a:r>
              <a:rPr lang="pt-BR" sz="1400" b="1" dirty="0">
                <a:solidFill>
                  <a:schemeClr val="bg1"/>
                </a:solidFill>
              </a:rPr>
              <a:t>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$</a:t>
            </a:r>
            <a:r>
              <a:rPr lang="pt-BR" sz="1400" b="1" dirty="0" err="1">
                <a:solidFill>
                  <a:schemeClr val="bg1"/>
                </a:solidFill>
              </a:rPr>
              <a:t>Conta_C</a:t>
            </a:r>
            <a:r>
              <a:rPr lang="pt-BR" sz="1400" b="1" dirty="0">
                <a:solidFill>
                  <a:schemeClr val="bg1"/>
                </a:solidFill>
              </a:rPr>
              <a:t> = $C/$</a:t>
            </a:r>
            <a:r>
              <a:rPr lang="pt-BR" sz="1400" b="1" dirty="0" err="1">
                <a:solidFill>
                  <a:schemeClr val="bg1"/>
                </a:solidFill>
              </a:rPr>
              <a:t>C_Fracao</a:t>
            </a:r>
            <a:r>
              <a:rPr lang="pt-BR" sz="1400" b="1" dirty="0">
                <a:solidFill>
                  <a:schemeClr val="bg1"/>
                </a:solidFill>
              </a:rPr>
              <a:t>;</a:t>
            </a:r>
          </a:p>
          <a:p>
            <a:endParaRPr lang="pt-BR" sz="1400" b="1" dirty="0">
              <a:solidFill>
                <a:schemeClr val="bg1"/>
              </a:solidFill>
            </a:endParaRPr>
          </a:p>
          <a:p>
            <a:r>
              <a:rPr lang="pt-BR" sz="1400" b="1" dirty="0">
                <a:solidFill>
                  <a:schemeClr val="bg1"/>
                </a:solidFill>
              </a:rPr>
              <a:t>	</a:t>
            </a:r>
            <a:r>
              <a:rPr lang="pt-BR" sz="1400" b="1" dirty="0" err="1">
                <a:solidFill>
                  <a:schemeClr val="bg1"/>
                </a:solidFill>
              </a:rPr>
              <a:t>if</a:t>
            </a:r>
            <a:r>
              <a:rPr lang="pt-BR" sz="1400" b="1" dirty="0">
                <a:solidFill>
                  <a:schemeClr val="bg1"/>
                </a:solidFill>
              </a:rPr>
              <a:t> ($</a:t>
            </a:r>
            <a:r>
              <a:rPr lang="pt-BR" sz="1400" b="1" dirty="0" err="1">
                <a:solidFill>
                  <a:schemeClr val="bg1"/>
                </a:solidFill>
              </a:rPr>
              <a:t>Conta_A</a:t>
            </a:r>
            <a:r>
              <a:rPr lang="pt-BR" sz="1400" b="1" dirty="0">
                <a:solidFill>
                  <a:schemeClr val="bg1"/>
                </a:solidFill>
              </a:rPr>
              <a:t> != 0)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{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	$D = </a:t>
            </a:r>
            <a:r>
              <a:rPr lang="pt-BR" sz="1400" b="1" dirty="0" err="1">
                <a:solidFill>
                  <a:schemeClr val="bg1"/>
                </a:solidFill>
              </a:rPr>
              <a:t>pow</a:t>
            </a:r>
            <a:r>
              <a:rPr lang="pt-BR" sz="1400" b="1" dirty="0">
                <a:solidFill>
                  <a:schemeClr val="bg1"/>
                </a:solidFill>
              </a:rPr>
              <a:t>($</a:t>
            </a:r>
            <a:r>
              <a:rPr lang="pt-BR" sz="1400" b="1" dirty="0" err="1">
                <a:solidFill>
                  <a:schemeClr val="bg1"/>
                </a:solidFill>
              </a:rPr>
              <a:t>Conta_B</a:t>
            </a:r>
            <a:r>
              <a:rPr lang="pt-BR" sz="1400" b="1" dirty="0">
                <a:solidFill>
                  <a:schemeClr val="bg1"/>
                </a:solidFill>
              </a:rPr>
              <a:t>, 2) - 4 * $</a:t>
            </a:r>
            <a:r>
              <a:rPr lang="pt-BR" sz="1400" b="1" dirty="0" err="1">
                <a:solidFill>
                  <a:schemeClr val="bg1"/>
                </a:solidFill>
              </a:rPr>
              <a:t>Conta_A</a:t>
            </a:r>
            <a:r>
              <a:rPr lang="pt-BR" sz="1400" b="1" dirty="0">
                <a:solidFill>
                  <a:schemeClr val="bg1"/>
                </a:solidFill>
              </a:rPr>
              <a:t> * $</a:t>
            </a:r>
            <a:r>
              <a:rPr lang="pt-BR" sz="1400" b="1" dirty="0" err="1">
                <a:solidFill>
                  <a:schemeClr val="bg1"/>
                </a:solidFill>
              </a:rPr>
              <a:t>Conta_C</a:t>
            </a:r>
            <a:r>
              <a:rPr lang="pt-BR" sz="1400" b="1" dirty="0">
                <a:solidFill>
                  <a:schemeClr val="bg1"/>
                </a:solidFill>
              </a:rPr>
              <a:t>;</a:t>
            </a:r>
          </a:p>
          <a:p>
            <a:endParaRPr lang="pt-BR" sz="1400" b="1" dirty="0">
              <a:solidFill>
                <a:schemeClr val="bg1"/>
              </a:solidFill>
            </a:endParaRPr>
          </a:p>
          <a:p>
            <a:r>
              <a:rPr lang="pt-BR" sz="1400" b="1" dirty="0">
                <a:solidFill>
                  <a:schemeClr val="bg1"/>
                </a:solidFill>
              </a:rPr>
              <a:t>		</a:t>
            </a:r>
            <a:r>
              <a:rPr lang="pt-BR" sz="1400" b="1" dirty="0" err="1">
                <a:solidFill>
                  <a:schemeClr val="bg1"/>
                </a:solidFill>
              </a:rPr>
              <a:t>echo</a:t>
            </a:r>
            <a:r>
              <a:rPr lang="pt-BR" sz="1400" b="1" dirty="0">
                <a:solidFill>
                  <a:schemeClr val="bg1"/>
                </a:solidFill>
              </a:rPr>
              <a:t> "x =&lt;u&gt;-b ± √Δ&lt;/u&gt;&lt;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&gt;";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	</a:t>
            </a:r>
            <a:r>
              <a:rPr lang="pt-BR" sz="1400" b="1" dirty="0" err="1">
                <a:solidFill>
                  <a:schemeClr val="bg1"/>
                </a:solidFill>
              </a:rPr>
              <a:t>echo</a:t>
            </a:r>
            <a:r>
              <a:rPr lang="pt-BR" sz="1400" b="1" dirty="0">
                <a:solidFill>
                  <a:schemeClr val="bg1"/>
                </a:solidFill>
              </a:rPr>
              <a:t> "&amp;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</a:t>
            </a:r>
            <a:r>
              <a:rPr lang="pt-BR" sz="1400" b="1" dirty="0" err="1">
                <a:solidFill>
                  <a:schemeClr val="bg1"/>
                </a:solidFill>
              </a:rPr>
              <a:t>nbsp</a:t>
            </a:r>
            <a:r>
              <a:rPr lang="pt-BR" sz="1400" b="1" dirty="0">
                <a:solidFill>
                  <a:schemeClr val="bg1"/>
                </a:solidFill>
              </a:rPr>
              <a:t>;&amp;nbsp;2a&lt;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&gt;“;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D1A6CFB-D8A7-44C2-9997-F6A0DB0F5B36}"/>
              </a:ext>
            </a:extLst>
          </p:cNvPr>
          <p:cNvSpPr/>
          <p:nvPr/>
        </p:nvSpPr>
        <p:spPr>
          <a:xfrm>
            <a:off x="5673086" y="129540"/>
            <a:ext cx="68584" cy="562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F47FE1-5B62-4460-9192-DC1C67526BDA}"/>
              </a:ext>
            </a:extLst>
          </p:cNvPr>
          <p:cNvSpPr txBox="1"/>
          <p:nvPr/>
        </p:nvSpPr>
        <p:spPr>
          <a:xfrm>
            <a:off x="5695950" y="448745"/>
            <a:ext cx="64503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if</a:t>
            </a:r>
            <a:r>
              <a:rPr lang="pt-BR" sz="1400" b="1" dirty="0">
                <a:solidFill>
                  <a:schemeClr val="bg1"/>
                </a:solidFill>
              </a:rPr>
              <a:t>($D &gt; 0)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{</a:t>
            </a:r>
            <a:endParaRPr lang="pt-BR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B8BD80D-16E1-4703-8E41-C4A4AB6B85A5}"/>
              </a:ext>
            </a:extLst>
          </p:cNvPr>
          <p:cNvSpPr txBox="1"/>
          <p:nvPr/>
        </p:nvSpPr>
        <p:spPr>
          <a:xfrm>
            <a:off x="5741669" y="971965"/>
            <a:ext cx="631003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 $R_1 = (-$</a:t>
            </a:r>
            <a:r>
              <a:rPr lang="pt-BR" sz="1400" b="1" dirty="0" err="1">
                <a:solidFill>
                  <a:schemeClr val="bg1"/>
                </a:solidFill>
              </a:rPr>
              <a:t>Conta_B</a:t>
            </a:r>
            <a:r>
              <a:rPr lang="pt-BR" sz="1400" b="1" dirty="0">
                <a:solidFill>
                  <a:schemeClr val="bg1"/>
                </a:solidFill>
              </a:rPr>
              <a:t> + </a:t>
            </a:r>
            <a:r>
              <a:rPr lang="pt-BR" sz="1400" b="1" dirty="0" err="1">
                <a:solidFill>
                  <a:schemeClr val="bg1"/>
                </a:solidFill>
              </a:rPr>
              <a:t>sqrt</a:t>
            </a:r>
            <a:r>
              <a:rPr lang="pt-BR" sz="1400" b="1" dirty="0">
                <a:solidFill>
                  <a:schemeClr val="bg1"/>
                </a:solidFill>
              </a:rPr>
              <a:t>($D))/(2*$</a:t>
            </a:r>
            <a:r>
              <a:rPr lang="pt-BR" sz="1400" b="1" dirty="0" err="1">
                <a:solidFill>
                  <a:schemeClr val="bg1"/>
                </a:solidFill>
              </a:rPr>
              <a:t>Conta_A</a:t>
            </a:r>
            <a:r>
              <a:rPr lang="pt-BR" sz="1400" b="1" dirty="0">
                <a:solidFill>
                  <a:schemeClr val="bg1"/>
                </a:solidFill>
              </a:rPr>
              <a:t>);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$R_2 = (-$</a:t>
            </a:r>
            <a:r>
              <a:rPr lang="pt-BR" sz="1400" b="1" dirty="0" err="1">
                <a:solidFill>
                  <a:schemeClr val="bg1"/>
                </a:solidFill>
              </a:rPr>
              <a:t>Conta_B</a:t>
            </a:r>
            <a:r>
              <a:rPr lang="pt-BR" sz="1400" b="1" dirty="0">
                <a:solidFill>
                  <a:schemeClr val="bg1"/>
                </a:solidFill>
              </a:rPr>
              <a:t> - </a:t>
            </a:r>
            <a:r>
              <a:rPr lang="pt-BR" sz="1400" b="1" dirty="0" err="1">
                <a:solidFill>
                  <a:schemeClr val="bg1"/>
                </a:solidFill>
              </a:rPr>
              <a:t>sqrt</a:t>
            </a:r>
            <a:r>
              <a:rPr lang="pt-BR" sz="1400" b="1" dirty="0">
                <a:solidFill>
                  <a:schemeClr val="bg1"/>
                </a:solidFill>
              </a:rPr>
              <a:t>($D))/(2*$</a:t>
            </a:r>
            <a:r>
              <a:rPr lang="pt-BR" sz="1400" b="1" dirty="0" err="1">
                <a:solidFill>
                  <a:schemeClr val="bg1"/>
                </a:solidFill>
              </a:rPr>
              <a:t>Conta_A</a:t>
            </a:r>
            <a:r>
              <a:rPr lang="pt-BR" sz="1400" b="1" dirty="0">
                <a:solidFill>
                  <a:schemeClr val="bg1"/>
                </a:solidFill>
              </a:rPr>
              <a:t>);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		</a:t>
            </a:r>
            <a:r>
              <a:rPr lang="pt-BR" sz="1400" b="1" dirty="0" err="1">
                <a:solidFill>
                  <a:schemeClr val="bg1"/>
                </a:solidFill>
              </a:rPr>
              <a:t>echo</a:t>
            </a:r>
            <a:r>
              <a:rPr lang="pt-BR" sz="1400" b="1" dirty="0">
                <a:solidFill>
                  <a:schemeClr val="bg1"/>
                </a:solidFill>
              </a:rPr>
              <a:t> "Raiz 1 = $R_1&lt;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&gt;";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		</a:t>
            </a:r>
            <a:r>
              <a:rPr lang="pt-BR" sz="1400" b="1" dirty="0" err="1">
                <a:solidFill>
                  <a:schemeClr val="bg1"/>
                </a:solidFill>
              </a:rPr>
              <a:t>echo</a:t>
            </a:r>
            <a:r>
              <a:rPr lang="pt-BR" sz="1400" b="1" dirty="0">
                <a:solidFill>
                  <a:schemeClr val="bg1"/>
                </a:solidFill>
              </a:rPr>
              <a:t> "Raiz 2 = $R_2&lt;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&gt;";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}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</a:t>
            </a:r>
            <a:r>
              <a:rPr lang="pt-BR" sz="1400" b="1" dirty="0" err="1">
                <a:solidFill>
                  <a:schemeClr val="bg1"/>
                </a:solidFill>
              </a:rPr>
              <a:t>else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if</a:t>
            </a:r>
            <a:r>
              <a:rPr lang="pt-BR" sz="1400" b="1" dirty="0">
                <a:solidFill>
                  <a:schemeClr val="bg1"/>
                </a:solidFill>
              </a:rPr>
              <a:t>($D == 0)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{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$R = (-$</a:t>
            </a:r>
            <a:r>
              <a:rPr lang="pt-BR" sz="1400" b="1" dirty="0" err="1">
                <a:solidFill>
                  <a:schemeClr val="bg1"/>
                </a:solidFill>
              </a:rPr>
              <a:t>Conta_B</a:t>
            </a:r>
            <a:r>
              <a:rPr lang="pt-BR" sz="1400" b="1" dirty="0">
                <a:solidFill>
                  <a:schemeClr val="bg1"/>
                </a:solidFill>
              </a:rPr>
              <a:t> + </a:t>
            </a:r>
            <a:r>
              <a:rPr lang="pt-BR" sz="1400" b="1" dirty="0" err="1">
                <a:solidFill>
                  <a:schemeClr val="bg1"/>
                </a:solidFill>
              </a:rPr>
              <a:t>sqrt</a:t>
            </a:r>
            <a:r>
              <a:rPr lang="pt-BR" sz="1400" b="1" dirty="0">
                <a:solidFill>
                  <a:schemeClr val="bg1"/>
                </a:solidFill>
              </a:rPr>
              <a:t>($D))/(2*$</a:t>
            </a:r>
            <a:r>
              <a:rPr lang="pt-BR" sz="1400" b="1" dirty="0" err="1">
                <a:solidFill>
                  <a:schemeClr val="bg1"/>
                </a:solidFill>
              </a:rPr>
              <a:t>Conta_A</a:t>
            </a:r>
            <a:r>
              <a:rPr lang="pt-BR" sz="1400" b="1" dirty="0">
                <a:solidFill>
                  <a:schemeClr val="bg1"/>
                </a:solidFill>
              </a:rPr>
              <a:t>);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</a:t>
            </a:r>
            <a:r>
              <a:rPr lang="pt-BR" sz="1400" b="1" dirty="0" err="1">
                <a:solidFill>
                  <a:schemeClr val="bg1"/>
                </a:solidFill>
              </a:rPr>
              <a:t>echo</a:t>
            </a:r>
            <a:r>
              <a:rPr lang="pt-BR" sz="1400" b="1" dirty="0">
                <a:solidFill>
                  <a:schemeClr val="bg1"/>
                </a:solidFill>
              </a:rPr>
              <a:t> "Raiz = $R&lt;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&gt;";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}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</a:t>
            </a:r>
            <a:r>
              <a:rPr lang="pt-BR" sz="1400" b="1" dirty="0" err="1">
                <a:solidFill>
                  <a:schemeClr val="bg1"/>
                </a:solidFill>
              </a:rPr>
              <a:t>else</a:t>
            </a:r>
            <a:endParaRPr lang="pt-BR" sz="1400" b="1" dirty="0">
              <a:solidFill>
                <a:schemeClr val="bg1"/>
              </a:solidFill>
            </a:endParaRPr>
          </a:p>
          <a:p>
            <a:r>
              <a:rPr lang="pt-BR" sz="1400" b="1" dirty="0">
                <a:solidFill>
                  <a:schemeClr val="bg1"/>
                </a:solidFill>
              </a:rPr>
              <a:t>    {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</a:t>
            </a:r>
            <a:r>
              <a:rPr lang="pt-BR" sz="1400" b="1" dirty="0" err="1">
                <a:solidFill>
                  <a:schemeClr val="bg1"/>
                </a:solidFill>
              </a:rPr>
              <a:t>echo</a:t>
            </a:r>
            <a:r>
              <a:rPr lang="pt-BR" sz="1400" b="1" dirty="0">
                <a:solidFill>
                  <a:schemeClr val="bg1"/>
                </a:solidFill>
              </a:rPr>
              <a:t> "A raiz </a:t>
            </a:r>
            <a:r>
              <a:rPr lang="pt-BR" sz="1400" b="1" dirty="0" err="1">
                <a:solidFill>
                  <a:schemeClr val="bg1"/>
                </a:solidFill>
              </a:rPr>
              <a:t>nao</a:t>
            </a:r>
            <a:r>
              <a:rPr lang="pt-BR" sz="1400" b="1" dirty="0">
                <a:solidFill>
                  <a:schemeClr val="bg1"/>
                </a:solidFill>
              </a:rPr>
              <a:t> pertence ao conjunto dos </a:t>
            </a:r>
            <a:r>
              <a:rPr lang="pt-BR" sz="1400" b="1" dirty="0" err="1">
                <a:solidFill>
                  <a:schemeClr val="bg1"/>
                </a:solidFill>
              </a:rPr>
              <a:t>numeros</a:t>
            </a:r>
            <a:r>
              <a:rPr lang="pt-BR" sz="1400" b="1" dirty="0">
                <a:solidFill>
                  <a:schemeClr val="bg1"/>
                </a:solidFill>
              </a:rPr>
              <a:t> reais. 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&gt;";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}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}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</a:t>
            </a:r>
            <a:r>
              <a:rPr lang="pt-BR" sz="1400" b="1" dirty="0" err="1">
                <a:solidFill>
                  <a:schemeClr val="bg1"/>
                </a:solidFill>
              </a:rPr>
              <a:t>else</a:t>
            </a:r>
            <a:endParaRPr lang="pt-BR" sz="1400" b="1" dirty="0">
              <a:solidFill>
                <a:schemeClr val="bg1"/>
              </a:solidFill>
            </a:endParaRPr>
          </a:p>
          <a:p>
            <a:r>
              <a:rPr lang="pt-BR" sz="1400" b="1" dirty="0">
                <a:solidFill>
                  <a:schemeClr val="bg1"/>
                </a:solidFill>
              </a:rPr>
              <a:t>	{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	</a:t>
            </a:r>
            <a:r>
              <a:rPr lang="pt-BR" sz="1400" b="1" dirty="0" err="1">
                <a:solidFill>
                  <a:schemeClr val="bg1"/>
                </a:solidFill>
              </a:rPr>
              <a:t>echo</a:t>
            </a:r>
            <a:r>
              <a:rPr lang="pt-BR" sz="1400" b="1" dirty="0">
                <a:solidFill>
                  <a:schemeClr val="bg1"/>
                </a:solidFill>
              </a:rPr>
              <a:t> 'Impossível realizar conta do segundo grau, pois A está igual a 0.';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	}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?&gt;</a:t>
            </a:r>
            <a:endParaRPr lang="pt-BR" sz="14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0EB5FD1-7879-467C-915B-F90C781D87B5}"/>
              </a:ext>
            </a:extLst>
          </p:cNvPr>
          <p:cNvSpPr/>
          <p:nvPr/>
        </p:nvSpPr>
        <p:spPr>
          <a:xfrm>
            <a:off x="5699759" y="5714999"/>
            <a:ext cx="395097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DA82A4-A20F-4EE7-AC50-67ED1A272256}"/>
              </a:ext>
            </a:extLst>
          </p:cNvPr>
          <p:cNvSpPr/>
          <p:nvPr/>
        </p:nvSpPr>
        <p:spPr>
          <a:xfrm>
            <a:off x="9605012" y="5760718"/>
            <a:ext cx="45719" cy="5240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 descr="Free Icon | Php">
            <a:extLst>
              <a:ext uri="{FF2B5EF4-FFF2-40B4-BE49-F238E27FC236}">
                <a16:creationId xmlns:a16="http://schemas.microsoft.com/office/drawing/2014/main" id="{027A5146-6375-4F4A-A5E8-6B46506D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404" y="1469585"/>
            <a:ext cx="1628501" cy="16285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698E82-AC5C-4E7B-BF94-DB27059D02B8}"/>
              </a:ext>
            </a:extLst>
          </p:cNvPr>
          <p:cNvSpPr txBox="1"/>
          <p:nvPr/>
        </p:nvSpPr>
        <p:spPr>
          <a:xfrm>
            <a:off x="10137443" y="432963"/>
            <a:ext cx="1587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17" name="Chave Esquerda 16">
            <a:extLst>
              <a:ext uri="{FF2B5EF4-FFF2-40B4-BE49-F238E27FC236}">
                <a16:creationId xmlns:a16="http://schemas.microsoft.com/office/drawing/2014/main" id="{A364013C-63A2-4670-A831-88BB9F55EC56}"/>
              </a:ext>
            </a:extLst>
          </p:cNvPr>
          <p:cNvSpPr/>
          <p:nvPr/>
        </p:nvSpPr>
        <p:spPr>
          <a:xfrm>
            <a:off x="-170905" y="151179"/>
            <a:ext cx="528471" cy="6555640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A3A0F932-FA10-4146-80E8-82D893AB5894}"/>
              </a:ext>
            </a:extLst>
          </p:cNvPr>
          <p:cNvSpPr/>
          <p:nvPr/>
        </p:nvSpPr>
        <p:spPr>
          <a:xfrm flipH="1">
            <a:off x="11749541" y="151179"/>
            <a:ext cx="528471" cy="6555640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Gráfico 21" descr="Garrancho estrutura de tópicos">
            <a:extLst>
              <a:ext uri="{FF2B5EF4-FFF2-40B4-BE49-F238E27FC236}">
                <a16:creationId xmlns:a16="http://schemas.microsoft.com/office/drawing/2014/main" id="{31C3EF58-EA86-443E-B8C6-E93A06AB3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5150" y="-115649"/>
            <a:ext cx="914400" cy="2399484"/>
          </a:xfrm>
          <a:prstGeom prst="rect">
            <a:avLst/>
          </a:prstGeom>
        </p:spPr>
      </p:pic>
      <p:pic>
        <p:nvPicPr>
          <p:cNvPr id="24" name="Gráfico 23" descr="Garrancho estrutura de tópicos">
            <a:extLst>
              <a:ext uri="{FF2B5EF4-FFF2-40B4-BE49-F238E27FC236}">
                <a16:creationId xmlns:a16="http://schemas.microsoft.com/office/drawing/2014/main" id="{B0AEF4CB-B3D8-4999-BC69-2CCED4311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01" y="4307335"/>
            <a:ext cx="914400" cy="2399484"/>
          </a:xfrm>
          <a:prstGeom prst="rect">
            <a:avLst/>
          </a:prstGeom>
        </p:spPr>
      </p:pic>
      <p:pic>
        <p:nvPicPr>
          <p:cNvPr id="26" name="Gráfico 25" descr="Aquário estrutura de tópicos">
            <a:extLst>
              <a:ext uri="{FF2B5EF4-FFF2-40B4-BE49-F238E27FC236}">
                <a16:creationId xmlns:a16="http://schemas.microsoft.com/office/drawing/2014/main" id="{83A9D7C9-0BBF-4468-B226-276D19590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4122" y="-33655"/>
            <a:ext cx="1217073" cy="1217073"/>
          </a:xfrm>
          <a:prstGeom prst="rect">
            <a:avLst/>
          </a:prstGeom>
        </p:spPr>
      </p:pic>
      <p:pic>
        <p:nvPicPr>
          <p:cNvPr id="28" name="Gráfico 27" descr="Aquário estrutura de tópicos">
            <a:extLst>
              <a:ext uri="{FF2B5EF4-FFF2-40B4-BE49-F238E27FC236}">
                <a16:creationId xmlns:a16="http://schemas.microsoft.com/office/drawing/2014/main" id="{5DEFF596-035C-4E9E-96F2-46D07902E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977" y="3711584"/>
            <a:ext cx="1217073" cy="1217073"/>
          </a:xfrm>
          <a:prstGeom prst="rect">
            <a:avLst/>
          </a:prstGeom>
        </p:spPr>
      </p:pic>
      <p:pic>
        <p:nvPicPr>
          <p:cNvPr id="29" name="Gráfico 28" descr="Aquário estrutura de tópicos">
            <a:extLst>
              <a:ext uri="{FF2B5EF4-FFF2-40B4-BE49-F238E27FC236}">
                <a16:creationId xmlns:a16="http://schemas.microsoft.com/office/drawing/2014/main" id="{E5AB4F7C-F09D-45F8-8A81-46C31FF11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6504" y="4930823"/>
            <a:ext cx="1217073" cy="12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5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96B11D94-C6C2-4A92-B997-B4A7402DD7CA}"/>
              </a:ext>
            </a:extLst>
          </p:cNvPr>
          <p:cNvSpPr/>
          <p:nvPr/>
        </p:nvSpPr>
        <p:spPr>
          <a:xfrm rot="2978097">
            <a:off x="-2481451" y="-6919199"/>
            <a:ext cx="10164705" cy="156564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B7166E-959D-4C63-B78C-F139514300B1}"/>
              </a:ext>
            </a:extLst>
          </p:cNvPr>
          <p:cNvSpPr txBox="1"/>
          <p:nvPr/>
        </p:nvSpPr>
        <p:spPr>
          <a:xfrm>
            <a:off x="6136875" y="1364662"/>
            <a:ext cx="3547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75241E-D574-4ADC-8452-38360237EE10}"/>
              </a:ext>
            </a:extLst>
          </p:cNvPr>
          <p:cNvSpPr txBox="1"/>
          <p:nvPr/>
        </p:nvSpPr>
        <p:spPr>
          <a:xfrm>
            <a:off x="6755282" y="2926069"/>
            <a:ext cx="2310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Triângulo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2A76C09D-E8B4-4F42-9842-1F0FCE690F7B}"/>
              </a:ext>
            </a:extLst>
          </p:cNvPr>
          <p:cNvSpPr/>
          <p:nvPr/>
        </p:nvSpPr>
        <p:spPr>
          <a:xfrm rot="20122658">
            <a:off x="3967463" y="3735406"/>
            <a:ext cx="1517070" cy="123745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0FB3C001-4D3B-4FB6-8039-00BB9B17E74E}"/>
              </a:ext>
            </a:extLst>
          </p:cNvPr>
          <p:cNvSpPr/>
          <p:nvPr/>
        </p:nvSpPr>
        <p:spPr>
          <a:xfrm rot="1516836">
            <a:off x="10284775" y="18011"/>
            <a:ext cx="1517070" cy="123745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910D94D9-2588-4CCE-B414-541EBC1CBE31}"/>
              </a:ext>
            </a:extLst>
          </p:cNvPr>
          <p:cNvSpPr/>
          <p:nvPr/>
        </p:nvSpPr>
        <p:spPr>
          <a:xfrm rot="20912843">
            <a:off x="10368606" y="5067053"/>
            <a:ext cx="1517070" cy="123745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Trigonometria estrutura de tópicos">
            <a:extLst>
              <a:ext uri="{FF2B5EF4-FFF2-40B4-BE49-F238E27FC236}">
                <a16:creationId xmlns:a16="http://schemas.microsoft.com/office/drawing/2014/main" id="{1D748814-A904-447D-AC45-689AF672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61584">
            <a:off x="6411319" y="3174037"/>
            <a:ext cx="914400" cy="914400"/>
          </a:xfrm>
          <a:prstGeom prst="rect">
            <a:avLst/>
          </a:prstGeom>
        </p:spPr>
      </p:pic>
      <p:pic>
        <p:nvPicPr>
          <p:cNvPr id="16" name="Gráfico 15" descr="Trigonometria estrutura de tópicos">
            <a:extLst>
              <a:ext uri="{FF2B5EF4-FFF2-40B4-BE49-F238E27FC236}">
                <a16:creationId xmlns:a16="http://schemas.microsoft.com/office/drawing/2014/main" id="{E340F55A-7684-45B8-9A16-62D8CBF7A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371370">
            <a:off x="8476290" y="32003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03E13D9-94EE-459F-BAAF-9122944522A4}"/>
              </a:ext>
            </a:extLst>
          </p:cNvPr>
          <p:cNvSpPr/>
          <p:nvPr/>
        </p:nvSpPr>
        <p:spPr>
          <a:xfrm rot="2006946">
            <a:off x="11384693" y="-1251241"/>
            <a:ext cx="420914" cy="12417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C71BC08-179B-404A-B067-D595681BA45B}"/>
              </a:ext>
            </a:extLst>
          </p:cNvPr>
          <p:cNvSpPr/>
          <p:nvPr/>
        </p:nvSpPr>
        <p:spPr>
          <a:xfrm rot="2006946">
            <a:off x="695093" y="-5788445"/>
            <a:ext cx="420914" cy="12417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8C46C5-8E24-4A02-8C08-C9657B6A76F2}"/>
              </a:ext>
            </a:extLst>
          </p:cNvPr>
          <p:cNvSpPr txBox="1"/>
          <p:nvPr/>
        </p:nvSpPr>
        <p:spPr>
          <a:xfrm>
            <a:off x="0" y="0"/>
            <a:ext cx="1088571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&lt;</a:t>
            </a:r>
            <a:r>
              <a:rPr lang="pt-BR" sz="1400" b="1" dirty="0" err="1">
                <a:solidFill>
                  <a:schemeClr val="bg1"/>
                </a:solidFill>
              </a:rPr>
              <a:t>html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	 &lt;</a:t>
            </a:r>
            <a:r>
              <a:rPr lang="pt-BR" sz="1400" b="1" dirty="0" err="1">
                <a:solidFill>
                  <a:schemeClr val="bg1"/>
                </a:solidFill>
              </a:rPr>
              <a:t>head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		 &lt;</a:t>
            </a:r>
            <a:r>
              <a:rPr lang="pt-BR" sz="1400" b="1" dirty="0" err="1">
                <a:solidFill>
                  <a:schemeClr val="bg1"/>
                </a:solidFill>
              </a:rPr>
              <a:t>title</a:t>
            </a:r>
            <a:r>
              <a:rPr lang="pt-BR" sz="1400" b="1" dirty="0">
                <a:solidFill>
                  <a:schemeClr val="bg1"/>
                </a:solidFill>
              </a:rPr>
              <a:t>&gt;Triangulo&lt;/</a:t>
            </a:r>
            <a:r>
              <a:rPr lang="pt-BR" sz="1400" b="1" dirty="0" err="1">
                <a:solidFill>
                  <a:schemeClr val="bg1"/>
                </a:solidFill>
              </a:rPr>
              <a:t>title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		&lt;</a:t>
            </a:r>
            <a:r>
              <a:rPr lang="pt-BR" sz="1400" b="1" dirty="0" err="1">
                <a:solidFill>
                  <a:schemeClr val="bg1"/>
                </a:solidFill>
              </a:rPr>
              <a:t>style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type</a:t>
            </a:r>
            <a:r>
              <a:rPr lang="pt-BR" sz="1400" b="1" dirty="0">
                <a:solidFill>
                  <a:schemeClr val="bg1"/>
                </a:solidFill>
              </a:rPr>
              <a:t>="</a:t>
            </a:r>
            <a:r>
              <a:rPr lang="pt-BR" sz="1400" b="1" dirty="0" err="1">
                <a:solidFill>
                  <a:schemeClr val="bg1"/>
                </a:solidFill>
              </a:rPr>
              <a:t>text</a:t>
            </a:r>
            <a:r>
              <a:rPr lang="pt-BR" sz="1400" b="1" dirty="0">
                <a:solidFill>
                  <a:schemeClr val="bg1"/>
                </a:solidFill>
              </a:rPr>
              <a:t>/</a:t>
            </a:r>
            <a:r>
              <a:rPr lang="pt-BR" sz="1400" b="1" dirty="0" err="1">
                <a:solidFill>
                  <a:schemeClr val="bg1"/>
                </a:solidFill>
              </a:rPr>
              <a:t>css</a:t>
            </a:r>
            <a:r>
              <a:rPr lang="pt-BR" sz="1400" b="1" dirty="0">
                <a:solidFill>
                  <a:schemeClr val="bg1"/>
                </a:solidFill>
              </a:rPr>
              <a:t>"&gt;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 			 .</a:t>
            </a:r>
            <a:r>
              <a:rPr lang="pt-BR" sz="1400" b="1" dirty="0" err="1">
                <a:solidFill>
                  <a:schemeClr val="bg1"/>
                </a:solidFill>
              </a:rPr>
              <a:t>form</a:t>
            </a:r>
            <a:r>
              <a:rPr lang="pt-BR" sz="1400" b="1" dirty="0">
                <a:solidFill>
                  <a:schemeClr val="bg1"/>
                </a:solidFill>
              </a:rPr>
              <a:t>-input {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    				background-color: </a:t>
            </a:r>
            <a:r>
              <a:rPr lang="pt-BR" sz="1400" b="1" dirty="0" err="1">
                <a:solidFill>
                  <a:schemeClr val="bg1"/>
                </a:solidFill>
              </a:rPr>
              <a:t>Tomato</a:t>
            </a:r>
            <a:r>
              <a:rPr lang="pt-BR" sz="1400" b="1" dirty="0">
                <a:solidFill>
                  <a:schemeClr val="bg1"/>
                </a:solidFill>
              </a:rPr>
              <a:t>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    				</a:t>
            </a:r>
            <a:r>
              <a:rPr lang="pt-BR" sz="1400" b="1" dirty="0" err="1">
                <a:solidFill>
                  <a:schemeClr val="bg1"/>
                </a:solidFill>
              </a:rPr>
              <a:t>font-size</a:t>
            </a:r>
            <a:r>
              <a:rPr lang="pt-BR" sz="1400" b="1" dirty="0">
                <a:solidFill>
                  <a:schemeClr val="bg1"/>
                </a:solidFill>
              </a:rPr>
              <a:t>: 1.7rem;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    				display: </a:t>
            </a:r>
            <a:r>
              <a:rPr lang="pt-BR" sz="1400" b="1" dirty="0" err="1">
                <a:solidFill>
                  <a:schemeClr val="bg1"/>
                </a:solidFill>
              </a:rPr>
              <a:t>flex</a:t>
            </a:r>
            <a:r>
              <a:rPr lang="pt-BR" sz="1400" b="1" dirty="0">
                <a:solidFill>
                  <a:schemeClr val="bg1"/>
                </a:solidFill>
              </a:rPr>
              <a:t>;</a:t>
            </a:r>
          </a:p>
          <a:p>
            <a:pPr lvl="7"/>
            <a:r>
              <a:rPr lang="pt-BR" sz="1400" b="1" dirty="0">
                <a:solidFill>
                  <a:schemeClr val="bg1"/>
                </a:solidFill>
              </a:rPr>
              <a:t>            </a:t>
            </a:r>
            <a:r>
              <a:rPr lang="pt-BR" sz="1400" b="1" dirty="0" err="1">
                <a:solidFill>
                  <a:schemeClr val="bg1"/>
                </a:solidFill>
              </a:rPr>
              <a:t>flex-direction</a:t>
            </a:r>
            <a:r>
              <a:rPr lang="pt-BR" sz="1400" b="1" dirty="0">
                <a:solidFill>
                  <a:schemeClr val="bg1"/>
                </a:solidFill>
              </a:rPr>
              <a:t>: </a:t>
            </a:r>
            <a:r>
              <a:rPr lang="pt-BR" sz="1400" b="1" dirty="0" err="1">
                <a:solidFill>
                  <a:schemeClr val="bg1"/>
                </a:solidFill>
              </a:rPr>
              <a:t>column</a:t>
            </a:r>
            <a:r>
              <a:rPr lang="pt-BR" sz="1400" b="1" dirty="0">
                <a:solidFill>
                  <a:schemeClr val="bg1"/>
                </a:solidFill>
              </a:rPr>
              <a:t>;</a:t>
            </a:r>
          </a:p>
          <a:p>
            <a:pPr lvl="7"/>
            <a:r>
              <a:rPr lang="pt-BR" sz="1400" b="1" dirty="0">
                <a:solidFill>
                  <a:schemeClr val="bg1"/>
                </a:solidFill>
              </a:rPr>
              <a:t>            </a:t>
            </a:r>
            <a:r>
              <a:rPr lang="pt-BR" sz="1400" b="1" dirty="0" err="1">
                <a:solidFill>
                  <a:schemeClr val="bg1"/>
                </a:solidFill>
              </a:rPr>
              <a:t>align-items</a:t>
            </a:r>
            <a:r>
              <a:rPr lang="pt-BR" sz="1400" b="1" dirty="0">
                <a:solidFill>
                  <a:schemeClr val="bg1"/>
                </a:solidFill>
              </a:rPr>
              <a:t>: center;</a:t>
            </a:r>
          </a:p>
          <a:p>
            <a:pPr lvl="7"/>
            <a:r>
              <a:rPr lang="pt-BR" sz="1400" b="1" dirty="0">
                <a:solidFill>
                  <a:schemeClr val="bg1"/>
                </a:solidFill>
              </a:rPr>
              <a:t>            </a:t>
            </a:r>
            <a:r>
              <a:rPr lang="pt-BR" sz="1400" b="1" dirty="0" err="1">
                <a:solidFill>
                  <a:schemeClr val="bg1"/>
                </a:solidFill>
              </a:rPr>
              <a:t>align-content</a:t>
            </a:r>
            <a:r>
              <a:rPr lang="pt-BR" sz="1400" b="1" dirty="0">
                <a:solidFill>
                  <a:schemeClr val="bg1"/>
                </a:solidFill>
              </a:rPr>
              <a:t>: center;</a:t>
            </a:r>
          </a:p>
          <a:p>
            <a:pPr lvl="7"/>
            <a:r>
              <a:rPr lang="pt-BR" sz="1400" b="1" dirty="0">
                <a:solidFill>
                  <a:schemeClr val="bg1"/>
                </a:solidFill>
              </a:rPr>
              <a:t>            </a:t>
            </a:r>
            <a:r>
              <a:rPr lang="pt-BR" sz="1400" b="1" dirty="0" err="1">
                <a:solidFill>
                  <a:schemeClr val="bg1"/>
                </a:solidFill>
              </a:rPr>
              <a:t>width</a:t>
            </a:r>
            <a:r>
              <a:rPr lang="pt-BR" sz="1400" b="1" dirty="0">
                <a:solidFill>
                  <a:schemeClr val="bg1"/>
                </a:solidFill>
              </a:rPr>
              <a:t>: 30%;</a:t>
            </a:r>
          </a:p>
          <a:p>
            <a:pPr lvl="7"/>
            <a:r>
              <a:rPr lang="pt-BR" sz="1400" b="1" dirty="0">
                <a:solidFill>
                  <a:schemeClr val="bg1"/>
                </a:solidFill>
              </a:rPr>
              <a:t>            </a:t>
            </a:r>
            <a:r>
              <a:rPr lang="pt-BR" sz="1400" b="1" dirty="0" err="1">
                <a:solidFill>
                  <a:schemeClr val="bg1"/>
                </a:solidFill>
              </a:rPr>
              <a:t>height</a:t>
            </a:r>
            <a:r>
              <a:rPr lang="pt-BR" sz="1400" b="1" dirty="0">
                <a:solidFill>
                  <a:schemeClr val="bg1"/>
                </a:solidFill>
              </a:rPr>
              <a:t>: 50%;</a:t>
            </a:r>
          </a:p>
          <a:p>
            <a:pPr lvl="7"/>
            <a:r>
              <a:rPr lang="pt-BR" sz="1400" b="1" dirty="0">
                <a:solidFill>
                  <a:schemeClr val="bg1"/>
                </a:solidFill>
              </a:rPr>
              <a:t>            </a:t>
            </a:r>
            <a:r>
              <a:rPr lang="pt-BR" sz="1400" b="1" dirty="0" err="1">
                <a:solidFill>
                  <a:schemeClr val="bg1"/>
                </a:solidFill>
              </a:rPr>
              <a:t>margin-left</a:t>
            </a:r>
            <a:r>
              <a:rPr lang="pt-BR" sz="1400" b="1" dirty="0">
                <a:solidFill>
                  <a:schemeClr val="bg1"/>
                </a:solidFill>
              </a:rPr>
              <a:t>: 35%;</a:t>
            </a:r>
          </a:p>
          <a:p>
            <a:pPr lvl="7"/>
            <a:r>
              <a:rPr lang="pt-BR" sz="1400" b="1" dirty="0">
                <a:solidFill>
                  <a:schemeClr val="bg1"/>
                </a:solidFill>
              </a:rPr>
              <a:t>            </a:t>
            </a:r>
            <a:r>
              <a:rPr lang="pt-BR" sz="1400" b="1" dirty="0" err="1">
                <a:solidFill>
                  <a:schemeClr val="bg1"/>
                </a:solidFill>
              </a:rPr>
              <a:t>padding</a:t>
            </a:r>
            <a:r>
              <a:rPr lang="pt-BR" sz="1400" b="1" dirty="0">
                <a:solidFill>
                  <a:schemeClr val="bg1"/>
                </a:solidFill>
              </a:rPr>
              <a:t>-top: 20px;</a:t>
            </a:r>
          </a:p>
          <a:p>
            <a:pPr lvl="7"/>
            <a:r>
              <a:rPr lang="pt-BR" sz="1400" b="1" dirty="0">
                <a:solidFill>
                  <a:schemeClr val="bg1"/>
                </a:solidFill>
              </a:rPr>
              <a:t>            </a:t>
            </a:r>
            <a:r>
              <a:rPr lang="pt-BR" sz="1400" b="1" dirty="0" err="1">
                <a:solidFill>
                  <a:schemeClr val="bg1"/>
                </a:solidFill>
              </a:rPr>
              <a:t>border-radius</a:t>
            </a:r>
            <a:r>
              <a:rPr lang="pt-BR" sz="1400" b="1" dirty="0">
                <a:solidFill>
                  <a:schemeClr val="bg1"/>
                </a:solidFill>
              </a:rPr>
              <a:t>: 20px;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 				 }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			  input {</a:t>
            </a:r>
          </a:p>
          <a:p>
            <a:pPr lvl="6"/>
            <a:r>
              <a:rPr lang="pt-BR" sz="1400" b="1" dirty="0">
                <a:solidFill>
                  <a:schemeClr val="bg1"/>
                </a:solidFill>
              </a:rPr>
              <a:t>            </a:t>
            </a:r>
            <a:r>
              <a:rPr lang="pt-BR" sz="1400" b="1" dirty="0" err="1">
                <a:solidFill>
                  <a:schemeClr val="bg1"/>
                </a:solidFill>
              </a:rPr>
              <a:t>margin</a:t>
            </a:r>
            <a:r>
              <a:rPr lang="pt-BR" sz="1400" b="1" dirty="0">
                <a:solidFill>
                  <a:schemeClr val="bg1"/>
                </a:solidFill>
              </a:rPr>
              <a:t>-top: 50px;</a:t>
            </a:r>
          </a:p>
          <a:p>
            <a:pPr lvl="6"/>
            <a:r>
              <a:rPr lang="pt-BR" sz="1400" b="1" dirty="0">
                <a:solidFill>
                  <a:schemeClr val="bg1"/>
                </a:solidFill>
              </a:rPr>
              <a:t>            </a:t>
            </a:r>
            <a:r>
              <a:rPr lang="pt-BR" sz="1400" b="1" dirty="0" err="1">
                <a:solidFill>
                  <a:schemeClr val="bg1"/>
                </a:solidFill>
              </a:rPr>
              <a:t>border-radius</a:t>
            </a:r>
            <a:r>
              <a:rPr lang="pt-BR" sz="1400" b="1" dirty="0">
                <a:solidFill>
                  <a:schemeClr val="bg1"/>
                </a:solidFill>
              </a:rPr>
              <a:t>: 6px;</a:t>
            </a:r>
          </a:p>
          <a:p>
            <a:pPr lvl="6"/>
            <a:r>
              <a:rPr lang="pt-BR" sz="1400" b="1" dirty="0">
                <a:solidFill>
                  <a:schemeClr val="bg1"/>
                </a:solidFill>
              </a:rPr>
              <a:t>            }</a:t>
            </a:r>
          </a:p>
          <a:p>
            <a:pPr lvl="5"/>
            <a:r>
              <a:rPr lang="pt-BR" sz="1400" b="1" dirty="0">
                <a:solidFill>
                  <a:schemeClr val="bg1"/>
                </a:solidFill>
              </a:rPr>
              <a:t>          .</a:t>
            </a:r>
            <a:r>
              <a:rPr lang="pt-BR" sz="1400" b="1" dirty="0" err="1">
                <a:solidFill>
                  <a:schemeClr val="bg1"/>
                </a:solidFill>
              </a:rPr>
              <a:t>myButton</a:t>
            </a:r>
            <a:r>
              <a:rPr lang="pt-BR" sz="1400" b="1" dirty="0">
                <a:solidFill>
                  <a:schemeClr val="bg1"/>
                </a:solidFill>
              </a:rPr>
              <a:t> {</a:t>
            </a:r>
          </a:p>
          <a:p>
            <a:pPr lvl="6"/>
            <a:r>
              <a:rPr lang="pt-BR" sz="1400" b="1" dirty="0">
                <a:solidFill>
                  <a:schemeClr val="bg1"/>
                </a:solidFill>
              </a:rPr>
              <a:t>                   margin-left:40%;</a:t>
            </a:r>
          </a:p>
          <a:p>
            <a:pPr lvl="6"/>
            <a:r>
              <a:rPr lang="pt-BR" sz="1400" b="1" dirty="0">
                <a:solidFill>
                  <a:schemeClr val="bg1"/>
                </a:solidFill>
              </a:rPr>
              <a:t>                   </a:t>
            </a:r>
            <a:r>
              <a:rPr lang="pt-BR" sz="1400" b="1" dirty="0" err="1">
                <a:solidFill>
                  <a:schemeClr val="bg1"/>
                </a:solidFill>
              </a:rPr>
              <a:t>padding</a:t>
            </a:r>
            <a:r>
              <a:rPr lang="pt-BR" sz="1400" b="1" dirty="0">
                <a:solidFill>
                  <a:schemeClr val="bg1"/>
                </a:solidFill>
              </a:rPr>
              <a:t>: 10px;</a:t>
            </a:r>
          </a:p>
          <a:p>
            <a:pPr lvl="6"/>
            <a:r>
              <a:rPr lang="pt-BR" sz="1400" b="1" dirty="0">
                <a:solidFill>
                  <a:schemeClr val="bg1"/>
                </a:solidFill>
              </a:rPr>
              <a:t>                   </a:t>
            </a:r>
            <a:r>
              <a:rPr lang="pt-BR" sz="1400" b="1" dirty="0" err="1">
                <a:solidFill>
                  <a:schemeClr val="bg1"/>
                </a:solidFill>
              </a:rPr>
              <a:t>border-radius</a:t>
            </a:r>
            <a:r>
              <a:rPr lang="pt-BR" sz="1400" b="1" dirty="0">
                <a:solidFill>
                  <a:schemeClr val="bg1"/>
                </a:solidFill>
              </a:rPr>
              <a:t>: 10px;</a:t>
            </a:r>
          </a:p>
          <a:p>
            <a:pPr lvl="6"/>
            <a:r>
              <a:rPr lang="pt-BR" sz="1400" b="1" dirty="0">
                <a:solidFill>
                  <a:schemeClr val="bg1"/>
                </a:solidFill>
              </a:rPr>
              <a:t>                   background-color: </a:t>
            </a:r>
            <a:r>
              <a:rPr lang="pt-BR" sz="1400" b="1" dirty="0" err="1">
                <a:solidFill>
                  <a:schemeClr val="bg1"/>
                </a:solidFill>
              </a:rPr>
              <a:t>aqua</a:t>
            </a:r>
            <a:r>
              <a:rPr lang="pt-BR" sz="1400" b="1" dirty="0">
                <a:solidFill>
                  <a:schemeClr val="bg1"/>
                </a:solidFill>
              </a:rPr>
              <a:t>;</a:t>
            </a:r>
          </a:p>
          <a:p>
            <a:pPr lvl="6"/>
            <a:r>
              <a:rPr lang="pt-BR" sz="1400" b="1" dirty="0">
                <a:solidFill>
                  <a:schemeClr val="bg1"/>
                </a:solidFill>
              </a:rPr>
              <a:t>                   </a:t>
            </a:r>
            <a:r>
              <a:rPr lang="pt-BR" sz="1400" b="1" dirty="0" err="1">
                <a:solidFill>
                  <a:schemeClr val="bg1"/>
                </a:solidFill>
              </a:rPr>
              <a:t>font-weight</a:t>
            </a:r>
            <a:r>
              <a:rPr lang="pt-BR" sz="1400" b="1" dirty="0">
                <a:solidFill>
                  <a:schemeClr val="bg1"/>
                </a:solidFill>
              </a:rPr>
              <a:t>: </a:t>
            </a:r>
            <a:r>
              <a:rPr lang="pt-BR" sz="1400" b="1" dirty="0" err="1">
                <a:solidFill>
                  <a:schemeClr val="bg1"/>
                </a:solidFill>
              </a:rPr>
              <a:t>bold</a:t>
            </a:r>
            <a:r>
              <a:rPr lang="pt-BR" sz="1400" b="1" dirty="0">
                <a:solidFill>
                  <a:schemeClr val="bg1"/>
                </a:solidFill>
              </a:rPr>
              <a:t>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 			                   }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		 &lt;/</a:t>
            </a:r>
            <a:r>
              <a:rPr lang="pt-BR" sz="1400" b="1" dirty="0" err="1">
                <a:solidFill>
                  <a:schemeClr val="bg1"/>
                </a:solidFill>
              </a:rPr>
              <a:t>style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		 &lt;meta </a:t>
            </a:r>
            <a:r>
              <a:rPr lang="pt-BR" sz="1400" b="1" dirty="0" err="1">
                <a:solidFill>
                  <a:schemeClr val="bg1"/>
                </a:solidFill>
              </a:rPr>
              <a:t>charset</a:t>
            </a:r>
            <a:r>
              <a:rPr lang="pt-BR" sz="1400" b="1" dirty="0">
                <a:solidFill>
                  <a:schemeClr val="bg1"/>
                </a:solidFill>
              </a:rPr>
              <a:t>="utf-8"&gt;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	 &lt;/</a:t>
            </a:r>
            <a:r>
              <a:rPr lang="pt-BR" sz="1400" b="1" dirty="0" err="1">
                <a:solidFill>
                  <a:schemeClr val="bg1"/>
                </a:solidFill>
              </a:rPr>
              <a:t>head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	&lt;</a:t>
            </a:r>
            <a:r>
              <a:rPr lang="pt-BR" sz="1400" b="1" dirty="0" err="1">
                <a:solidFill>
                  <a:schemeClr val="bg1"/>
                </a:solidFill>
              </a:rPr>
              <a:t>body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01FF64-D334-40ED-960F-43E385D65BC6}"/>
              </a:ext>
            </a:extLst>
          </p:cNvPr>
          <p:cNvSpPr txBox="1"/>
          <p:nvPr/>
        </p:nvSpPr>
        <p:spPr>
          <a:xfrm>
            <a:off x="6560456" y="595707"/>
            <a:ext cx="52541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 &lt;</a:t>
            </a:r>
            <a:r>
              <a:rPr lang="pt-BR" sz="1400" b="1" dirty="0" err="1">
                <a:solidFill>
                  <a:schemeClr val="bg1"/>
                </a:solidFill>
              </a:rPr>
              <a:t>div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class</a:t>
            </a:r>
            <a:r>
              <a:rPr lang="pt-BR" sz="1400" b="1" dirty="0">
                <a:solidFill>
                  <a:schemeClr val="bg1"/>
                </a:solidFill>
              </a:rPr>
              <a:t>="</a:t>
            </a:r>
            <a:r>
              <a:rPr lang="pt-BR" sz="1400" b="1" dirty="0" err="1">
                <a:solidFill>
                  <a:schemeClr val="bg1"/>
                </a:solidFill>
              </a:rPr>
              <a:t>form</a:t>
            </a:r>
            <a:r>
              <a:rPr lang="pt-BR" sz="1400" b="1" dirty="0">
                <a:solidFill>
                  <a:schemeClr val="bg1"/>
                </a:solidFill>
              </a:rPr>
              <a:t>-input"&gt;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  &lt;</a:t>
            </a:r>
            <a:r>
              <a:rPr lang="pt-BR" sz="1400" b="1" dirty="0" err="1">
                <a:solidFill>
                  <a:schemeClr val="bg1"/>
                </a:solidFill>
              </a:rPr>
              <a:t>form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name</a:t>
            </a:r>
            <a:r>
              <a:rPr lang="pt-BR" sz="1400" b="1" dirty="0">
                <a:solidFill>
                  <a:schemeClr val="bg1"/>
                </a:solidFill>
              </a:rPr>
              <a:t> = "form1" </a:t>
            </a:r>
            <a:r>
              <a:rPr lang="pt-BR" sz="1400" b="1" dirty="0" err="1">
                <a:solidFill>
                  <a:schemeClr val="bg1"/>
                </a:solidFill>
              </a:rPr>
              <a:t>method</a:t>
            </a:r>
            <a:r>
              <a:rPr lang="pt-BR" sz="1400" b="1" dirty="0">
                <a:solidFill>
                  <a:schemeClr val="bg1"/>
                </a:solidFill>
              </a:rPr>
              <a:t> ="POST" </a:t>
            </a:r>
            <a:r>
              <a:rPr lang="pt-BR" sz="1400" b="1" dirty="0" err="1">
                <a:solidFill>
                  <a:schemeClr val="bg1"/>
                </a:solidFill>
              </a:rPr>
              <a:t>action</a:t>
            </a:r>
            <a:r>
              <a:rPr lang="pt-BR" sz="1400" b="1" dirty="0">
                <a:solidFill>
                  <a:schemeClr val="bg1"/>
                </a:solidFill>
              </a:rPr>
              <a:t> ="</a:t>
            </a:r>
            <a:r>
              <a:rPr lang="pt-BR" sz="1400" b="1" dirty="0" err="1">
                <a:solidFill>
                  <a:schemeClr val="bg1"/>
                </a:solidFill>
              </a:rPr>
              <a:t>triangulo.php</a:t>
            </a:r>
            <a:r>
              <a:rPr lang="pt-BR" sz="1400" b="1" dirty="0">
                <a:solidFill>
                  <a:schemeClr val="bg1"/>
                </a:solidFill>
              </a:rPr>
              <a:t>"&gt;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      Lado A: &lt;input </a:t>
            </a:r>
            <a:r>
              <a:rPr lang="pt-BR" sz="1400" b="1" dirty="0" err="1">
                <a:solidFill>
                  <a:schemeClr val="bg1"/>
                </a:solidFill>
              </a:rPr>
              <a:t>type</a:t>
            </a:r>
            <a:r>
              <a:rPr lang="pt-BR" sz="1400" b="1" dirty="0">
                <a:solidFill>
                  <a:schemeClr val="bg1"/>
                </a:solidFill>
              </a:rPr>
              <a:t> ="</a:t>
            </a:r>
            <a:r>
              <a:rPr lang="pt-BR" sz="1400" b="1" dirty="0" err="1">
                <a:solidFill>
                  <a:schemeClr val="bg1"/>
                </a:solidFill>
              </a:rPr>
              <a:t>text</a:t>
            </a:r>
            <a:r>
              <a:rPr lang="pt-BR" sz="1400" b="1" dirty="0">
                <a:solidFill>
                  <a:schemeClr val="bg1"/>
                </a:solidFill>
              </a:rPr>
              <a:t>" </a:t>
            </a:r>
            <a:r>
              <a:rPr lang="pt-BR" sz="1400" b="1" dirty="0" err="1">
                <a:solidFill>
                  <a:schemeClr val="bg1"/>
                </a:solidFill>
              </a:rPr>
              <a:t>name</a:t>
            </a:r>
            <a:r>
              <a:rPr lang="pt-BR" sz="1400" b="1" dirty="0">
                <a:solidFill>
                  <a:schemeClr val="bg1"/>
                </a:solidFill>
              </a:rPr>
              <a:t> ="A"&gt; 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      Lado B: &lt;input </a:t>
            </a:r>
            <a:r>
              <a:rPr lang="pt-BR" sz="1400" b="1" dirty="0" err="1">
                <a:solidFill>
                  <a:schemeClr val="bg1"/>
                </a:solidFill>
              </a:rPr>
              <a:t>type</a:t>
            </a:r>
            <a:r>
              <a:rPr lang="pt-BR" sz="1400" b="1" dirty="0">
                <a:solidFill>
                  <a:schemeClr val="bg1"/>
                </a:solidFill>
              </a:rPr>
              <a:t> ="</a:t>
            </a:r>
            <a:r>
              <a:rPr lang="pt-BR" sz="1400" b="1" dirty="0" err="1">
                <a:solidFill>
                  <a:schemeClr val="bg1"/>
                </a:solidFill>
              </a:rPr>
              <a:t>text</a:t>
            </a:r>
            <a:r>
              <a:rPr lang="pt-BR" sz="1400" b="1" dirty="0">
                <a:solidFill>
                  <a:schemeClr val="bg1"/>
                </a:solidFill>
              </a:rPr>
              <a:t>" </a:t>
            </a:r>
            <a:r>
              <a:rPr lang="pt-BR" sz="1400" b="1" dirty="0" err="1">
                <a:solidFill>
                  <a:schemeClr val="bg1"/>
                </a:solidFill>
              </a:rPr>
              <a:t>name</a:t>
            </a:r>
            <a:r>
              <a:rPr lang="pt-BR" sz="1400" b="1" dirty="0">
                <a:solidFill>
                  <a:schemeClr val="bg1"/>
                </a:solidFill>
              </a:rPr>
              <a:t> ="B"&gt; 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      Lado C: &lt;input </a:t>
            </a:r>
            <a:r>
              <a:rPr lang="pt-BR" sz="1400" b="1" dirty="0" err="1">
                <a:solidFill>
                  <a:schemeClr val="bg1"/>
                </a:solidFill>
              </a:rPr>
              <a:t>type</a:t>
            </a:r>
            <a:r>
              <a:rPr lang="pt-BR" sz="1400" b="1" dirty="0">
                <a:solidFill>
                  <a:schemeClr val="bg1"/>
                </a:solidFill>
              </a:rPr>
              <a:t> ="</a:t>
            </a:r>
            <a:r>
              <a:rPr lang="pt-BR" sz="1400" b="1" dirty="0" err="1">
                <a:solidFill>
                  <a:schemeClr val="bg1"/>
                </a:solidFill>
              </a:rPr>
              <a:t>text</a:t>
            </a:r>
            <a:r>
              <a:rPr lang="pt-BR" sz="1400" b="1" dirty="0">
                <a:solidFill>
                  <a:schemeClr val="bg1"/>
                </a:solidFill>
              </a:rPr>
              <a:t>" </a:t>
            </a:r>
            <a:r>
              <a:rPr lang="pt-BR" sz="1400" b="1" dirty="0" err="1">
                <a:solidFill>
                  <a:schemeClr val="bg1"/>
                </a:solidFill>
              </a:rPr>
              <a:t>name</a:t>
            </a:r>
            <a:r>
              <a:rPr lang="pt-BR" sz="1400" b="1" dirty="0">
                <a:solidFill>
                  <a:schemeClr val="bg1"/>
                </a:solidFill>
              </a:rPr>
              <a:t> ="C"&gt; &lt;</a:t>
            </a:r>
            <a:r>
              <a:rPr lang="pt-BR" sz="1400" b="1" dirty="0" err="1">
                <a:solidFill>
                  <a:schemeClr val="bg1"/>
                </a:solidFill>
              </a:rPr>
              <a:t>br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  &lt;input </a:t>
            </a:r>
            <a:r>
              <a:rPr lang="pt-BR" sz="1400" b="1" dirty="0" err="1">
                <a:solidFill>
                  <a:schemeClr val="bg1"/>
                </a:solidFill>
              </a:rPr>
              <a:t>class</a:t>
            </a:r>
            <a:r>
              <a:rPr lang="pt-BR" sz="1400" b="1" dirty="0">
                <a:solidFill>
                  <a:schemeClr val="bg1"/>
                </a:solidFill>
              </a:rPr>
              <a:t>="</a:t>
            </a:r>
            <a:r>
              <a:rPr lang="pt-BR" sz="1400" b="1" dirty="0" err="1">
                <a:solidFill>
                  <a:schemeClr val="bg1"/>
                </a:solidFill>
              </a:rPr>
              <a:t>myButton</a:t>
            </a:r>
            <a:r>
              <a:rPr lang="pt-BR" sz="1400" b="1" dirty="0">
                <a:solidFill>
                  <a:schemeClr val="bg1"/>
                </a:solidFill>
              </a:rPr>
              <a:t>" </a:t>
            </a:r>
            <a:r>
              <a:rPr lang="pt-BR" sz="1400" b="1" dirty="0" err="1">
                <a:solidFill>
                  <a:schemeClr val="bg1"/>
                </a:solidFill>
              </a:rPr>
              <a:t>type</a:t>
            </a:r>
            <a:r>
              <a:rPr lang="pt-BR" sz="1400" b="1" dirty="0">
                <a:solidFill>
                  <a:schemeClr val="bg1"/>
                </a:solidFill>
              </a:rPr>
              <a:t> ="</a:t>
            </a:r>
            <a:r>
              <a:rPr lang="pt-BR" sz="1400" b="1" dirty="0" err="1">
                <a:solidFill>
                  <a:schemeClr val="bg1"/>
                </a:solidFill>
              </a:rPr>
              <a:t>submit</a:t>
            </a:r>
            <a:r>
              <a:rPr lang="pt-BR" sz="1400" b="1" dirty="0">
                <a:solidFill>
                  <a:schemeClr val="bg1"/>
                </a:solidFill>
              </a:rPr>
              <a:t>" </a:t>
            </a:r>
            <a:r>
              <a:rPr lang="pt-BR" sz="1400" b="1" dirty="0" err="1">
                <a:solidFill>
                  <a:schemeClr val="bg1"/>
                </a:solidFill>
              </a:rPr>
              <a:t>name</a:t>
            </a:r>
            <a:r>
              <a:rPr lang="pt-BR" sz="1400" b="1" dirty="0">
                <a:solidFill>
                  <a:schemeClr val="bg1"/>
                </a:solidFill>
              </a:rPr>
              <a:t>="</a:t>
            </a:r>
            <a:r>
              <a:rPr lang="pt-BR" sz="1400" b="1" dirty="0" err="1">
                <a:solidFill>
                  <a:schemeClr val="bg1"/>
                </a:solidFill>
              </a:rPr>
              <a:t>submit</a:t>
            </a:r>
            <a:r>
              <a:rPr lang="pt-BR" sz="1400" b="1" dirty="0">
                <a:solidFill>
                  <a:schemeClr val="bg1"/>
                </a:solidFill>
              </a:rPr>
              <a:t>" </a:t>
            </a:r>
            <a:r>
              <a:rPr lang="pt-BR" sz="1400" b="1" dirty="0" err="1">
                <a:solidFill>
                  <a:schemeClr val="bg1"/>
                </a:solidFill>
              </a:rPr>
              <a:t>value</a:t>
            </a:r>
            <a:r>
              <a:rPr lang="pt-BR" sz="1400" b="1" dirty="0">
                <a:solidFill>
                  <a:schemeClr val="bg1"/>
                </a:solidFill>
              </a:rPr>
              <a:t> ="Calcular"&gt;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  &lt;/</a:t>
            </a:r>
            <a:r>
              <a:rPr lang="pt-BR" sz="1400" b="1" dirty="0" err="1">
                <a:solidFill>
                  <a:schemeClr val="bg1"/>
                </a:solidFill>
              </a:rPr>
              <a:t>form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  &lt;/</a:t>
            </a:r>
            <a:r>
              <a:rPr lang="pt-BR" sz="1400" b="1" dirty="0" err="1">
                <a:solidFill>
                  <a:schemeClr val="bg1"/>
                </a:solidFill>
              </a:rPr>
              <a:t>div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   &lt;/</a:t>
            </a:r>
            <a:r>
              <a:rPr lang="pt-BR" sz="1400" b="1" dirty="0" err="1">
                <a:solidFill>
                  <a:schemeClr val="bg1"/>
                </a:solidFill>
              </a:rPr>
              <a:t>body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&lt;/</a:t>
            </a:r>
            <a:r>
              <a:rPr lang="pt-BR" sz="1400" b="1" dirty="0" err="1">
                <a:solidFill>
                  <a:schemeClr val="bg1"/>
                </a:solidFill>
              </a:rPr>
              <a:t>html</a:t>
            </a:r>
            <a:r>
              <a:rPr lang="pt-BR" sz="1400" b="1" dirty="0">
                <a:solidFill>
                  <a:schemeClr val="bg1"/>
                </a:solidFill>
              </a:rPr>
              <a:t>&gt;</a:t>
            </a:r>
            <a:endParaRPr lang="pt-BR" sz="14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5D0108-1150-47AA-B008-AA1F8AD470C0}"/>
              </a:ext>
            </a:extLst>
          </p:cNvPr>
          <p:cNvSpPr/>
          <p:nvPr/>
        </p:nvSpPr>
        <p:spPr>
          <a:xfrm>
            <a:off x="6224629" y="184007"/>
            <a:ext cx="45719" cy="6618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64B5E699-E8E4-4F81-A8E8-D506D64B2DFD}"/>
              </a:ext>
            </a:extLst>
          </p:cNvPr>
          <p:cNvSpPr/>
          <p:nvPr/>
        </p:nvSpPr>
        <p:spPr>
          <a:xfrm>
            <a:off x="-170905" y="151179"/>
            <a:ext cx="528471" cy="6555640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7C715B7A-3143-47BF-AB08-BA0D8DC80D1F}"/>
              </a:ext>
            </a:extLst>
          </p:cNvPr>
          <p:cNvSpPr/>
          <p:nvPr/>
        </p:nvSpPr>
        <p:spPr>
          <a:xfrm flipH="1">
            <a:off x="11749541" y="151179"/>
            <a:ext cx="528471" cy="6555640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0A46B7-1688-49EC-BB53-DD369B0ABDB0}"/>
              </a:ext>
            </a:extLst>
          </p:cNvPr>
          <p:cNvSpPr txBox="1"/>
          <p:nvPr/>
        </p:nvSpPr>
        <p:spPr>
          <a:xfrm>
            <a:off x="303059" y="1513738"/>
            <a:ext cx="22028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</a:rPr>
              <a:t>HTML</a:t>
            </a:r>
          </a:p>
        </p:txBody>
      </p:sp>
      <p:pic>
        <p:nvPicPr>
          <p:cNvPr id="13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2694DB11-2FD6-4E03-8D8F-315108E62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6" y="2621734"/>
            <a:ext cx="2306923" cy="23069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áfico 13" descr="Web design com preenchimento sólido">
            <a:extLst>
              <a:ext uri="{FF2B5EF4-FFF2-40B4-BE49-F238E27FC236}">
                <a16:creationId xmlns:a16="http://schemas.microsoft.com/office/drawing/2014/main" id="{F0C5208A-5287-4296-8FD5-CD13980E6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224984">
            <a:off x="4824671" y="121273"/>
            <a:ext cx="948869" cy="948869"/>
          </a:xfrm>
          <a:prstGeom prst="rect">
            <a:avLst/>
          </a:prstGeom>
        </p:spPr>
      </p:pic>
      <p:pic>
        <p:nvPicPr>
          <p:cNvPr id="15" name="Gráfico 14" descr="Aquário estrutura de tópicos">
            <a:extLst>
              <a:ext uri="{FF2B5EF4-FFF2-40B4-BE49-F238E27FC236}">
                <a16:creationId xmlns:a16="http://schemas.microsoft.com/office/drawing/2014/main" id="{6AEC591E-8A90-4F8C-8B0E-72B6E76D8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93992" y="5645680"/>
            <a:ext cx="1217073" cy="1217073"/>
          </a:xfrm>
          <a:prstGeom prst="rect">
            <a:avLst/>
          </a:prstGeom>
        </p:spPr>
      </p:pic>
      <p:pic>
        <p:nvPicPr>
          <p:cNvPr id="16" name="Gráfico 15" descr="Novo estrutura de tópicos">
            <a:extLst>
              <a:ext uri="{FF2B5EF4-FFF2-40B4-BE49-F238E27FC236}">
                <a16:creationId xmlns:a16="http://schemas.microsoft.com/office/drawing/2014/main" id="{53F502E0-308B-40AF-A6E1-C5573B0DF5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69672">
            <a:off x="10821735" y="140732"/>
            <a:ext cx="799001" cy="799001"/>
          </a:xfrm>
          <a:prstGeom prst="rect">
            <a:avLst/>
          </a:prstGeom>
        </p:spPr>
      </p:pic>
      <p:pic>
        <p:nvPicPr>
          <p:cNvPr id="17" name="Gráfico 16" descr="Web design com preenchimento sólido">
            <a:extLst>
              <a:ext uri="{FF2B5EF4-FFF2-40B4-BE49-F238E27FC236}">
                <a16:creationId xmlns:a16="http://schemas.microsoft.com/office/drawing/2014/main" id="{7203040C-85F9-431D-A848-CC503D015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798002">
            <a:off x="464153" y="5234576"/>
            <a:ext cx="948869" cy="948869"/>
          </a:xfrm>
          <a:prstGeom prst="rect">
            <a:avLst/>
          </a:prstGeom>
        </p:spPr>
      </p:pic>
      <p:pic>
        <p:nvPicPr>
          <p:cNvPr id="18" name="Gráfico 17" descr="Aquário estrutura de tópicos">
            <a:extLst>
              <a:ext uri="{FF2B5EF4-FFF2-40B4-BE49-F238E27FC236}">
                <a16:creationId xmlns:a16="http://schemas.microsoft.com/office/drawing/2014/main" id="{A49A43CF-DE0D-44BA-B701-66BC1229C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3633" y="3428999"/>
            <a:ext cx="1217073" cy="1217073"/>
          </a:xfrm>
          <a:prstGeom prst="rect">
            <a:avLst/>
          </a:prstGeom>
        </p:spPr>
      </p:pic>
      <p:pic>
        <p:nvPicPr>
          <p:cNvPr id="19" name="Gráfico 18" descr="Aquário estrutura de tópicos">
            <a:extLst>
              <a:ext uri="{FF2B5EF4-FFF2-40B4-BE49-F238E27FC236}">
                <a16:creationId xmlns:a16="http://schemas.microsoft.com/office/drawing/2014/main" id="{966DCA49-2EEB-4879-BEF4-D14EC76EA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19" y="458446"/>
            <a:ext cx="1217073" cy="1217073"/>
          </a:xfrm>
          <a:prstGeom prst="rect">
            <a:avLst/>
          </a:prstGeom>
        </p:spPr>
      </p:pic>
      <p:pic>
        <p:nvPicPr>
          <p:cNvPr id="20" name="Gráfico 19" descr="Novo estrutura de tópicos">
            <a:extLst>
              <a:ext uri="{FF2B5EF4-FFF2-40B4-BE49-F238E27FC236}">
                <a16:creationId xmlns:a16="http://schemas.microsoft.com/office/drawing/2014/main" id="{05CEC309-32D6-43D4-95D5-EB0D92519D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59459">
            <a:off x="5215789" y="5939809"/>
            <a:ext cx="799001" cy="799001"/>
          </a:xfrm>
          <a:prstGeom prst="rect">
            <a:avLst/>
          </a:prstGeom>
        </p:spPr>
      </p:pic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C1BE62EA-D249-4B98-9607-B52422065AC0}"/>
              </a:ext>
            </a:extLst>
          </p:cNvPr>
          <p:cNvSpPr/>
          <p:nvPr/>
        </p:nvSpPr>
        <p:spPr>
          <a:xfrm>
            <a:off x="6458647" y="3356727"/>
            <a:ext cx="2718363" cy="252584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Gráfico 21" descr="Novo estrutura de tópicos">
            <a:extLst>
              <a:ext uri="{FF2B5EF4-FFF2-40B4-BE49-F238E27FC236}">
                <a16:creationId xmlns:a16="http://schemas.microsoft.com/office/drawing/2014/main" id="{C2A84123-C6E6-4759-B161-59F009AA54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214426">
            <a:off x="8710400" y="4246571"/>
            <a:ext cx="799001" cy="799001"/>
          </a:xfrm>
          <a:prstGeom prst="rect">
            <a:avLst/>
          </a:prstGeom>
        </p:spPr>
      </p:pic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723A789D-256E-44BE-A2D7-EB83C84BC0AC}"/>
              </a:ext>
            </a:extLst>
          </p:cNvPr>
          <p:cNvSpPr/>
          <p:nvPr/>
        </p:nvSpPr>
        <p:spPr>
          <a:xfrm>
            <a:off x="8962644" y="4201480"/>
            <a:ext cx="1931297" cy="167342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Gráfico 23" descr="Novo estrutura de tópicos">
            <a:extLst>
              <a:ext uri="{FF2B5EF4-FFF2-40B4-BE49-F238E27FC236}">
                <a16:creationId xmlns:a16="http://schemas.microsoft.com/office/drawing/2014/main" id="{CEE5E724-B425-4C57-A2A2-5DA1E5BED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64386">
            <a:off x="6174224" y="4868814"/>
            <a:ext cx="648969" cy="648969"/>
          </a:xfrm>
          <a:prstGeom prst="rect">
            <a:avLst/>
          </a:prstGeom>
        </p:spPr>
      </p:pic>
      <p:pic>
        <p:nvPicPr>
          <p:cNvPr id="25" name="Gráfico 24" descr="Novo estrutura de tópicos">
            <a:extLst>
              <a:ext uri="{FF2B5EF4-FFF2-40B4-BE49-F238E27FC236}">
                <a16:creationId xmlns:a16="http://schemas.microsoft.com/office/drawing/2014/main" id="{A81648C4-BAE0-4E1C-B28E-51885573E5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64386">
            <a:off x="9826172" y="5957418"/>
            <a:ext cx="648969" cy="6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4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02F808A-06BA-497A-B474-A1807B0A3351}"/>
              </a:ext>
            </a:extLst>
          </p:cNvPr>
          <p:cNvSpPr txBox="1"/>
          <p:nvPr/>
        </p:nvSpPr>
        <p:spPr>
          <a:xfrm>
            <a:off x="406398" y="1342241"/>
            <a:ext cx="66040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&lt;?</a:t>
            </a:r>
            <a:r>
              <a:rPr lang="pt-BR" b="1" dirty="0" err="1">
                <a:solidFill>
                  <a:schemeClr val="bg1"/>
                </a:solidFill>
              </a:rPr>
              <a:t>php</a:t>
            </a:r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    $A = $_POST ['A'];</a:t>
            </a:r>
          </a:p>
          <a:p>
            <a:r>
              <a:rPr lang="pt-BR" b="1" dirty="0">
                <a:solidFill>
                  <a:schemeClr val="bg1"/>
                </a:solidFill>
              </a:rPr>
              <a:t>    $B = $_POST ['B'];</a:t>
            </a:r>
          </a:p>
          <a:p>
            <a:r>
              <a:rPr lang="pt-BR" b="1" dirty="0">
                <a:solidFill>
                  <a:schemeClr val="bg1"/>
                </a:solidFill>
              </a:rPr>
              <a:t>    $C = $_POST ['C'];</a:t>
            </a:r>
          </a:p>
          <a:p>
            <a:r>
              <a:rPr lang="pt-BR" b="1" dirty="0">
                <a:solidFill>
                  <a:schemeClr val="bg1"/>
                </a:solidFill>
              </a:rPr>
              <a:t>    </a:t>
            </a:r>
            <a:r>
              <a:rPr lang="pt-BR" b="1" dirty="0" err="1">
                <a:solidFill>
                  <a:schemeClr val="bg1"/>
                </a:solidFill>
              </a:rPr>
              <a:t>if</a:t>
            </a:r>
            <a:r>
              <a:rPr lang="pt-BR" b="1" dirty="0">
                <a:solidFill>
                  <a:schemeClr val="bg1"/>
                </a:solidFill>
              </a:rPr>
              <a:t> (($A &lt; $B+$C) &amp;&amp; ($B &lt; $A+$C) &amp;&amp; ($C &lt; $A+$B))</a:t>
            </a:r>
          </a:p>
          <a:p>
            <a:r>
              <a:rPr lang="pt-BR" b="1" dirty="0">
                <a:solidFill>
                  <a:schemeClr val="bg1"/>
                </a:solidFill>
              </a:rPr>
              <a:t>        </a:t>
            </a:r>
            <a:r>
              <a:rPr lang="pt-BR" b="1" dirty="0" err="1">
                <a:solidFill>
                  <a:schemeClr val="bg1"/>
                </a:solidFill>
              </a:rPr>
              <a:t>if</a:t>
            </a:r>
            <a:r>
              <a:rPr lang="pt-BR" b="1" dirty="0">
                <a:solidFill>
                  <a:schemeClr val="bg1"/>
                </a:solidFill>
              </a:rPr>
              <a:t> (($A == $B) &amp;&amp; ($B==$C))</a:t>
            </a:r>
          </a:p>
          <a:p>
            <a:r>
              <a:rPr lang="pt-BR" b="1" dirty="0">
                <a:solidFill>
                  <a:schemeClr val="bg1"/>
                </a:solidFill>
              </a:rPr>
              <a:t>            </a:t>
            </a:r>
            <a:r>
              <a:rPr lang="pt-BR" b="1" dirty="0" err="1">
                <a:solidFill>
                  <a:schemeClr val="bg1"/>
                </a:solidFill>
              </a:rPr>
              <a:t>echo</a:t>
            </a:r>
            <a:r>
              <a:rPr lang="pt-BR" b="1" dirty="0">
                <a:solidFill>
                  <a:schemeClr val="bg1"/>
                </a:solidFill>
              </a:rPr>
              <a:t> "Este triangulo e </a:t>
            </a:r>
            <a:r>
              <a:rPr lang="pt-BR" b="1" dirty="0" err="1">
                <a:solidFill>
                  <a:schemeClr val="bg1"/>
                </a:solidFill>
              </a:rPr>
              <a:t>equilatero</a:t>
            </a:r>
            <a:r>
              <a:rPr lang="pt-BR" b="1" dirty="0">
                <a:solidFill>
                  <a:schemeClr val="bg1"/>
                </a:solidFill>
              </a:rPr>
              <a:t> &lt;</a:t>
            </a:r>
            <a:r>
              <a:rPr lang="pt-BR" b="1" dirty="0" err="1">
                <a:solidFill>
                  <a:schemeClr val="bg1"/>
                </a:solidFill>
              </a:rPr>
              <a:t>br</a:t>
            </a:r>
            <a:r>
              <a:rPr lang="pt-BR" b="1" dirty="0">
                <a:solidFill>
                  <a:schemeClr val="bg1"/>
                </a:solidFill>
              </a:rPr>
              <a:t>&gt;";</a:t>
            </a:r>
          </a:p>
          <a:p>
            <a:r>
              <a:rPr lang="pt-BR" b="1" dirty="0">
                <a:solidFill>
                  <a:schemeClr val="bg1"/>
                </a:solidFill>
              </a:rPr>
              <a:t>        </a:t>
            </a:r>
            <a:r>
              <a:rPr lang="pt-BR" b="1" dirty="0" err="1">
                <a:solidFill>
                  <a:schemeClr val="bg1"/>
                </a:solidFill>
              </a:rPr>
              <a:t>else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if</a:t>
            </a:r>
            <a:r>
              <a:rPr lang="pt-BR" b="1" dirty="0">
                <a:solidFill>
                  <a:schemeClr val="bg1"/>
                </a:solidFill>
              </a:rPr>
              <a:t> (($A==$B) || ($A==$C) || ($B==$C))</a:t>
            </a:r>
          </a:p>
          <a:p>
            <a:r>
              <a:rPr lang="pt-BR" b="1" dirty="0">
                <a:solidFill>
                  <a:schemeClr val="bg1"/>
                </a:solidFill>
              </a:rPr>
              <a:t>            </a:t>
            </a:r>
            <a:r>
              <a:rPr lang="pt-BR" b="1" dirty="0" err="1">
                <a:solidFill>
                  <a:schemeClr val="bg1"/>
                </a:solidFill>
              </a:rPr>
              <a:t>echo</a:t>
            </a:r>
            <a:r>
              <a:rPr lang="pt-BR" b="1" dirty="0">
                <a:solidFill>
                  <a:schemeClr val="bg1"/>
                </a:solidFill>
              </a:rPr>
              <a:t> "Este triangulo e </a:t>
            </a:r>
            <a:r>
              <a:rPr lang="pt-BR" b="1" dirty="0" err="1">
                <a:solidFill>
                  <a:schemeClr val="bg1"/>
                </a:solidFill>
              </a:rPr>
              <a:t>isosceles</a:t>
            </a:r>
            <a:r>
              <a:rPr lang="pt-BR" b="1" dirty="0">
                <a:solidFill>
                  <a:schemeClr val="bg1"/>
                </a:solidFill>
              </a:rPr>
              <a:t> &lt;</a:t>
            </a:r>
            <a:r>
              <a:rPr lang="pt-BR" b="1" dirty="0" err="1">
                <a:solidFill>
                  <a:schemeClr val="bg1"/>
                </a:solidFill>
              </a:rPr>
              <a:t>br</a:t>
            </a:r>
            <a:r>
              <a:rPr lang="pt-BR" b="1" dirty="0">
                <a:solidFill>
                  <a:schemeClr val="bg1"/>
                </a:solidFill>
              </a:rPr>
              <a:t>&gt;";</a:t>
            </a:r>
          </a:p>
          <a:p>
            <a:r>
              <a:rPr lang="pt-BR" b="1" dirty="0">
                <a:solidFill>
                  <a:schemeClr val="bg1"/>
                </a:solidFill>
              </a:rPr>
              <a:t>        </a:t>
            </a:r>
            <a:r>
              <a:rPr lang="pt-BR" b="1" dirty="0" err="1">
                <a:solidFill>
                  <a:schemeClr val="bg1"/>
                </a:solidFill>
              </a:rPr>
              <a:t>else</a:t>
            </a:r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            </a:t>
            </a:r>
            <a:r>
              <a:rPr lang="pt-BR" b="1" dirty="0" err="1">
                <a:solidFill>
                  <a:schemeClr val="bg1"/>
                </a:solidFill>
              </a:rPr>
              <a:t>echo</a:t>
            </a:r>
            <a:r>
              <a:rPr lang="pt-BR" b="1" dirty="0">
                <a:solidFill>
                  <a:schemeClr val="bg1"/>
                </a:solidFill>
              </a:rPr>
              <a:t> "Este triangulo e escaleno &lt;</a:t>
            </a:r>
            <a:r>
              <a:rPr lang="pt-BR" b="1" dirty="0" err="1">
                <a:solidFill>
                  <a:schemeClr val="bg1"/>
                </a:solidFill>
              </a:rPr>
              <a:t>br</a:t>
            </a:r>
            <a:r>
              <a:rPr lang="pt-BR" b="1" dirty="0">
                <a:solidFill>
                  <a:schemeClr val="bg1"/>
                </a:solidFill>
              </a:rPr>
              <a:t>&gt;";</a:t>
            </a:r>
          </a:p>
          <a:p>
            <a:r>
              <a:rPr lang="pt-BR" b="1" dirty="0">
                <a:solidFill>
                  <a:schemeClr val="bg1"/>
                </a:solidFill>
              </a:rPr>
              <a:t>    </a:t>
            </a:r>
            <a:r>
              <a:rPr lang="pt-BR" b="1" dirty="0" err="1">
                <a:solidFill>
                  <a:schemeClr val="bg1"/>
                </a:solidFill>
              </a:rPr>
              <a:t>else</a:t>
            </a:r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        </a:t>
            </a:r>
            <a:r>
              <a:rPr lang="pt-BR" b="1" dirty="0" err="1">
                <a:solidFill>
                  <a:schemeClr val="bg1"/>
                </a:solidFill>
              </a:rPr>
              <a:t>echo</a:t>
            </a:r>
            <a:r>
              <a:rPr lang="pt-BR" b="1" dirty="0">
                <a:solidFill>
                  <a:schemeClr val="bg1"/>
                </a:solidFill>
              </a:rPr>
              <a:t> "Isto </a:t>
            </a:r>
            <a:r>
              <a:rPr lang="pt-BR" b="1" dirty="0" err="1">
                <a:solidFill>
                  <a:schemeClr val="bg1"/>
                </a:solidFill>
              </a:rPr>
              <a:t>nao</a:t>
            </a:r>
            <a:r>
              <a:rPr lang="pt-BR" b="1" dirty="0">
                <a:solidFill>
                  <a:schemeClr val="bg1"/>
                </a:solidFill>
              </a:rPr>
              <a:t> e triangulo &lt;</a:t>
            </a:r>
            <a:r>
              <a:rPr lang="pt-BR" b="1" dirty="0" err="1">
                <a:solidFill>
                  <a:schemeClr val="bg1"/>
                </a:solidFill>
              </a:rPr>
              <a:t>br</a:t>
            </a:r>
            <a:r>
              <a:rPr lang="pt-BR" b="1" dirty="0">
                <a:solidFill>
                  <a:schemeClr val="bg1"/>
                </a:solidFill>
              </a:rPr>
              <a:t>&gt;";</a:t>
            </a:r>
          </a:p>
          <a:p>
            <a:r>
              <a:rPr lang="pt-BR" b="1" dirty="0">
                <a:solidFill>
                  <a:schemeClr val="bg1"/>
                </a:solidFill>
              </a:rPr>
              <a:t>?&gt;</a:t>
            </a:r>
          </a:p>
        </p:txBody>
      </p:sp>
      <p:pic>
        <p:nvPicPr>
          <p:cNvPr id="8" name="Picture 2" descr="Free Icon | Php">
            <a:extLst>
              <a:ext uri="{FF2B5EF4-FFF2-40B4-BE49-F238E27FC236}">
                <a16:creationId xmlns:a16="http://schemas.microsoft.com/office/drawing/2014/main" id="{31003F2A-86BF-4491-803A-3B768B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058" y="2206171"/>
            <a:ext cx="2572658" cy="257265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ECBB57E-4F0E-4337-A355-1829F092B726}"/>
              </a:ext>
            </a:extLst>
          </p:cNvPr>
          <p:cNvSpPr txBox="1"/>
          <p:nvPr/>
        </p:nvSpPr>
        <p:spPr>
          <a:xfrm>
            <a:off x="9821740" y="1098175"/>
            <a:ext cx="1587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</a:rPr>
              <a:t>PHP</a:t>
            </a:r>
          </a:p>
        </p:txBody>
      </p:sp>
      <p:pic>
        <p:nvPicPr>
          <p:cNvPr id="10" name="Gráfico 9" descr="Garrancho estrutura de tópicos">
            <a:extLst>
              <a:ext uri="{FF2B5EF4-FFF2-40B4-BE49-F238E27FC236}">
                <a16:creationId xmlns:a16="http://schemas.microsoft.com/office/drawing/2014/main" id="{3E6B693C-F0DE-4A37-ADA3-EB0771946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8988" y="-193313"/>
            <a:ext cx="914400" cy="2399484"/>
          </a:xfrm>
          <a:prstGeom prst="rect">
            <a:avLst/>
          </a:prstGeom>
        </p:spPr>
      </p:pic>
      <p:pic>
        <p:nvPicPr>
          <p:cNvPr id="11" name="Gráfico 10" descr="Garrancho estrutura de tópicos">
            <a:extLst>
              <a:ext uri="{FF2B5EF4-FFF2-40B4-BE49-F238E27FC236}">
                <a16:creationId xmlns:a16="http://schemas.microsoft.com/office/drawing/2014/main" id="{77E961F4-6271-4622-827A-494BB75BA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2214" y="5030852"/>
            <a:ext cx="746073" cy="1957776"/>
          </a:xfrm>
          <a:prstGeom prst="rect">
            <a:avLst/>
          </a:prstGeom>
        </p:spPr>
      </p:pic>
      <p:pic>
        <p:nvPicPr>
          <p:cNvPr id="12" name="Gráfico 11" descr="Garrancho estrutura de tópicos">
            <a:extLst>
              <a:ext uri="{FF2B5EF4-FFF2-40B4-BE49-F238E27FC236}">
                <a16:creationId xmlns:a16="http://schemas.microsoft.com/office/drawing/2014/main" id="{EBC72B61-C05D-44CA-A22F-C246DE82F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9529" y="5030852"/>
            <a:ext cx="746073" cy="1957776"/>
          </a:xfrm>
          <a:prstGeom prst="rect">
            <a:avLst/>
          </a:prstGeom>
        </p:spPr>
      </p:pic>
      <p:pic>
        <p:nvPicPr>
          <p:cNvPr id="13" name="Gráfico 12" descr="Novo estrutura de tópicos">
            <a:extLst>
              <a:ext uri="{FF2B5EF4-FFF2-40B4-BE49-F238E27FC236}">
                <a16:creationId xmlns:a16="http://schemas.microsoft.com/office/drawing/2014/main" id="{A9F17BDE-B9F4-4EC3-BBE4-7FEC852A7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69672">
            <a:off x="8742969" y="299892"/>
            <a:ext cx="1172176" cy="1172176"/>
          </a:xfrm>
          <a:prstGeom prst="rect">
            <a:avLst/>
          </a:prstGeom>
        </p:spPr>
      </p:pic>
      <p:pic>
        <p:nvPicPr>
          <p:cNvPr id="14" name="Gráfico 13" descr="Aquário estrutura de tópicos">
            <a:extLst>
              <a:ext uri="{FF2B5EF4-FFF2-40B4-BE49-F238E27FC236}">
                <a16:creationId xmlns:a16="http://schemas.microsoft.com/office/drawing/2014/main" id="{21934B97-18C0-41AC-952E-59F01E0281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42512" y="5013887"/>
            <a:ext cx="1217073" cy="1217073"/>
          </a:xfrm>
          <a:prstGeom prst="rect">
            <a:avLst/>
          </a:prstGeom>
        </p:spPr>
      </p:pic>
      <p:pic>
        <p:nvPicPr>
          <p:cNvPr id="15" name="Gráfico 14" descr="Aquário estrutura de tópicos">
            <a:extLst>
              <a:ext uri="{FF2B5EF4-FFF2-40B4-BE49-F238E27FC236}">
                <a16:creationId xmlns:a16="http://schemas.microsoft.com/office/drawing/2014/main" id="{F51E6D4D-DED6-4337-B406-C9A70063B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2739" y="1006429"/>
            <a:ext cx="1217073" cy="1217073"/>
          </a:xfrm>
          <a:prstGeom prst="rect">
            <a:avLst/>
          </a:prstGeom>
        </p:spPr>
      </p:pic>
      <p:pic>
        <p:nvPicPr>
          <p:cNvPr id="16" name="Gráfico 15" descr="Aquário estrutura de tópicos">
            <a:extLst>
              <a:ext uri="{FF2B5EF4-FFF2-40B4-BE49-F238E27FC236}">
                <a16:creationId xmlns:a16="http://schemas.microsoft.com/office/drawing/2014/main" id="{B39CC65F-3778-4303-B9C0-E22DC2B9EA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12277" y="5743352"/>
            <a:ext cx="1217073" cy="1217073"/>
          </a:xfrm>
          <a:prstGeom prst="rect">
            <a:avLst/>
          </a:prstGeom>
        </p:spPr>
      </p:pic>
      <p:pic>
        <p:nvPicPr>
          <p:cNvPr id="17" name="Gráfico 16" descr="Aquário estrutura de tópicos">
            <a:extLst>
              <a:ext uri="{FF2B5EF4-FFF2-40B4-BE49-F238E27FC236}">
                <a16:creationId xmlns:a16="http://schemas.microsoft.com/office/drawing/2014/main" id="{9CC56123-BA33-4EA4-95C9-68DD8B6E0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141" y="70572"/>
            <a:ext cx="1217073" cy="1217073"/>
          </a:xfrm>
          <a:prstGeom prst="rect">
            <a:avLst/>
          </a:prstGeom>
        </p:spPr>
      </p:pic>
      <p:pic>
        <p:nvPicPr>
          <p:cNvPr id="18" name="Gráfico 17" descr="Novo estrutura de tópicos">
            <a:extLst>
              <a:ext uri="{FF2B5EF4-FFF2-40B4-BE49-F238E27FC236}">
                <a16:creationId xmlns:a16="http://schemas.microsoft.com/office/drawing/2014/main" id="{7B88C043-51B3-4CDC-80D4-8FA1588FA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336307">
            <a:off x="5102590" y="4507926"/>
            <a:ext cx="1172176" cy="1172176"/>
          </a:xfrm>
          <a:prstGeom prst="rect">
            <a:avLst/>
          </a:prstGeom>
        </p:spPr>
      </p:pic>
      <p:pic>
        <p:nvPicPr>
          <p:cNvPr id="19" name="Gráfico 18" descr="Novo estrutura de tópicos">
            <a:extLst>
              <a:ext uri="{FF2B5EF4-FFF2-40B4-BE49-F238E27FC236}">
                <a16:creationId xmlns:a16="http://schemas.microsoft.com/office/drawing/2014/main" id="{91F71485-8EBB-4474-841B-024921D1D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024326">
            <a:off x="2180244" y="607120"/>
            <a:ext cx="1026422" cy="1026422"/>
          </a:xfrm>
          <a:prstGeom prst="rect">
            <a:avLst/>
          </a:prstGeom>
        </p:spPr>
      </p:pic>
      <p:pic>
        <p:nvPicPr>
          <p:cNvPr id="20" name="Gráfico 19" descr="Novo estrutura de tópicos">
            <a:extLst>
              <a:ext uri="{FF2B5EF4-FFF2-40B4-BE49-F238E27FC236}">
                <a16:creationId xmlns:a16="http://schemas.microsoft.com/office/drawing/2014/main" id="{3A775B54-1D51-4FE6-A2C8-BFA01819A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024326">
            <a:off x="12988" y="5109213"/>
            <a:ext cx="1026422" cy="1026422"/>
          </a:xfrm>
          <a:prstGeom prst="rect">
            <a:avLst/>
          </a:prstGeom>
        </p:spPr>
      </p:pic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C4002C70-40EA-4F0B-80C6-DE677AC3CD3A}"/>
              </a:ext>
            </a:extLst>
          </p:cNvPr>
          <p:cNvSpPr/>
          <p:nvPr/>
        </p:nvSpPr>
        <p:spPr>
          <a:xfrm>
            <a:off x="6446236" y="2436751"/>
            <a:ext cx="2392234" cy="22150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A3177F8-010B-48F8-95DA-36A586EE80F0}"/>
              </a:ext>
            </a:extLst>
          </p:cNvPr>
          <p:cNvSpPr/>
          <p:nvPr/>
        </p:nvSpPr>
        <p:spPr>
          <a:xfrm rot="2006946">
            <a:off x="11384693" y="-1251241"/>
            <a:ext cx="420914" cy="12417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47F74F4-051A-4915-B98B-239AE0A7D9AE}"/>
              </a:ext>
            </a:extLst>
          </p:cNvPr>
          <p:cNvSpPr/>
          <p:nvPr/>
        </p:nvSpPr>
        <p:spPr>
          <a:xfrm rot="2006946">
            <a:off x="695093" y="-5788445"/>
            <a:ext cx="420914" cy="12417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have Esquerda 23">
            <a:extLst>
              <a:ext uri="{FF2B5EF4-FFF2-40B4-BE49-F238E27FC236}">
                <a16:creationId xmlns:a16="http://schemas.microsoft.com/office/drawing/2014/main" id="{A7E31DC4-431F-40FD-BA4A-41036952FC8D}"/>
              </a:ext>
            </a:extLst>
          </p:cNvPr>
          <p:cNvSpPr/>
          <p:nvPr/>
        </p:nvSpPr>
        <p:spPr>
          <a:xfrm>
            <a:off x="-170905" y="151179"/>
            <a:ext cx="528471" cy="6555640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have Esquerda 24">
            <a:extLst>
              <a:ext uri="{FF2B5EF4-FFF2-40B4-BE49-F238E27FC236}">
                <a16:creationId xmlns:a16="http://schemas.microsoft.com/office/drawing/2014/main" id="{49D7E28C-8EDC-4DFA-84D6-7D8D0E63B75F}"/>
              </a:ext>
            </a:extLst>
          </p:cNvPr>
          <p:cNvSpPr/>
          <p:nvPr/>
        </p:nvSpPr>
        <p:spPr>
          <a:xfrm flipH="1">
            <a:off x="11749541" y="151179"/>
            <a:ext cx="528471" cy="6555640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486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1514</Words>
  <Application>Microsoft Office PowerPoint</Application>
  <PresentationFormat>Widescreen</PresentationFormat>
  <Paragraphs>183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Exercícios de PHP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PHP </dc:title>
  <dc:creator>Plopes Kurusu</dc:creator>
  <cp:lastModifiedBy>Plopes Kurusu</cp:lastModifiedBy>
  <cp:revision>10</cp:revision>
  <dcterms:created xsi:type="dcterms:W3CDTF">2021-04-13T22:10:22Z</dcterms:created>
  <dcterms:modified xsi:type="dcterms:W3CDTF">2021-04-13T23:27:17Z</dcterms:modified>
</cp:coreProperties>
</file>