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B811C-8B3E-4D3A-81C7-CDBDB3D95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B7AC-6740-402F-9A3D-4C43DA7F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7D6E8-CAD6-47E6-BA92-CE303DA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8C654-FC50-4335-9E87-D25660DF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3881D-D086-42A2-9B42-3636203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0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8B56B-77C0-4286-887A-2A6C0B33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673EB6-1FA7-41D2-BF2A-3C8127D0A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5B80E0-FCD8-4787-8A6E-C03F4AEF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5E14F-8EF5-42AC-9E7C-961C2868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04AE8-4A72-43C4-BA4C-5AD1CA1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25731E-20C6-468F-ADF8-7BD2D94D7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7329ED-F9A4-412D-B097-8F8119C6D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77287-CF4C-4855-8B12-F324648F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23EF1-4F04-4FC0-9224-53CDFE54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5AE48-76E2-443C-A19A-E381D496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A48B0-66B3-4B88-BCB2-638EE669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84DE7-F1B9-4212-B15D-E4EFBC10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5D76A-AC31-4070-B8EE-6DA13147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2190B-04CD-410C-BDEB-5CDBD1C4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CD17-CBA6-4054-96CC-08309447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6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DC7F-27F4-4B79-87EA-98642885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30E8F7-BBC1-46AB-80D4-53EC4719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DD3A7-0785-4CAF-9A9B-EAE9DE87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190538-808F-4590-9C9A-5818C173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90A844-1023-4C42-9A82-916FAF56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8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6FDC3-C66E-4020-8701-CB1FC9E9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52401-6383-4F19-A479-09CA046AC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B8824-FB2E-470D-AE87-C6B2DDAE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D32C0-E9DE-4D58-B81A-13E8A26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5F94F0-A91D-44D2-9043-B315C4D0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AB405-B8A5-49F3-972B-AB73C009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5A80-F8EE-440C-A52B-F42FAA30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90C91-9504-490A-BEE9-3458570F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B09D4-CFA6-4694-B604-F171435F3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39E33F-25C2-4651-9FBB-ACDCEC6FF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511BFB-8B06-4D83-B46B-8ACEC8691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32A41A-9AB7-4F2B-89F5-34FEC128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B10544-8595-4560-8CCD-1CB781EA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E25439-647B-46C7-84E3-B8FE313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7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4FCD0-8971-4FFA-8DE4-8E32B90C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03862B-B4EB-4E75-928C-49AA7F7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5C0F6D-87D8-4F35-B8F9-3CC2D08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1159F-B882-4F0C-BBE0-87E72BF2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8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F82FD5-F881-4D54-B2DD-5E295346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F1BBBA-AD52-42E8-BB90-9CDF60D1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B255E-B6BA-4136-86EE-C85B9F4B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A899-B9EC-4D89-A0F7-FEEB4772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74CBC-6CDD-4D35-B6A8-E878FFF7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2119E4-C0BF-4B86-8FBF-B422F3EA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D3FF2-0C88-4A29-A4F2-C871E002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C9C198-28EB-44AB-8DB1-210051F9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21DFA-19C1-4CF2-812F-37FB924E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7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C2C49-AFAC-4FF0-8531-FB61AA9B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1FE13C-82CA-404A-A338-5C27BD082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27CFF0-D9B5-4AE3-9F6C-1339DD5BA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ECCED5-B839-4116-9B73-934EAD1B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0AA476-6A60-43C5-8C4F-BD1970D9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02B5F-D16E-4CAB-A694-10169C4B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9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92ADD7-8BBF-4B77-B3BC-A8620B8B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CD20C6-5FAD-494A-A6E5-8415ECF4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12811-07EC-40FC-86AA-732E216A3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30D0-8AAD-4A34-8917-2FE9B91FF05C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DF44F-CF34-49DB-AAB7-CFD39504F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29D18C-F8DC-4EEB-BB0D-3651F06F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9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 descr="Símbolo de raiva com preenchimento sólido">
            <a:extLst>
              <a:ext uri="{FF2B5EF4-FFF2-40B4-BE49-F238E27FC236}">
                <a16:creationId xmlns:a16="http://schemas.microsoft.com/office/drawing/2014/main" id="{33FC7D10-CB58-4ED9-9359-1F941568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08159">
            <a:off x="9304689" y="2259014"/>
            <a:ext cx="914400" cy="914400"/>
          </a:xfrm>
          <a:prstGeom prst="rect">
            <a:avLst/>
          </a:prstGeom>
        </p:spPr>
      </p:pic>
      <p:pic>
        <p:nvPicPr>
          <p:cNvPr id="20" name="Gráfico 19" descr="Símbolo de raiva com preenchimento sólido">
            <a:extLst>
              <a:ext uri="{FF2B5EF4-FFF2-40B4-BE49-F238E27FC236}">
                <a16:creationId xmlns:a16="http://schemas.microsoft.com/office/drawing/2014/main" id="{845261BC-12AA-411E-90AC-262A97D96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08159">
            <a:off x="8738" y="-47453"/>
            <a:ext cx="914400" cy="914400"/>
          </a:xfrm>
          <a:prstGeom prst="rect">
            <a:avLst/>
          </a:prstGeom>
        </p:spPr>
      </p:pic>
      <p:sp>
        <p:nvSpPr>
          <p:cNvPr id="5" name="Retângulo: Biselado 4">
            <a:extLst>
              <a:ext uri="{FF2B5EF4-FFF2-40B4-BE49-F238E27FC236}">
                <a16:creationId xmlns:a16="http://schemas.microsoft.com/office/drawing/2014/main" id="{EADD5F6C-52AC-4781-BB7B-DB9520AA68B4}"/>
              </a:ext>
            </a:extLst>
          </p:cNvPr>
          <p:cNvSpPr/>
          <p:nvPr/>
        </p:nvSpPr>
        <p:spPr>
          <a:xfrm>
            <a:off x="400878" y="351595"/>
            <a:ext cx="9445487" cy="2451067"/>
          </a:xfrm>
          <a:prstGeom prst="bevel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C484013-340E-45D4-83F9-B071A8984EF5}"/>
              </a:ext>
            </a:extLst>
          </p:cNvPr>
          <p:cNvSpPr/>
          <p:nvPr/>
        </p:nvSpPr>
        <p:spPr>
          <a:xfrm>
            <a:off x="7798904" y="3365413"/>
            <a:ext cx="4094922" cy="34294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E6F40A-197C-4805-BC5B-58970612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8296" y="914346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Exercício </a:t>
            </a:r>
            <a:r>
              <a:rPr lang="pt-BR" b="1" u="sng" dirty="0"/>
              <a:t>Sem</a:t>
            </a:r>
            <a:r>
              <a:rPr lang="pt-BR" b="1" dirty="0"/>
              <a:t> e </a:t>
            </a:r>
            <a:r>
              <a:rPr lang="pt-BR" b="1" u="sng" dirty="0"/>
              <a:t>Com</a:t>
            </a:r>
            <a:r>
              <a:rPr lang="pt-BR" b="1" dirty="0"/>
              <a:t> Condicional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48109-FA69-4787-A95C-705E413F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143" y="3680742"/>
            <a:ext cx="377355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rgbClr val="002060"/>
                </a:solidFill>
              </a:rPr>
              <a:t> </a:t>
            </a:r>
            <a:r>
              <a:rPr lang="pt-BR" sz="3600" b="1" u="sng" dirty="0">
                <a:solidFill>
                  <a:srgbClr val="002060"/>
                </a:solidFill>
              </a:rPr>
              <a:t>Alunos:  </a:t>
            </a:r>
          </a:p>
          <a:p>
            <a:pPr marL="0" indent="0" algn="ctr">
              <a:buNone/>
            </a:pPr>
            <a:r>
              <a:rPr lang="pt-BR" dirty="0"/>
              <a:t>Davi Vieira</a:t>
            </a:r>
          </a:p>
          <a:p>
            <a:pPr marL="0" indent="0" algn="ctr">
              <a:buNone/>
            </a:pPr>
            <a:r>
              <a:rPr lang="pt-BR" dirty="0"/>
              <a:t>Gabriel Vieira</a:t>
            </a:r>
          </a:p>
          <a:p>
            <a:pPr marL="0" indent="0" algn="ctr">
              <a:buNone/>
            </a:pPr>
            <a:r>
              <a:rPr lang="pt-BR" dirty="0"/>
              <a:t>Gabriel Primo</a:t>
            </a:r>
          </a:p>
          <a:p>
            <a:pPr marL="0" indent="0" algn="ctr">
              <a:buNone/>
            </a:pPr>
            <a:r>
              <a:rPr lang="pt-BR" dirty="0"/>
              <a:t>Guilherme Samuel</a:t>
            </a:r>
          </a:p>
        </p:txBody>
      </p:sp>
      <p:pic>
        <p:nvPicPr>
          <p:cNvPr id="7" name="Gráfico 6" descr="Onda sonora com preenchimento sólido">
            <a:extLst>
              <a:ext uri="{FF2B5EF4-FFF2-40B4-BE49-F238E27FC236}">
                <a16:creationId xmlns:a16="http://schemas.microsoft.com/office/drawing/2014/main" id="{FA4D83EF-B774-4CB0-8FB5-01B9235B3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05303" y="5178010"/>
            <a:ext cx="2010605" cy="2010605"/>
          </a:xfrm>
          <a:prstGeom prst="rect">
            <a:avLst/>
          </a:prstGeom>
        </p:spPr>
      </p:pic>
      <p:pic>
        <p:nvPicPr>
          <p:cNvPr id="8" name="Gráfico 7" descr="Onda sonora com preenchimento sólido">
            <a:extLst>
              <a:ext uri="{FF2B5EF4-FFF2-40B4-BE49-F238E27FC236}">
                <a16:creationId xmlns:a16="http://schemas.microsoft.com/office/drawing/2014/main" id="{306AF732-474E-4AD1-9D7D-C14D17DC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978" y="5178009"/>
            <a:ext cx="2010605" cy="2010605"/>
          </a:xfrm>
          <a:prstGeom prst="rect">
            <a:avLst/>
          </a:prstGeom>
        </p:spPr>
      </p:pic>
      <p:pic>
        <p:nvPicPr>
          <p:cNvPr id="9" name="Gráfico 8" descr="Onda sonora com preenchimento sólido">
            <a:extLst>
              <a:ext uri="{FF2B5EF4-FFF2-40B4-BE49-F238E27FC236}">
                <a16:creationId xmlns:a16="http://schemas.microsoft.com/office/drawing/2014/main" id="{0952685B-06C2-4E9E-8691-07CDA4231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3259" y="5178009"/>
            <a:ext cx="2010605" cy="2010605"/>
          </a:xfrm>
          <a:prstGeom prst="rect">
            <a:avLst/>
          </a:prstGeom>
        </p:spPr>
      </p:pic>
      <p:pic>
        <p:nvPicPr>
          <p:cNvPr id="10" name="Gráfico 9" descr="Onda sonora com preenchimento sólido">
            <a:extLst>
              <a:ext uri="{FF2B5EF4-FFF2-40B4-BE49-F238E27FC236}">
                <a16:creationId xmlns:a16="http://schemas.microsoft.com/office/drawing/2014/main" id="{4A9A909D-47CF-4515-BCF0-DB1BDB5D3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672636" y="-321093"/>
            <a:ext cx="2010605" cy="2010605"/>
          </a:xfrm>
          <a:prstGeom prst="rect">
            <a:avLst/>
          </a:prstGeom>
        </p:spPr>
      </p:pic>
      <p:pic>
        <p:nvPicPr>
          <p:cNvPr id="11" name="Gráfico 10" descr="Onda sonora com preenchimento sólido">
            <a:extLst>
              <a:ext uri="{FF2B5EF4-FFF2-40B4-BE49-F238E27FC236}">
                <a16:creationId xmlns:a16="http://schemas.microsoft.com/office/drawing/2014/main" id="{5F47032F-1550-4E9B-B106-AA28DF1E0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1126028" y="-321093"/>
            <a:ext cx="2010605" cy="2010605"/>
          </a:xfrm>
          <a:prstGeom prst="rect">
            <a:avLst/>
          </a:prstGeom>
        </p:spPr>
      </p:pic>
      <p:pic>
        <p:nvPicPr>
          <p:cNvPr id="12" name="Gráfico 11" descr="Onda sonora com preenchimento sólido">
            <a:extLst>
              <a:ext uri="{FF2B5EF4-FFF2-40B4-BE49-F238E27FC236}">
                <a16:creationId xmlns:a16="http://schemas.microsoft.com/office/drawing/2014/main" id="{6AC4C344-CD96-4B16-A49A-89844B4B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9650" y="5178009"/>
            <a:ext cx="2010605" cy="2010605"/>
          </a:xfrm>
          <a:prstGeom prst="rect">
            <a:avLst/>
          </a:prstGeom>
        </p:spPr>
      </p:pic>
      <p:pic>
        <p:nvPicPr>
          <p:cNvPr id="15" name="Gráfico 14" descr="Formas Básicas com preenchimento sólido">
            <a:extLst>
              <a:ext uri="{FF2B5EF4-FFF2-40B4-BE49-F238E27FC236}">
                <a16:creationId xmlns:a16="http://schemas.microsoft.com/office/drawing/2014/main" id="{A4A7A8E7-A7D0-4436-83F0-D2425439C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1071">
            <a:off x="83723" y="4596491"/>
            <a:ext cx="967327" cy="967327"/>
          </a:xfrm>
          <a:prstGeom prst="rect">
            <a:avLst/>
          </a:prstGeom>
        </p:spPr>
      </p:pic>
      <p:pic>
        <p:nvPicPr>
          <p:cNvPr id="16" name="Gráfico 15" descr="Formas Básicas com preenchimento sólido">
            <a:extLst>
              <a:ext uri="{FF2B5EF4-FFF2-40B4-BE49-F238E27FC236}">
                <a16:creationId xmlns:a16="http://schemas.microsoft.com/office/drawing/2014/main" id="{AE1EDBD7-61E4-47F1-AE09-6DDDFC930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324773" y="6022740"/>
            <a:ext cx="967327" cy="967327"/>
          </a:xfrm>
          <a:prstGeom prst="rect">
            <a:avLst/>
          </a:prstGeom>
        </p:spPr>
      </p:pic>
      <p:pic>
        <p:nvPicPr>
          <p:cNvPr id="17" name="Gráfico 16" descr="Formas Básicas com preenchimento sólido">
            <a:extLst>
              <a:ext uri="{FF2B5EF4-FFF2-40B4-BE49-F238E27FC236}">
                <a16:creationId xmlns:a16="http://schemas.microsoft.com/office/drawing/2014/main" id="{CFBF76E5-194C-46BD-AF48-1039A3782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04277">
            <a:off x="11033303" y="1386428"/>
            <a:ext cx="967327" cy="967327"/>
          </a:xfrm>
          <a:prstGeom prst="rect">
            <a:avLst/>
          </a:prstGeom>
        </p:spPr>
      </p:pic>
      <p:pic>
        <p:nvPicPr>
          <p:cNvPr id="18" name="Gráfico 17" descr="Formas Básicas com preenchimento sólido">
            <a:extLst>
              <a:ext uri="{FF2B5EF4-FFF2-40B4-BE49-F238E27FC236}">
                <a16:creationId xmlns:a16="http://schemas.microsoft.com/office/drawing/2014/main" id="{85415EF6-33B6-4629-AC6F-7A3294AD3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394113">
            <a:off x="7475923" y="2961366"/>
            <a:ext cx="967327" cy="9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A15BB-D62A-4C3B-A658-DC9CC514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88" y="2218508"/>
            <a:ext cx="9986892" cy="2420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+mj-lt"/>
                <a:ea typeface="+mj-ea"/>
                <a:cs typeface="+mj-cs"/>
              </a:rPr>
              <a:t>Uma empresa automobilística do Brasil deseja expandir as suas operações para os Estados Unidos. Para isto, ela precisa converter a distância percorrida de seus carros de </a:t>
            </a:r>
            <a:r>
              <a:rPr lang="pt-BR" sz="2400" b="1" u="sng" dirty="0">
                <a:latin typeface="+mj-lt"/>
                <a:ea typeface="+mj-ea"/>
                <a:cs typeface="+mj-cs"/>
              </a:rPr>
              <a:t>quilômetros</a:t>
            </a:r>
            <a:r>
              <a:rPr lang="pt-BR" sz="2400" dirty="0">
                <a:latin typeface="+mj-lt"/>
                <a:ea typeface="+mj-ea"/>
                <a:cs typeface="+mj-cs"/>
              </a:rPr>
              <a:t> para </a:t>
            </a:r>
            <a:r>
              <a:rPr lang="pt-BR" sz="2400" b="1" u="sng" dirty="0">
                <a:latin typeface="+mj-lt"/>
                <a:ea typeface="+mj-ea"/>
                <a:cs typeface="+mj-cs"/>
              </a:rPr>
              <a:t>milhas</a:t>
            </a:r>
            <a:r>
              <a:rPr lang="pt-BR" sz="2400" dirty="0">
                <a:latin typeface="+mj-lt"/>
                <a:ea typeface="+mj-ea"/>
                <a:cs typeface="+mj-cs"/>
              </a:rPr>
              <a:t>. </a:t>
            </a:r>
          </a:p>
          <a:p>
            <a:pPr marL="0" indent="0">
              <a:buNone/>
            </a:pPr>
            <a:endParaRPr lang="pt-BR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pt-BR" sz="2400" dirty="0">
                <a:latin typeface="+mj-lt"/>
                <a:ea typeface="+mj-ea"/>
                <a:cs typeface="+mj-cs"/>
              </a:rPr>
              <a:t>Desenvolva um algoritmo que converta um valor em </a:t>
            </a:r>
            <a:r>
              <a:rPr lang="pt-BR" sz="2400" b="1" u="sng" dirty="0">
                <a:latin typeface="+mj-lt"/>
                <a:ea typeface="+mj-ea"/>
                <a:cs typeface="+mj-cs"/>
              </a:rPr>
              <a:t>quilômetros</a:t>
            </a:r>
            <a:r>
              <a:rPr lang="pt-BR" sz="2400" dirty="0">
                <a:latin typeface="+mj-lt"/>
                <a:ea typeface="+mj-ea"/>
                <a:cs typeface="+mj-cs"/>
              </a:rPr>
              <a:t> (</a:t>
            </a:r>
            <a:r>
              <a:rPr lang="pt-BR" sz="2400" b="1" dirty="0">
                <a:latin typeface="+mj-lt"/>
                <a:ea typeface="+mj-ea"/>
                <a:cs typeface="+mj-cs"/>
              </a:rPr>
              <a:t>km</a:t>
            </a:r>
            <a:r>
              <a:rPr lang="pt-BR" sz="2400" dirty="0">
                <a:latin typeface="+mj-lt"/>
                <a:ea typeface="+mj-ea"/>
                <a:cs typeface="+mj-cs"/>
              </a:rPr>
              <a:t>) para </a:t>
            </a:r>
            <a:r>
              <a:rPr lang="pt-BR" sz="2400" b="1" u="sng" dirty="0">
                <a:latin typeface="+mj-lt"/>
                <a:ea typeface="+mj-ea"/>
                <a:cs typeface="+mj-cs"/>
              </a:rPr>
              <a:t>milhas</a:t>
            </a:r>
            <a:r>
              <a:rPr lang="pt-BR" sz="2400" dirty="0">
                <a:latin typeface="+mj-lt"/>
                <a:ea typeface="+mj-ea"/>
                <a:cs typeface="+mj-cs"/>
              </a:rPr>
              <a:t> (</a:t>
            </a:r>
            <a:r>
              <a:rPr lang="pt-BR" sz="2400" b="1" dirty="0">
                <a:latin typeface="+mj-lt"/>
                <a:ea typeface="+mj-ea"/>
                <a:cs typeface="+mj-cs"/>
              </a:rPr>
              <a:t>mi</a:t>
            </a:r>
            <a:r>
              <a:rPr lang="pt-BR" sz="2400" dirty="0">
                <a:latin typeface="+mj-lt"/>
                <a:ea typeface="+mj-ea"/>
                <a:cs typeface="+mj-cs"/>
              </a:rPr>
              <a:t>) e, no final, demonstre os resultados de como ficou essa conversão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220058-B69E-4E50-A8F7-F02DB1EC6D84}"/>
              </a:ext>
            </a:extLst>
          </p:cNvPr>
          <p:cNvSpPr txBox="1"/>
          <p:nvPr/>
        </p:nvSpPr>
        <p:spPr>
          <a:xfrm>
            <a:off x="4003481" y="172278"/>
            <a:ext cx="3714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Sem Condicional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A6CC919-81E0-4B6C-BA6C-B67787F44B5B}"/>
              </a:ext>
            </a:extLst>
          </p:cNvPr>
          <p:cNvGrpSpPr/>
          <p:nvPr/>
        </p:nvGrpSpPr>
        <p:grpSpPr>
          <a:xfrm>
            <a:off x="291547" y="1039188"/>
            <a:ext cx="11478063" cy="5136323"/>
            <a:chOff x="291547" y="1039188"/>
            <a:chExt cx="11478063" cy="5136323"/>
          </a:xfrm>
        </p:grpSpPr>
        <p:sp>
          <p:nvSpPr>
            <p:cNvPr id="2" name="Chave Esquerda 1">
              <a:extLst>
                <a:ext uri="{FF2B5EF4-FFF2-40B4-BE49-F238E27FC236}">
                  <a16:creationId xmlns:a16="http://schemas.microsoft.com/office/drawing/2014/main" id="{1142C575-60D2-4CE6-B3FA-2AA1ABEFB6C7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B842E395-D7B3-4156-9772-AC09F5DEBA81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6E35E63-CDA6-42D9-9DE3-682C414CC099}"/>
                </a:ext>
              </a:extLst>
            </p:cNvPr>
            <p:cNvCxnSpPr>
              <a:stCxn id="2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E5B9059-E8DE-43C2-819B-46E73719DED5}"/>
                </a:ext>
              </a:extLst>
            </p:cNvPr>
            <p:cNvCxnSpPr>
              <a:stCxn id="2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05B2D8D7-46A8-41B2-90BF-1B1A0B00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67889">
            <a:off x="-109950" y="-25054"/>
            <a:ext cx="1415084" cy="1415084"/>
          </a:xfrm>
          <a:prstGeom prst="rect">
            <a:avLst/>
          </a:prstGeom>
        </p:spPr>
      </p:pic>
      <p:pic>
        <p:nvPicPr>
          <p:cNvPr id="13" name="Gráfico 12" descr="Ponto de interrogação com preenchimento sólido">
            <a:extLst>
              <a:ext uri="{FF2B5EF4-FFF2-40B4-BE49-F238E27FC236}">
                <a16:creationId xmlns:a16="http://schemas.microsoft.com/office/drawing/2014/main" id="{8B12A6EF-F546-4D90-AD9A-492FBEB61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541">
            <a:off x="10768840" y="-36769"/>
            <a:ext cx="1415084" cy="1415084"/>
          </a:xfrm>
          <a:prstGeom prst="rect">
            <a:avLst/>
          </a:prstGeom>
        </p:spPr>
      </p:pic>
      <p:pic>
        <p:nvPicPr>
          <p:cNvPr id="14" name="Gráfico 13" descr="Ponto de interrogação com preenchimento sólido">
            <a:extLst>
              <a:ext uri="{FF2B5EF4-FFF2-40B4-BE49-F238E27FC236}">
                <a16:creationId xmlns:a16="http://schemas.microsoft.com/office/drawing/2014/main" id="{8210F82B-9203-408C-B8A5-EE06E1F3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541" flipH="1">
            <a:off x="129474" y="5800728"/>
            <a:ext cx="1035282" cy="1033108"/>
          </a:xfrm>
          <a:prstGeom prst="rect">
            <a:avLst/>
          </a:prstGeom>
        </p:spPr>
      </p:pic>
      <p:pic>
        <p:nvPicPr>
          <p:cNvPr id="15" name="Gráfico 14" descr="Ponto de interrogação com preenchimento sólido">
            <a:extLst>
              <a:ext uri="{FF2B5EF4-FFF2-40B4-BE49-F238E27FC236}">
                <a16:creationId xmlns:a16="http://schemas.microsoft.com/office/drawing/2014/main" id="{558D225A-EA74-44DB-BB4F-F8965272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90975" flipH="1">
            <a:off x="11235377" y="5670186"/>
            <a:ext cx="753750" cy="752167"/>
          </a:xfrm>
          <a:prstGeom prst="rect">
            <a:avLst/>
          </a:prstGeom>
        </p:spPr>
      </p:pic>
      <p:pic>
        <p:nvPicPr>
          <p:cNvPr id="7" name="Gráfico 6" descr="Carro com preenchimento sólido">
            <a:extLst>
              <a:ext uri="{FF2B5EF4-FFF2-40B4-BE49-F238E27FC236}">
                <a16:creationId xmlns:a16="http://schemas.microsoft.com/office/drawing/2014/main" id="{37ECE200-4C66-47B9-ABAC-44EA55828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4795" y="4495899"/>
            <a:ext cx="1838636" cy="18386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CC0EAD1-9817-4A15-B37F-EE8A61222722}"/>
              </a:ext>
            </a:extLst>
          </p:cNvPr>
          <p:cNvCxnSpPr/>
          <p:nvPr/>
        </p:nvCxnSpPr>
        <p:spPr>
          <a:xfrm>
            <a:off x="8911771" y="5065483"/>
            <a:ext cx="508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68268D3-6255-4DA6-B0EA-645269057ABC}"/>
              </a:ext>
            </a:extLst>
          </p:cNvPr>
          <p:cNvCxnSpPr/>
          <p:nvPr/>
        </p:nvCxnSpPr>
        <p:spPr>
          <a:xfrm>
            <a:off x="8403771" y="5363026"/>
            <a:ext cx="508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503964B-49E2-4F1A-AD27-144734FE3E03}"/>
              </a:ext>
            </a:extLst>
          </p:cNvPr>
          <p:cNvCxnSpPr/>
          <p:nvPr/>
        </p:nvCxnSpPr>
        <p:spPr>
          <a:xfrm>
            <a:off x="8817427" y="5629699"/>
            <a:ext cx="508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Cidade com preenchimento sólido">
            <a:extLst>
              <a:ext uri="{FF2B5EF4-FFF2-40B4-BE49-F238E27FC236}">
                <a16:creationId xmlns:a16="http://schemas.microsoft.com/office/drawing/2014/main" id="{C44D3ABB-9A14-41EC-9C4D-41B1E1BA6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60" y="947904"/>
            <a:ext cx="1297333" cy="1297333"/>
          </a:xfrm>
          <a:prstGeom prst="rect">
            <a:avLst/>
          </a:prstGeom>
        </p:spPr>
      </p:pic>
      <p:pic>
        <p:nvPicPr>
          <p:cNvPr id="21" name="Gráfico 20" descr="Cidade com preenchimento sólido">
            <a:extLst>
              <a:ext uri="{FF2B5EF4-FFF2-40B4-BE49-F238E27FC236}">
                <a16:creationId xmlns:a16="http://schemas.microsoft.com/office/drawing/2014/main" id="{6E8B93D4-D1B4-4E52-97F5-2BD4A8F80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1173" y="950880"/>
            <a:ext cx="1297333" cy="12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AEA1-3CAF-42C7-9E5C-74C15CB2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75" y="1693701"/>
            <a:ext cx="10707757" cy="6418125"/>
          </a:xfrm>
        </p:spPr>
        <p:txBody>
          <a:bodyPr anchor="t">
            <a:normAutofit/>
          </a:bodyPr>
          <a:lstStyle/>
          <a:p>
            <a:pPr algn="l"/>
            <a:r>
              <a:rPr lang="pt-BR" sz="2400" dirty="0"/>
              <a:t>Um mercado que vende frutas precisa de um programa que adquira a quantidade desejada pelo cliente de cada produto e que no final demonstre o valor total.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Nesse mercado temos 3 produtos, aqui estão eles e seus respectivos preços:</a:t>
            </a:r>
            <a:br>
              <a:rPr lang="pt-BR" sz="2400" dirty="0"/>
            </a:br>
            <a:r>
              <a:rPr lang="pt-BR" sz="2400" b="1" u="sng" dirty="0">
                <a:solidFill>
                  <a:schemeClr val="accent4"/>
                </a:solidFill>
              </a:rPr>
              <a:t>Cacho de Banana:</a:t>
            </a:r>
            <a:r>
              <a:rPr lang="pt-BR" sz="2400" b="1" dirty="0"/>
              <a:t> </a:t>
            </a:r>
            <a:r>
              <a:rPr lang="pt-BR" sz="2400" dirty="0"/>
              <a:t>4R$</a:t>
            </a:r>
            <a:br>
              <a:rPr lang="pt-BR" sz="2400" dirty="0"/>
            </a:br>
            <a:r>
              <a:rPr lang="pt-BR" sz="2400" b="1" u="sng" dirty="0">
                <a:solidFill>
                  <a:srgbClr val="FF0000"/>
                </a:solidFill>
              </a:rPr>
              <a:t>Pacote com Maçãs: </a:t>
            </a:r>
            <a:r>
              <a:rPr lang="pt-BR" sz="2400" dirty="0"/>
              <a:t>7R$</a:t>
            </a:r>
            <a:br>
              <a:rPr lang="pt-BR" sz="2400" dirty="0"/>
            </a:br>
            <a:r>
              <a:rPr lang="pt-BR" sz="2400" b="1" u="sng" dirty="0">
                <a:solidFill>
                  <a:schemeClr val="accent2"/>
                </a:solidFill>
              </a:rPr>
              <a:t>Maracujá:</a:t>
            </a:r>
            <a:r>
              <a:rPr lang="pt-BR" sz="2400" b="1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5R$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Caso o cliente pegue </a:t>
            </a:r>
            <a:r>
              <a:rPr lang="pt-BR" sz="2400" b="1" dirty="0">
                <a:solidFill>
                  <a:srgbClr val="002060"/>
                </a:solidFill>
              </a:rPr>
              <a:t>3</a:t>
            </a:r>
            <a:r>
              <a:rPr lang="pt-BR" sz="2400" dirty="0"/>
              <a:t> </a:t>
            </a:r>
            <a:r>
              <a:rPr lang="pt-BR" sz="2400" b="1" u="sng" dirty="0"/>
              <a:t>Cachos de Banana</a:t>
            </a:r>
            <a:r>
              <a:rPr lang="pt-BR" sz="2400" dirty="0"/>
              <a:t>, ele terá </a:t>
            </a:r>
            <a:r>
              <a:rPr lang="pt-BR" sz="2400" u="sng" dirty="0"/>
              <a:t>20% de Desconto</a:t>
            </a:r>
            <a:br>
              <a:rPr lang="pt-BR" sz="2400" dirty="0"/>
            </a:br>
            <a:r>
              <a:rPr lang="pt-BR" sz="2400" dirty="0"/>
              <a:t>Caso o cliente pegue </a:t>
            </a:r>
            <a:r>
              <a:rPr lang="pt-BR" sz="2400" b="1" dirty="0">
                <a:solidFill>
                  <a:srgbClr val="002060"/>
                </a:solidFill>
              </a:rPr>
              <a:t>2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b="1" u="sng" dirty="0"/>
              <a:t>Pacotes de Maçãs </a:t>
            </a:r>
            <a:r>
              <a:rPr lang="pt-BR" sz="2400" dirty="0"/>
              <a:t>e </a:t>
            </a:r>
            <a:r>
              <a:rPr lang="pt-BR" sz="2400" b="1" u="sng" dirty="0"/>
              <a:t>5 Maracujás</a:t>
            </a:r>
            <a:r>
              <a:rPr lang="pt-BR" sz="2400" dirty="0"/>
              <a:t>, ele terá </a:t>
            </a:r>
            <a:r>
              <a:rPr lang="pt-BR" sz="2400" u="sng" dirty="0"/>
              <a:t>50% de Desconto</a:t>
            </a:r>
            <a:br>
              <a:rPr lang="pt-BR" sz="2400" u="sng" dirty="0"/>
            </a:br>
            <a:r>
              <a:rPr lang="pt-BR" sz="2400" dirty="0"/>
              <a:t>Caso o cliente pegue </a:t>
            </a:r>
            <a:r>
              <a:rPr lang="pt-BR" sz="2400" b="1" dirty="0">
                <a:solidFill>
                  <a:srgbClr val="002060"/>
                </a:solidFill>
              </a:rPr>
              <a:t>1</a:t>
            </a:r>
            <a:r>
              <a:rPr lang="pt-BR" sz="2400" dirty="0"/>
              <a:t> de </a:t>
            </a:r>
            <a:r>
              <a:rPr lang="pt-BR" sz="2400" b="1" u="sng" dirty="0"/>
              <a:t>cada produto</a:t>
            </a:r>
            <a:r>
              <a:rPr lang="pt-BR" sz="2400" dirty="0"/>
              <a:t>, ele terá </a:t>
            </a:r>
            <a:r>
              <a:rPr lang="pt-BR" sz="2400" u="sng" dirty="0"/>
              <a:t>10% de Desconto </a:t>
            </a:r>
            <a:r>
              <a:rPr lang="pt-BR" sz="2400" dirty="0"/>
              <a:t>no </a:t>
            </a:r>
            <a:r>
              <a:rPr lang="pt-BR" sz="2400" b="1" dirty="0"/>
              <a:t>Valor Total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>O cliente pode receber no máximo 1 desconto.</a:t>
            </a:r>
            <a:endParaRPr lang="pt-BR" sz="2400" u="sng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4B8427-19BE-42F7-BED4-823C03F39664}"/>
              </a:ext>
            </a:extLst>
          </p:cNvPr>
          <p:cNvSpPr txBox="1"/>
          <p:nvPr/>
        </p:nvSpPr>
        <p:spPr>
          <a:xfrm>
            <a:off x="4003481" y="172278"/>
            <a:ext cx="3760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Com Condicional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FD6A7B-A50C-4C77-BDE5-619C06794372}"/>
              </a:ext>
            </a:extLst>
          </p:cNvPr>
          <p:cNvGrpSpPr/>
          <p:nvPr/>
        </p:nvGrpSpPr>
        <p:grpSpPr>
          <a:xfrm>
            <a:off x="356968" y="902595"/>
            <a:ext cx="11478063" cy="5673038"/>
            <a:chOff x="291547" y="1039188"/>
            <a:chExt cx="11478063" cy="5136323"/>
          </a:xfrm>
        </p:grpSpPr>
        <p:sp>
          <p:nvSpPr>
            <p:cNvPr id="5" name="Chave Esquerda 4">
              <a:extLst>
                <a:ext uri="{FF2B5EF4-FFF2-40B4-BE49-F238E27FC236}">
                  <a16:creationId xmlns:a16="http://schemas.microsoft.com/office/drawing/2014/main" id="{E21F9879-623C-465B-B2D0-B11206B3779A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84D11552-E71F-4CF1-B616-A29E1EE2F70B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3D1428C-F2CD-473F-B84A-1A8B877609FF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3EFE217-B3EE-4E4B-8E58-7529BD6BDFB9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áfico 8" descr="Ponto de interrogação com preenchimento sólido">
            <a:extLst>
              <a:ext uri="{FF2B5EF4-FFF2-40B4-BE49-F238E27FC236}">
                <a16:creationId xmlns:a16="http://schemas.microsoft.com/office/drawing/2014/main" id="{2C707A18-3F69-4D4D-AB07-03E12D39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1030">
            <a:off x="-350574" y="5344637"/>
            <a:ext cx="1415084" cy="1415084"/>
          </a:xfrm>
          <a:prstGeom prst="rect">
            <a:avLst/>
          </a:prstGeom>
        </p:spPr>
      </p:pic>
      <p:pic>
        <p:nvPicPr>
          <p:cNvPr id="10" name="Gráfico 9" descr="Ponto de interrogação com preenchimento sólido">
            <a:extLst>
              <a:ext uri="{FF2B5EF4-FFF2-40B4-BE49-F238E27FC236}">
                <a16:creationId xmlns:a16="http://schemas.microsoft.com/office/drawing/2014/main" id="{12C79ED7-9C85-4BA4-ABE5-EE0610305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4823">
            <a:off x="10985493" y="45414"/>
            <a:ext cx="1415084" cy="1415084"/>
          </a:xfrm>
          <a:prstGeom prst="rect">
            <a:avLst/>
          </a:prstGeom>
        </p:spPr>
      </p:pic>
      <p:pic>
        <p:nvPicPr>
          <p:cNvPr id="11" name="Gráfico 10" descr="Ponto de interrogação com preenchimento sólido">
            <a:extLst>
              <a:ext uri="{FF2B5EF4-FFF2-40B4-BE49-F238E27FC236}">
                <a16:creationId xmlns:a16="http://schemas.microsoft.com/office/drawing/2014/main" id="{984AC24A-E990-4400-8F54-852A9DE9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20403">
            <a:off x="34579" y="-36864"/>
            <a:ext cx="1415084" cy="1415084"/>
          </a:xfrm>
          <a:prstGeom prst="rect">
            <a:avLst/>
          </a:prstGeom>
        </p:spPr>
      </p:pic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BAC74536-CB22-4199-9258-1251B377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51979">
            <a:off x="11073312" y="5565439"/>
            <a:ext cx="1415084" cy="1415084"/>
          </a:xfrm>
          <a:prstGeom prst="rect">
            <a:avLst/>
          </a:prstGeom>
        </p:spPr>
      </p:pic>
      <p:pic>
        <p:nvPicPr>
          <p:cNvPr id="14" name="Gráfico 13" descr="Casca de banana com preenchimento sólido">
            <a:extLst>
              <a:ext uri="{FF2B5EF4-FFF2-40B4-BE49-F238E27FC236}">
                <a16:creationId xmlns:a16="http://schemas.microsoft.com/office/drawing/2014/main" id="{3C5CA50A-C2DB-4AE5-A1A7-DF788C001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7628" y="5453240"/>
            <a:ext cx="1217097" cy="1217097"/>
          </a:xfrm>
          <a:prstGeom prst="rect">
            <a:avLst/>
          </a:prstGeom>
        </p:spPr>
      </p:pic>
      <p:pic>
        <p:nvPicPr>
          <p:cNvPr id="16" name="Gráfico 15" descr="Maçã com preenchimento sólido">
            <a:extLst>
              <a:ext uri="{FF2B5EF4-FFF2-40B4-BE49-F238E27FC236}">
                <a16:creationId xmlns:a16="http://schemas.microsoft.com/office/drawing/2014/main" id="{7A40C036-1334-4111-A2F6-12E06CB20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114" y="913844"/>
            <a:ext cx="858910" cy="8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8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Exercício Sem e Com Condicional</vt:lpstr>
      <vt:lpstr>Apresentação do PowerPoint</vt:lpstr>
      <vt:lpstr>Um mercado que vende frutas precisa de um programa que adquira a quantidade desejada pelo cliente de cada produto e que no final demonstre o valor total.  Nesse mercado temos 3 produtos, aqui estão eles e seus respectivos preços: Cacho de Banana: 4R$ Pacote com Maçãs: 7R$ Maracujá: 5R$  Caso o cliente pegue 3 Cachos de Banana, ele terá 20% de Desconto Caso o cliente pegue 2 Pacotes de Maçãs e 5 Maracujás, ele terá 50% de Desconto Caso o cliente pegue 1 de cada produto, ele terá 10% de Desconto no Valor Total. O cliente pode receber no máximo 1 desconto.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Sem e Com Condicional</dc:title>
  <dc:creator>Plopes Kurusu</dc:creator>
  <cp:lastModifiedBy>Plopes Kurusu</cp:lastModifiedBy>
  <cp:revision>1</cp:revision>
  <dcterms:created xsi:type="dcterms:W3CDTF">2021-05-05T02:41:53Z</dcterms:created>
  <dcterms:modified xsi:type="dcterms:W3CDTF">2021-05-05T02:48:06Z</dcterms:modified>
</cp:coreProperties>
</file>