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62" r:id="rId4"/>
    <p:sldId id="260" r:id="rId5"/>
    <p:sldId id="256" r:id="rId6"/>
    <p:sldId id="258" r:id="rId7"/>
    <p:sldId id="257" r:id="rId8"/>
    <p:sldId id="259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56" autoAdjust="0"/>
  </p:normalViewPr>
  <p:slideViewPr>
    <p:cSldViewPr snapToGrid="0">
      <p:cViewPr>
        <p:scale>
          <a:sx n="66" d="100"/>
          <a:sy n="66" d="100"/>
        </p:scale>
        <p:origin x="90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425D5-7816-4213-AD71-F69CF40DB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8F7DAF-7305-45C7-BE23-AFE5BCE5C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AEDDBE-1F4F-422D-8EE0-AC480642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C7A-AF77-4D19-B746-B22C9F33987E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A3A42-6AE7-47EB-9927-03A0C3F4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7F10D8-F188-4183-9A2F-EA7712D6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2097-D193-4108-BC75-3065250132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83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A6E60-F68E-4A3A-8E1F-26AE242D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37CF95-1E7B-4BCE-A777-0B6BB12E5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3F9DD9-14B4-4F63-961C-F7B389A7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C7A-AF77-4D19-B746-B22C9F33987E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191DDD-E8AD-461F-8FB8-31B491D7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1E324D-2219-49CD-B963-F87EEA66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2097-D193-4108-BC75-3065250132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37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9EF38D-0575-4A1E-9FFD-D341B9845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C70459-0D16-4CC7-93F1-C20B70966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2FD1F2-FDD6-4F3D-A93D-FB10F909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C7A-AF77-4D19-B746-B22C9F33987E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4937D3-D73D-4140-B78A-93905B15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96C3F0-42B4-469C-A06A-ADC31936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2097-D193-4108-BC75-3065250132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50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3F09F-DE78-481D-A76F-435FBC45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5272B0-8E20-437E-8E98-10B27145A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5DE90D-A776-46DD-99E3-A6AC9204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C7A-AF77-4D19-B746-B22C9F33987E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6463EC-A751-4209-A0F6-F2E04898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34B31-4F46-4A46-A81B-4C3D6459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2097-D193-4108-BC75-3065250132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31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3B985-D161-446B-9FBA-717E01F79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489C9C-FD59-4B27-9986-04884FB79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4F757E-C913-4E51-8829-6757CA69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C7A-AF77-4D19-B746-B22C9F33987E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B33905-C7E9-432A-AEF3-1CC05CE7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687612-1140-41BD-918C-460C677B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2097-D193-4108-BC75-3065250132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88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AD465-83B4-4C0A-9336-19583840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A95BC3-CB2B-463E-B639-5DF0D24C5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F7163A-039E-4BF7-B6CE-DEA64F18E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3DFD5C-C265-41BE-B597-C3C8579B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C7A-AF77-4D19-B746-B22C9F33987E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4358B0-2F37-4641-A9A1-5542B3332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7B126F-EA3F-47C9-B262-F3A463FF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2097-D193-4108-BC75-3065250132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32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3E7B5-E4C7-44B3-9302-36777A6F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76014-7542-4804-BCD5-B5E26A2FA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B633D4-BFA9-4372-9765-FEC341348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108362C-27D9-49D7-A258-D5F29F7C7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51F16B7-5AFA-45B2-A423-6B5332B49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F32EB08-0618-43FE-B184-DDD04C8F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C7A-AF77-4D19-B746-B22C9F33987E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85A427F-A46D-4034-912E-C7C549A62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29F2321-1035-43C4-B689-88F40632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2097-D193-4108-BC75-3065250132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99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06BF1-2263-49A6-A204-82831AF79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F37568E-25E9-4EE7-882F-0F9A71E7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C7A-AF77-4D19-B746-B22C9F33987E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8C17CC-9018-408F-9FBB-F7A30040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2F9D07-9B56-46E6-B8B1-B4C4F65C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2097-D193-4108-BC75-3065250132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70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DA48057-92DF-470C-8268-935AB429E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C7A-AF77-4D19-B746-B22C9F33987E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7908B61-5BCF-4363-A4F9-B6217E4B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E06842-DB77-4911-9E22-5B56DACE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2097-D193-4108-BC75-3065250132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08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7BB4A-F323-44CB-A427-0BBD3D7E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F8BAEA-D7FA-463A-B7A1-10DD9EEC5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209F10-F2A9-4E23-BEB1-E450F55CA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990440-2821-4FF8-AA3C-0D74A998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C7A-AF77-4D19-B746-B22C9F33987E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30489E-DD9A-4237-8285-DBF43C1D1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CFC520-1BD7-4809-A3AA-D09BF282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2097-D193-4108-BC75-3065250132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12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11873-B776-461D-87AE-9B5B75F61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0187012-57E4-4ED7-8FD9-D85E53284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50756A-D3A9-441F-87E7-5B21E3260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E7EFC1-0FC8-4683-9597-F38809D1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C7A-AF77-4D19-B746-B22C9F33987E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166AD8-2C64-4895-BD33-2AA70E03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AF00DF-BD37-4881-A6F1-7929D0C9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2097-D193-4108-BC75-3065250132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806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1608AE5-4B8F-47F4-B0A8-1D02B250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762E43-7EA3-43B2-90FA-63E9F9731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A6E1F0-5459-49AC-8881-0910988E7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E7C7A-AF77-4D19-B746-B22C9F33987E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6FC413-C380-4B91-BC52-519E15C6A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25D8F6-E80B-4896-94D9-6F798DBB0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72097-D193-4108-BC75-3065250132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62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sv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31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31.svg"/><Relationship Id="rId5" Type="http://schemas.openxmlformats.org/officeDocument/2006/relationships/image" Target="../media/image33.svg"/><Relationship Id="rId10" Type="http://schemas.openxmlformats.org/officeDocument/2006/relationships/image" Target="../media/image30.png"/><Relationship Id="rId4" Type="http://schemas.openxmlformats.org/officeDocument/2006/relationships/image" Target="../media/image32.png"/><Relationship Id="rId9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áfico 20" descr="Símbolo de raiva com preenchimento sólido">
            <a:extLst>
              <a:ext uri="{FF2B5EF4-FFF2-40B4-BE49-F238E27FC236}">
                <a16:creationId xmlns:a16="http://schemas.microsoft.com/office/drawing/2014/main" id="{33FC7D10-CB58-4ED9-9359-1F9415682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908159">
            <a:off x="9304689" y="2259014"/>
            <a:ext cx="914400" cy="914400"/>
          </a:xfrm>
          <a:prstGeom prst="rect">
            <a:avLst/>
          </a:prstGeom>
        </p:spPr>
      </p:pic>
      <p:pic>
        <p:nvPicPr>
          <p:cNvPr id="20" name="Gráfico 19" descr="Símbolo de raiva com preenchimento sólido">
            <a:extLst>
              <a:ext uri="{FF2B5EF4-FFF2-40B4-BE49-F238E27FC236}">
                <a16:creationId xmlns:a16="http://schemas.microsoft.com/office/drawing/2014/main" id="{845261BC-12AA-411E-90AC-262A97D96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908159">
            <a:off x="8738" y="-47453"/>
            <a:ext cx="914400" cy="914400"/>
          </a:xfrm>
          <a:prstGeom prst="rect">
            <a:avLst/>
          </a:prstGeom>
        </p:spPr>
      </p:pic>
      <p:sp>
        <p:nvSpPr>
          <p:cNvPr id="5" name="Retângulo: Biselado 4">
            <a:extLst>
              <a:ext uri="{FF2B5EF4-FFF2-40B4-BE49-F238E27FC236}">
                <a16:creationId xmlns:a16="http://schemas.microsoft.com/office/drawing/2014/main" id="{EADD5F6C-52AC-4781-BB7B-DB9520AA68B4}"/>
              </a:ext>
            </a:extLst>
          </p:cNvPr>
          <p:cNvSpPr/>
          <p:nvPr/>
        </p:nvSpPr>
        <p:spPr>
          <a:xfrm>
            <a:off x="400878" y="351595"/>
            <a:ext cx="9445487" cy="2451067"/>
          </a:xfrm>
          <a:prstGeom prst="bevel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C484013-340E-45D4-83F9-B071A8984EF5}"/>
              </a:ext>
            </a:extLst>
          </p:cNvPr>
          <p:cNvSpPr/>
          <p:nvPr/>
        </p:nvSpPr>
        <p:spPr>
          <a:xfrm>
            <a:off x="7798904" y="3365413"/>
            <a:ext cx="4094922" cy="3429484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E6F40A-197C-4805-BC5B-58970612B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8296" y="914346"/>
            <a:ext cx="10515600" cy="1325563"/>
          </a:xfrm>
        </p:spPr>
        <p:txBody>
          <a:bodyPr/>
          <a:lstStyle/>
          <a:p>
            <a:pPr algn="ctr"/>
            <a:r>
              <a:rPr lang="pt-BR" b="1" dirty="0"/>
              <a:t>Exercício </a:t>
            </a:r>
            <a:r>
              <a:rPr lang="pt-BR" b="1" u="sng" dirty="0"/>
              <a:t>Sem</a:t>
            </a:r>
            <a:r>
              <a:rPr lang="pt-BR" b="1" dirty="0"/>
              <a:t> e </a:t>
            </a:r>
            <a:r>
              <a:rPr lang="pt-BR" b="1" u="sng" dirty="0"/>
              <a:t>Com</a:t>
            </a:r>
            <a:r>
              <a:rPr lang="pt-BR" b="1" dirty="0"/>
              <a:t> Condicional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48109-FA69-4787-A95C-705E413F1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3143" y="3680742"/>
            <a:ext cx="3773557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>
                <a:solidFill>
                  <a:srgbClr val="002060"/>
                </a:solidFill>
              </a:rPr>
              <a:t> </a:t>
            </a:r>
            <a:r>
              <a:rPr lang="pt-BR" sz="3600" b="1" u="sng" dirty="0">
                <a:solidFill>
                  <a:srgbClr val="002060"/>
                </a:solidFill>
              </a:rPr>
              <a:t>Alunos:  </a:t>
            </a:r>
          </a:p>
          <a:p>
            <a:pPr marL="0" indent="0" algn="ctr">
              <a:buNone/>
            </a:pPr>
            <a:r>
              <a:rPr lang="pt-BR" dirty="0"/>
              <a:t>Davi Vieira</a:t>
            </a:r>
          </a:p>
          <a:p>
            <a:pPr marL="0" indent="0" algn="ctr">
              <a:buNone/>
            </a:pPr>
            <a:r>
              <a:rPr lang="pt-BR" dirty="0"/>
              <a:t>Gabriel Vieira</a:t>
            </a:r>
          </a:p>
          <a:p>
            <a:pPr marL="0" indent="0" algn="ctr">
              <a:buNone/>
            </a:pPr>
            <a:r>
              <a:rPr lang="pt-BR" dirty="0"/>
              <a:t>Gabriel Primo</a:t>
            </a:r>
          </a:p>
          <a:p>
            <a:pPr marL="0" indent="0" algn="ctr">
              <a:buNone/>
            </a:pPr>
            <a:r>
              <a:rPr lang="pt-BR" dirty="0"/>
              <a:t>Guilherme Samuel</a:t>
            </a:r>
          </a:p>
        </p:txBody>
      </p:sp>
      <p:pic>
        <p:nvPicPr>
          <p:cNvPr id="7" name="Gráfico 6" descr="Onda sonora com preenchimento sólido">
            <a:extLst>
              <a:ext uri="{FF2B5EF4-FFF2-40B4-BE49-F238E27FC236}">
                <a16:creationId xmlns:a16="http://schemas.microsoft.com/office/drawing/2014/main" id="{FA4D83EF-B774-4CB0-8FB5-01B9235B31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05303" y="5178010"/>
            <a:ext cx="2010605" cy="2010605"/>
          </a:xfrm>
          <a:prstGeom prst="rect">
            <a:avLst/>
          </a:prstGeom>
        </p:spPr>
      </p:pic>
      <p:pic>
        <p:nvPicPr>
          <p:cNvPr id="8" name="Gráfico 7" descr="Onda sonora com preenchimento sólido">
            <a:extLst>
              <a:ext uri="{FF2B5EF4-FFF2-40B4-BE49-F238E27FC236}">
                <a16:creationId xmlns:a16="http://schemas.microsoft.com/office/drawing/2014/main" id="{306AF732-474E-4AD1-9D7D-C14D17DC6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978" y="5178009"/>
            <a:ext cx="2010605" cy="2010605"/>
          </a:xfrm>
          <a:prstGeom prst="rect">
            <a:avLst/>
          </a:prstGeom>
        </p:spPr>
      </p:pic>
      <p:pic>
        <p:nvPicPr>
          <p:cNvPr id="9" name="Gráfico 8" descr="Onda sonora com preenchimento sólido">
            <a:extLst>
              <a:ext uri="{FF2B5EF4-FFF2-40B4-BE49-F238E27FC236}">
                <a16:creationId xmlns:a16="http://schemas.microsoft.com/office/drawing/2014/main" id="{0952685B-06C2-4E9E-8691-07CDA4231A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3259" y="5178009"/>
            <a:ext cx="2010605" cy="2010605"/>
          </a:xfrm>
          <a:prstGeom prst="rect">
            <a:avLst/>
          </a:prstGeom>
        </p:spPr>
      </p:pic>
      <p:pic>
        <p:nvPicPr>
          <p:cNvPr id="10" name="Gráfico 9" descr="Onda sonora com preenchimento sólido">
            <a:extLst>
              <a:ext uri="{FF2B5EF4-FFF2-40B4-BE49-F238E27FC236}">
                <a16:creationId xmlns:a16="http://schemas.microsoft.com/office/drawing/2014/main" id="{4A9A909D-47CF-4515-BCF0-DB1BDB5D39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9672636" y="-321093"/>
            <a:ext cx="2010605" cy="2010605"/>
          </a:xfrm>
          <a:prstGeom prst="rect">
            <a:avLst/>
          </a:prstGeom>
        </p:spPr>
      </p:pic>
      <p:pic>
        <p:nvPicPr>
          <p:cNvPr id="11" name="Gráfico 10" descr="Onda sonora com preenchimento sólido">
            <a:extLst>
              <a:ext uri="{FF2B5EF4-FFF2-40B4-BE49-F238E27FC236}">
                <a16:creationId xmlns:a16="http://schemas.microsoft.com/office/drawing/2014/main" id="{5F47032F-1550-4E9B-B106-AA28DF1E0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1126028" y="-321093"/>
            <a:ext cx="2010605" cy="2010605"/>
          </a:xfrm>
          <a:prstGeom prst="rect">
            <a:avLst/>
          </a:prstGeom>
        </p:spPr>
      </p:pic>
      <p:pic>
        <p:nvPicPr>
          <p:cNvPr id="12" name="Gráfico 11" descr="Onda sonora com preenchimento sólido">
            <a:extLst>
              <a:ext uri="{FF2B5EF4-FFF2-40B4-BE49-F238E27FC236}">
                <a16:creationId xmlns:a16="http://schemas.microsoft.com/office/drawing/2014/main" id="{6AC4C344-CD96-4B16-A49A-89844B4BE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9650" y="5178009"/>
            <a:ext cx="2010605" cy="2010605"/>
          </a:xfrm>
          <a:prstGeom prst="rect">
            <a:avLst/>
          </a:prstGeom>
        </p:spPr>
      </p:pic>
      <p:pic>
        <p:nvPicPr>
          <p:cNvPr id="15" name="Gráfico 14" descr="Formas Básicas com preenchimento sólido">
            <a:extLst>
              <a:ext uri="{FF2B5EF4-FFF2-40B4-BE49-F238E27FC236}">
                <a16:creationId xmlns:a16="http://schemas.microsoft.com/office/drawing/2014/main" id="{A4A7A8E7-A7D0-4436-83F0-D2425439C3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21071">
            <a:off x="83723" y="4596491"/>
            <a:ext cx="967327" cy="967327"/>
          </a:xfrm>
          <a:prstGeom prst="rect">
            <a:avLst/>
          </a:prstGeom>
        </p:spPr>
      </p:pic>
      <p:pic>
        <p:nvPicPr>
          <p:cNvPr id="16" name="Gráfico 15" descr="Formas Básicas com preenchimento sólido">
            <a:extLst>
              <a:ext uri="{FF2B5EF4-FFF2-40B4-BE49-F238E27FC236}">
                <a16:creationId xmlns:a16="http://schemas.microsoft.com/office/drawing/2014/main" id="{AE1EDBD7-61E4-47F1-AE09-6DDDFC9306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5324773" y="6022740"/>
            <a:ext cx="967327" cy="967327"/>
          </a:xfrm>
          <a:prstGeom prst="rect">
            <a:avLst/>
          </a:prstGeom>
        </p:spPr>
      </p:pic>
      <p:pic>
        <p:nvPicPr>
          <p:cNvPr id="17" name="Gráfico 16" descr="Formas Básicas com preenchimento sólido">
            <a:extLst>
              <a:ext uri="{FF2B5EF4-FFF2-40B4-BE49-F238E27FC236}">
                <a16:creationId xmlns:a16="http://schemas.microsoft.com/office/drawing/2014/main" id="{CFBF76E5-194C-46BD-AF48-1039A37828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304277">
            <a:off x="11033303" y="1386428"/>
            <a:ext cx="967327" cy="967327"/>
          </a:xfrm>
          <a:prstGeom prst="rect">
            <a:avLst/>
          </a:prstGeom>
        </p:spPr>
      </p:pic>
      <p:pic>
        <p:nvPicPr>
          <p:cNvPr id="18" name="Gráfico 17" descr="Formas Básicas com preenchimento sólido">
            <a:extLst>
              <a:ext uri="{FF2B5EF4-FFF2-40B4-BE49-F238E27FC236}">
                <a16:creationId xmlns:a16="http://schemas.microsoft.com/office/drawing/2014/main" id="{85415EF6-33B6-4629-AC6F-7A3294AD3F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2394113">
            <a:off x="7475923" y="2961366"/>
            <a:ext cx="967327" cy="96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3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DA15BB-D62A-4C3B-A658-DC9CC5143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688" y="2218508"/>
            <a:ext cx="9986892" cy="2420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latin typeface="+mj-lt"/>
                <a:ea typeface="+mj-ea"/>
                <a:cs typeface="+mj-cs"/>
              </a:rPr>
              <a:t>Uma empresa automobilística do Brasil deseja expandir as suas operações para os Estados Unidos. Para isto, ela precisa converter a distância percorrida de seus carros de </a:t>
            </a:r>
            <a:r>
              <a:rPr lang="pt-BR" sz="2400" b="1" u="sng" dirty="0">
                <a:latin typeface="+mj-lt"/>
                <a:ea typeface="+mj-ea"/>
                <a:cs typeface="+mj-cs"/>
              </a:rPr>
              <a:t>quilômetros</a:t>
            </a:r>
            <a:r>
              <a:rPr lang="pt-BR" sz="2400" dirty="0">
                <a:latin typeface="+mj-lt"/>
                <a:ea typeface="+mj-ea"/>
                <a:cs typeface="+mj-cs"/>
              </a:rPr>
              <a:t> para </a:t>
            </a:r>
            <a:r>
              <a:rPr lang="pt-BR" sz="2400" b="1" u="sng" dirty="0">
                <a:latin typeface="+mj-lt"/>
                <a:ea typeface="+mj-ea"/>
                <a:cs typeface="+mj-cs"/>
              </a:rPr>
              <a:t>milhas</a:t>
            </a:r>
            <a:r>
              <a:rPr lang="pt-BR" sz="2400" dirty="0">
                <a:latin typeface="+mj-lt"/>
                <a:ea typeface="+mj-ea"/>
                <a:cs typeface="+mj-cs"/>
              </a:rPr>
              <a:t>. </a:t>
            </a:r>
          </a:p>
          <a:p>
            <a:pPr marL="0" indent="0">
              <a:buNone/>
            </a:pPr>
            <a:endParaRPr lang="pt-BR" sz="24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pt-BR" sz="2400" dirty="0">
                <a:latin typeface="+mj-lt"/>
                <a:ea typeface="+mj-ea"/>
                <a:cs typeface="+mj-cs"/>
              </a:rPr>
              <a:t>Desenvolva um algoritmo que converta um valor em </a:t>
            </a:r>
            <a:r>
              <a:rPr lang="pt-BR" sz="2400" b="1" u="sng" dirty="0">
                <a:latin typeface="+mj-lt"/>
                <a:ea typeface="+mj-ea"/>
                <a:cs typeface="+mj-cs"/>
              </a:rPr>
              <a:t>quilômetros</a:t>
            </a:r>
            <a:r>
              <a:rPr lang="pt-BR" sz="2400" dirty="0">
                <a:latin typeface="+mj-lt"/>
                <a:ea typeface="+mj-ea"/>
                <a:cs typeface="+mj-cs"/>
              </a:rPr>
              <a:t> (</a:t>
            </a:r>
            <a:r>
              <a:rPr lang="pt-BR" sz="2400" b="1" dirty="0">
                <a:latin typeface="+mj-lt"/>
                <a:ea typeface="+mj-ea"/>
                <a:cs typeface="+mj-cs"/>
              </a:rPr>
              <a:t>km</a:t>
            </a:r>
            <a:r>
              <a:rPr lang="pt-BR" sz="2400" dirty="0">
                <a:latin typeface="+mj-lt"/>
                <a:ea typeface="+mj-ea"/>
                <a:cs typeface="+mj-cs"/>
              </a:rPr>
              <a:t>) para </a:t>
            </a:r>
            <a:r>
              <a:rPr lang="pt-BR" sz="2400" b="1" u="sng" dirty="0">
                <a:latin typeface="+mj-lt"/>
                <a:ea typeface="+mj-ea"/>
                <a:cs typeface="+mj-cs"/>
              </a:rPr>
              <a:t>milhas</a:t>
            </a:r>
            <a:r>
              <a:rPr lang="pt-BR" sz="2400" dirty="0">
                <a:latin typeface="+mj-lt"/>
                <a:ea typeface="+mj-ea"/>
                <a:cs typeface="+mj-cs"/>
              </a:rPr>
              <a:t> (</a:t>
            </a:r>
            <a:r>
              <a:rPr lang="pt-BR" sz="2400" b="1" dirty="0">
                <a:latin typeface="+mj-lt"/>
                <a:ea typeface="+mj-ea"/>
                <a:cs typeface="+mj-cs"/>
              </a:rPr>
              <a:t>mi</a:t>
            </a:r>
            <a:r>
              <a:rPr lang="pt-BR" sz="2400" dirty="0">
                <a:latin typeface="+mj-lt"/>
                <a:ea typeface="+mj-ea"/>
                <a:cs typeface="+mj-cs"/>
              </a:rPr>
              <a:t>) e, no final, demonstre os resultados de como ficou essa conversão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E220058-B69E-4E50-A8F7-F02DB1EC6D84}"/>
              </a:ext>
            </a:extLst>
          </p:cNvPr>
          <p:cNvSpPr txBox="1"/>
          <p:nvPr/>
        </p:nvSpPr>
        <p:spPr>
          <a:xfrm>
            <a:off x="4003481" y="172278"/>
            <a:ext cx="3714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/>
              <a:t>Sem Condicional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A6CC919-81E0-4B6C-BA6C-B67787F44B5B}"/>
              </a:ext>
            </a:extLst>
          </p:cNvPr>
          <p:cNvGrpSpPr/>
          <p:nvPr/>
        </p:nvGrpSpPr>
        <p:grpSpPr>
          <a:xfrm>
            <a:off x="291547" y="1039188"/>
            <a:ext cx="11478063" cy="5136323"/>
            <a:chOff x="291547" y="1039188"/>
            <a:chExt cx="11478063" cy="5136323"/>
          </a:xfrm>
        </p:grpSpPr>
        <p:sp>
          <p:nvSpPr>
            <p:cNvPr id="2" name="Chave Esquerda 1">
              <a:extLst>
                <a:ext uri="{FF2B5EF4-FFF2-40B4-BE49-F238E27FC236}">
                  <a16:creationId xmlns:a16="http://schemas.microsoft.com/office/drawing/2014/main" id="{1142C575-60D2-4CE6-B3FA-2AA1ABEFB6C7}"/>
                </a:ext>
              </a:extLst>
            </p:cNvPr>
            <p:cNvSpPr/>
            <p:nvPr/>
          </p:nvSpPr>
          <p:spPr>
            <a:xfrm>
              <a:off x="291547" y="1039188"/>
              <a:ext cx="993913" cy="5136323"/>
            </a:xfrm>
            <a:prstGeom prst="leftBrac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have Esquerda 5">
              <a:extLst>
                <a:ext uri="{FF2B5EF4-FFF2-40B4-BE49-F238E27FC236}">
                  <a16:creationId xmlns:a16="http://schemas.microsoft.com/office/drawing/2014/main" id="{B842E395-D7B3-4156-9772-AC09F5DEBA81}"/>
                </a:ext>
              </a:extLst>
            </p:cNvPr>
            <p:cNvSpPr/>
            <p:nvPr/>
          </p:nvSpPr>
          <p:spPr>
            <a:xfrm flipH="1">
              <a:off x="10775697" y="1039188"/>
              <a:ext cx="993913" cy="5136323"/>
            </a:xfrm>
            <a:prstGeom prst="leftBrac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46E35E63-CDA6-42D9-9DE3-682C414CC099}"/>
                </a:ext>
              </a:extLst>
            </p:cNvPr>
            <p:cNvCxnSpPr>
              <a:stCxn id="2" idx="0"/>
              <a:endCxn id="6" idx="0"/>
            </p:cNvCxnSpPr>
            <p:nvPr/>
          </p:nvCxnSpPr>
          <p:spPr>
            <a:xfrm>
              <a:off x="1285460" y="1039188"/>
              <a:ext cx="949023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3E5B9059-E8DE-43C2-819B-46E73719DED5}"/>
                </a:ext>
              </a:extLst>
            </p:cNvPr>
            <p:cNvCxnSpPr>
              <a:stCxn id="2" idx="2"/>
              <a:endCxn id="6" idx="2"/>
            </p:cNvCxnSpPr>
            <p:nvPr/>
          </p:nvCxnSpPr>
          <p:spPr>
            <a:xfrm>
              <a:off x="1285460" y="6175511"/>
              <a:ext cx="949023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Gráfico 11" descr="Ponto de interrogação com preenchimento sólido">
            <a:extLst>
              <a:ext uri="{FF2B5EF4-FFF2-40B4-BE49-F238E27FC236}">
                <a16:creationId xmlns:a16="http://schemas.microsoft.com/office/drawing/2014/main" id="{05B2D8D7-46A8-41B2-90BF-1B1A0B002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67889">
            <a:off x="-109950" y="-25054"/>
            <a:ext cx="1415084" cy="1415084"/>
          </a:xfrm>
          <a:prstGeom prst="rect">
            <a:avLst/>
          </a:prstGeom>
        </p:spPr>
      </p:pic>
      <p:pic>
        <p:nvPicPr>
          <p:cNvPr id="13" name="Gráfico 12" descr="Ponto de interrogação com preenchimento sólido">
            <a:extLst>
              <a:ext uri="{FF2B5EF4-FFF2-40B4-BE49-F238E27FC236}">
                <a16:creationId xmlns:a16="http://schemas.microsoft.com/office/drawing/2014/main" id="{8B12A6EF-F546-4D90-AD9A-492FBEB61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823541">
            <a:off x="10768840" y="-36769"/>
            <a:ext cx="1415084" cy="1415084"/>
          </a:xfrm>
          <a:prstGeom prst="rect">
            <a:avLst/>
          </a:prstGeom>
        </p:spPr>
      </p:pic>
      <p:pic>
        <p:nvPicPr>
          <p:cNvPr id="14" name="Gráfico 13" descr="Ponto de interrogação com preenchimento sólido">
            <a:extLst>
              <a:ext uri="{FF2B5EF4-FFF2-40B4-BE49-F238E27FC236}">
                <a16:creationId xmlns:a16="http://schemas.microsoft.com/office/drawing/2014/main" id="{8210F82B-9203-408C-B8A5-EE06E1F3A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823541" flipH="1">
            <a:off x="129474" y="5800728"/>
            <a:ext cx="1035282" cy="1033108"/>
          </a:xfrm>
          <a:prstGeom prst="rect">
            <a:avLst/>
          </a:prstGeom>
        </p:spPr>
      </p:pic>
      <p:pic>
        <p:nvPicPr>
          <p:cNvPr id="15" name="Gráfico 14" descr="Ponto de interrogação com preenchimento sólido">
            <a:extLst>
              <a:ext uri="{FF2B5EF4-FFF2-40B4-BE49-F238E27FC236}">
                <a16:creationId xmlns:a16="http://schemas.microsoft.com/office/drawing/2014/main" id="{558D225A-EA74-44DB-BB4F-F89652725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90975" flipH="1">
            <a:off x="11235377" y="5670186"/>
            <a:ext cx="753750" cy="752167"/>
          </a:xfrm>
          <a:prstGeom prst="rect">
            <a:avLst/>
          </a:prstGeom>
        </p:spPr>
      </p:pic>
      <p:pic>
        <p:nvPicPr>
          <p:cNvPr id="7" name="Gráfico 6" descr="Carro com preenchimento sólido">
            <a:extLst>
              <a:ext uri="{FF2B5EF4-FFF2-40B4-BE49-F238E27FC236}">
                <a16:creationId xmlns:a16="http://schemas.microsoft.com/office/drawing/2014/main" id="{37ECE200-4C66-47B9-ABAC-44EA558284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4795" y="4495899"/>
            <a:ext cx="1838636" cy="18386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CC0EAD1-9817-4A15-B37F-EE8A61222722}"/>
              </a:ext>
            </a:extLst>
          </p:cNvPr>
          <p:cNvCxnSpPr/>
          <p:nvPr/>
        </p:nvCxnSpPr>
        <p:spPr>
          <a:xfrm>
            <a:off x="8911771" y="5065483"/>
            <a:ext cx="5080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468268D3-6255-4DA6-B0EA-645269057ABC}"/>
              </a:ext>
            </a:extLst>
          </p:cNvPr>
          <p:cNvCxnSpPr/>
          <p:nvPr/>
        </p:nvCxnSpPr>
        <p:spPr>
          <a:xfrm>
            <a:off x="8403771" y="5363026"/>
            <a:ext cx="5080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503964B-49E2-4F1A-AD27-144734FE3E03}"/>
              </a:ext>
            </a:extLst>
          </p:cNvPr>
          <p:cNvCxnSpPr/>
          <p:nvPr/>
        </p:nvCxnSpPr>
        <p:spPr>
          <a:xfrm>
            <a:off x="8817427" y="5629699"/>
            <a:ext cx="5080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áfico 19" descr="Cidade com preenchimento sólido">
            <a:extLst>
              <a:ext uri="{FF2B5EF4-FFF2-40B4-BE49-F238E27FC236}">
                <a16:creationId xmlns:a16="http://schemas.microsoft.com/office/drawing/2014/main" id="{C44D3ABB-9A14-41EC-9C4D-41B1E1BA65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9760" y="947904"/>
            <a:ext cx="1297333" cy="1297333"/>
          </a:xfrm>
          <a:prstGeom prst="rect">
            <a:avLst/>
          </a:prstGeom>
        </p:spPr>
      </p:pic>
      <p:pic>
        <p:nvPicPr>
          <p:cNvPr id="21" name="Gráfico 20" descr="Cidade com preenchimento sólido">
            <a:extLst>
              <a:ext uri="{FF2B5EF4-FFF2-40B4-BE49-F238E27FC236}">
                <a16:creationId xmlns:a16="http://schemas.microsoft.com/office/drawing/2014/main" id="{6E8B93D4-D1B4-4E52-97F5-2BD4A8F804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31173" y="950880"/>
            <a:ext cx="1297333" cy="129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2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uxograma: Entrada Manual 9">
            <a:extLst>
              <a:ext uri="{FF2B5EF4-FFF2-40B4-BE49-F238E27FC236}">
                <a16:creationId xmlns:a16="http://schemas.microsoft.com/office/drawing/2014/main" id="{B23CDD3E-2C64-4AAE-9666-BA2E682241E1}"/>
              </a:ext>
            </a:extLst>
          </p:cNvPr>
          <p:cNvSpPr/>
          <p:nvPr/>
        </p:nvSpPr>
        <p:spPr>
          <a:xfrm>
            <a:off x="4432660" y="2239463"/>
            <a:ext cx="1863636" cy="856978"/>
          </a:xfrm>
          <a:prstGeom prst="flowChartManualInp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km</a:t>
            </a:r>
            <a:endParaRPr lang="pt-BR" dirty="0"/>
          </a:p>
        </p:txBody>
      </p:sp>
      <p:sp>
        <p:nvSpPr>
          <p:cNvPr id="11" name="Fluxograma: Processo 10">
            <a:extLst>
              <a:ext uri="{FF2B5EF4-FFF2-40B4-BE49-F238E27FC236}">
                <a16:creationId xmlns:a16="http://schemas.microsoft.com/office/drawing/2014/main" id="{B4FED851-BFD6-4AC5-881E-F19474EA70D8}"/>
              </a:ext>
            </a:extLst>
          </p:cNvPr>
          <p:cNvSpPr/>
          <p:nvPr/>
        </p:nvSpPr>
        <p:spPr>
          <a:xfrm>
            <a:off x="4432661" y="3486967"/>
            <a:ext cx="1863635" cy="696685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mi = km*0,621</a:t>
            </a:r>
            <a:endParaRPr lang="pt-BR" dirty="0"/>
          </a:p>
        </p:txBody>
      </p:sp>
      <p:sp>
        <p:nvSpPr>
          <p:cNvPr id="12" name="Fluxograma: Exibir 11">
            <a:extLst>
              <a:ext uri="{FF2B5EF4-FFF2-40B4-BE49-F238E27FC236}">
                <a16:creationId xmlns:a16="http://schemas.microsoft.com/office/drawing/2014/main" id="{2ED11A9A-2786-4D16-9A46-156F2240B45D}"/>
              </a:ext>
            </a:extLst>
          </p:cNvPr>
          <p:cNvSpPr/>
          <p:nvPr/>
        </p:nvSpPr>
        <p:spPr>
          <a:xfrm>
            <a:off x="4362992" y="4618537"/>
            <a:ext cx="2002972" cy="775063"/>
          </a:xfrm>
          <a:prstGeom prst="flowChartDisp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“A distancia percorrida do carro é “, km , “ km ou “, mi, “ milhas”</a:t>
            </a:r>
            <a:endParaRPr lang="pt-BR" sz="1100" dirty="0"/>
          </a:p>
        </p:txBody>
      </p:sp>
      <p:sp>
        <p:nvSpPr>
          <p:cNvPr id="14" name="Fluxograma: Terminação 13">
            <a:extLst>
              <a:ext uri="{FF2B5EF4-FFF2-40B4-BE49-F238E27FC236}">
                <a16:creationId xmlns:a16="http://schemas.microsoft.com/office/drawing/2014/main" id="{BBB7847E-AE8C-40A6-9CE3-A3783F3F630A}"/>
              </a:ext>
            </a:extLst>
          </p:cNvPr>
          <p:cNvSpPr/>
          <p:nvPr/>
        </p:nvSpPr>
        <p:spPr>
          <a:xfrm>
            <a:off x="4545875" y="5838350"/>
            <a:ext cx="1641565" cy="660626"/>
          </a:xfrm>
          <a:prstGeom prst="flowChartTermina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Fim</a:t>
            </a:r>
            <a:endParaRPr lang="pt-BR" dirty="0"/>
          </a:p>
        </p:txBody>
      </p:sp>
      <p:sp>
        <p:nvSpPr>
          <p:cNvPr id="15" name="Fluxograma: Terminação 14">
            <a:extLst>
              <a:ext uri="{FF2B5EF4-FFF2-40B4-BE49-F238E27FC236}">
                <a16:creationId xmlns:a16="http://schemas.microsoft.com/office/drawing/2014/main" id="{DB12B3CB-3251-4A50-B38F-637ED9B7A86D}"/>
              </a:ext>
            </a:extLst>
          </p:cNvPr>
          <p:cNvSpPr/>
          <p:nvPr/>
        </p:nvSpPr>
        <p:spPr>
          <a:xfrm>
            <a:off x="4545875" y="170225"/>
            <a:ext cx="1641565" cy="660626"/>
          </a:xfrm>
          <a:prstGeom prst="flowChartTermina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Inicio</a:t>
            </a:r>
          </a:p>
        </p:txBody>
      </p:sp>
      <p:sp>
        <p:nvSpPr>
          <p:cNvPr id="16" name="Fluxograma: Exibir 15">
            <a:extLst>
              <a:ext uri="{FF2B5EF4-FFF2-40B4-BE49-F238E27FC236}">
                <a16:creationId xmlns:a16="http://schemas.microsoft.com/office/drawing/2014/main" id="{78C9F2A3-2610-4819-88C7-6C5B445A543F}"/>
              </a:ext>
            </a:extLst>
          </p:cNvPr>
          <p:cNvSpPr/>
          <p:nvPr/>
        </p:nvSpPr>
        <p:spPr>
          <a:xfrm>
            <a:off x="4354280" y="1204368"/>
            <a:ext cx="2002972" cy="775063"/>
          </a:xfrm>
          <a:prstGeom prst="flowChartDisp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“Entre com a distancia (km) a ser convertida”</a:t>
            </a:r>
            <a:endParaRPr lang="pt-BR" sz="1400" dirty="0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7ADE0C8E-C871-4AF8-AB5D-DF46A364B058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366658" y="830851"/>
            <a:ext cx="0" cy="2311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561C4E1-A04F-41CE-B841-7A5059276C3E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5355766" y="1979431"/>
            <a:ext cx="0" cy="2326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424C774-02E5-4D0C-BF36-F5169DC55925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355766" y="3096441"/>
            <a:ext cx="8712" cy="260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9E7FC80-B2B7-4C6C-887D-CB2314A9BBF4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364479" y="4183652"/>
            <a:ext cx="1" cy="292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C534F693-181C-4ABF-9293-B13AD74A8ED6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364478" y="5393600"/>
            <a:ext cx="0" cy="277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áfico 2" descr="fluxo de trabalho com preenchimento sólido">
            <a:extLst>
              <a:ext uri="{FF2B5EF4-FFF2-40B4-BE49-F238E27FC236}">
                <a16:creationId xmlns:a16="http://schemas.microsoft.com/office/drawing/2014/main" id="{C460856A-631D-4684-A755-4121F35A1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406" y="170225"/>
            <a:ext cx="1641563" cy="1641563"/>
          </a:xfrm>
          <a:prstGeom prst="rect">
            <a:avLst/>
          </a:prstGeom>
        </p:spPr>
      </p:pic>
      <p:pic>
        <p:nvPicPr>
          <p:cNvPr id="17" name="Gráfico 16" descr="fluxo de trabalho com preenchimento sólido">
            <a:extLst>
              <a:ext uri="{FF2B5EF4-FFF2-40B4-BE49-F238E27FC236}">
                <a16:creationId xmlns:a16="http://schemas.microsoft.com/office/drawing/2014/main" id="{44677FED-174B-4915-A960-6573B78EE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243928" y="4895986"/>
            <a:ext cx="1641564" cy="1641563"/>
          </a:xfrm>
          <a:prstGeom prst="rect">
            <a:avLst/>
          </a:prstGeom>
        </p:spPr>
      </p:pic>
      <p:pic>
        <p:nvPicPr>
          <p:cNvPr id="5" name="Gráfico 4" descr="Setas de Divisão com preenchimento sólido">
            <a:extLst>
              <a:ext uri="{FF2B5EF4-FFF2-40B4-BE49-F238E27FC236}">
                <a16:creationId xmlns:a16="http://schemas.microsoft.com/office/drawing/2014/main" id="{2FE04E2C-9A05-4AA2-941D-251F39EE29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5174" y="2424077"/>
            <a:ext cx="2471909" cy="2471909"/>
          </a:xfrm>
          <a:prstGeom prst="rect">
            <a:avLst/>
          </a:prstGeom>
        </p:spPr>
      </p:pic>
      <p:pic>
        <p:nvPicPr>
          <p:cNvPr id="19" name="Gráfico 18" descr="Setas de Divisão com preenchimento sólido">
            <a:extLst>
              <a:ext uri="{FF2B5EF4-FFF2-40B4-BE49-F238E27FC236}">
                <a16:creationId xmlns:a16="http://schemas.microsoft.com/office/drawing/2014/main" id="{327AF8DA-352C-4BD8-851C-640E432E85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97138" y="2424076"/>
            <a:ext cx="2471908" cy="247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9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4AEA1-3CAF-42C7-9E5C-74C15CB20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75" y="1693701"/>
            <a:ext cx="10707757" cy="6418125"/>
          </a:xfrm>
        </p:spPr>
        <p:txBody>
          <a:bodyPr anchor="t">
            <a:normAutofit/>
          </a:bodyPr>
          <a:lstStyle/>
          <a:p>
            <a:pPr algn="l"/>
            <a:r>
              <a:rPr lang="pt-BR" sz="2400" dirty="0"/>
              <a:t>Um mercado que vende frutas precisa de um programa que adquira a quantidade desejada pelo cliente de cada produto e que no final demonstre o valor total.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Nesse mercado temos 3 produtos, aqui estão eles e seus respectivos preços:</a:t>
            </a:r>
            <a:br>
              <a:rPr lang="pt-BR" sz="2400" dirty="0"/>
            </a:br>
            <a:r>
              <a:rPr lang="pt-BR" sz="2400" b="1" u="sng" dirty="0">
                <a:solidFill>
                  <a:schemeClr val="accent4"/>
                </a:solidFill>
              </a:rPr>
              <a:t>Cacho de Banana:</a:t>
            </a:r>
            <a:r>
              <a:rPr lang="pt-BR" sz="2400" b="1" dirty="0"/>
              <a:t> </a:t>
            </a:r>
            <a:r>
              <a:rPr lang="pt-BR" sz="2400" dirty="0"/>
              <a:t>4R$</a:t>
            </a:r>
            <a:br>
              <a:rPr lang="pt-BR" sz="2400" dirty="0"/>
            </a:br>
            <a:r>
              <a:rPr lang="pt-BR" sz="2400" b="1" u="sng" dirty="0">
                <a:solidFill>
                  <a:srgbClr val="FF0000"/>
                </a:solidFill>
              </a:rPr>
              <a:t>Pacote com Maçãs: </a:t>
            </a:r>
            <a:r>
              <a:rPr lang="pt-BR" sz="2400" dirty="0"/>
              <a:t>7R$</a:t>
            </a:r>
            <a:br>
              <a:rPr lang="pt-BR" sz="2400" dirty="0"/>
            </a:br>
            <a:r>
              <a:rPr lang="pt-BR" sz="2400" b="1" u="sng" dirty="0">
                <a:solidFill>
                  <a:schemeClr val="accent2"/>
                </a:solidFill>
              </a:rPr>
              <a:t>Maracujá:</a:t>
            </a:r>
            <a:r>
              <a:rPr lang="pt-BR" sz="2400" b="1" dirty="0">
                <a:solidFill>
                  <a:schemeClr val="accent2"/>
                </a:solidFill>
              </a:rPr>
              <a:t> </a:t>
            </a:r>
            <a:r>
              <a:rPr lang="pt-BR" sz="2400" dirty="0"/>
              <a:t>5R$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Caso o cliente pegue </a:t>
            </a:r>
            <a:r>
              <a:rPr lang="pt-BR" sz="2400" b="1" dirty="0">
                <a:solidFill>
                  <a:srgbClr val="002060"/>
                </a:solidFill>
              </a:rPr>
              <a:t>3</a:t>
            </a:r>
            <a:r>
              <a:rPr lang="pt-BR" sz="2400" dirty="0"/>
              <a:t> </a:t>
            </a:r>
            <a:r>
              <a:rPr lang="pt-BR" sz="2400" b="1" u="sng" dirty="0"/>
              <a:t>Cachos de Banana</a:t>
            </a:r>
            <a:r>
              <a:rPr lang="pt-BR" sz="2400" dirty="0"/>
              <a:t>, ele terá </a:t>
            </a:r>
            <a:r>
              <a:rPr lang="pt-BR" sz="2400" u="sng" dirty="0"/>
              <a:t>20% de Desconto</a:t>
            </a:r>
            <a:br>
              <a:rPr lang="pt-BR" sz="2400" dirty="0"/>
            </a:br>
            <a:r>
              <a:rPr lang="pt-BR" sz="2400" dirty="0"/>
              <a:t>Caso o cliente pegue </a:t>
            </a:r>
            <a:r>
              <a:rPr lang="pt-BR" sz="2400" b="1" dirty="0">
                <a:solidFill>
                  <a:srgbClr val="002060"/>
                </a:solidFill>
              </a:rPr>
              <a:t>2</a:t>
            </a:r>
            <a:r>
              <a:rPr lang="pt-BR" sz="2400" dirty="0">
                <a:solidFill>
                  <a:srgbClr val="002060"/>
                </a:solidFill>
              </a:rPr>
              <a:t> </a:t>
            </a:r>
            <a:r>
              <a:rPr lang="pt-BR" sz="2400" b="1" u="sng" dirty="0"/>
              <a:t>Pacotes de Maçãs </a:t>
            </a:r>
            <a:r>
              <a:rPr lang="pt-BR" sz="2400" dirty="0"/>
              <a:t>e </a:t>
            </a:r>
            <a:r>
              <a:rPr lang="pt-BR" sz="2400" b="1" u="sng" dirty="0"/>
              <a:t>5 Maracujás</a:t>
            </a:r>
            <a:r>
              <a:rPr lang="pt-BR" sz="2400" dirty="0"/>
              <a:t>, ele terá </a:t>
            </a:r>
            <a:r>
              <a:rPr lang="pt-BR" sz="2400" u="sng" dirty="0"/>
              <a:t>50% de Desconto</a:t>
            </a:r>
            <a:br>
              <a:rPr lang="pt-BR" sz="2400" u="sng" dirty="0"/>
            </a:br>
            <a:r>
              <a:rPr lang="pt-BR" sz="2400" dirty="0"/>
              <a:t>Caso o cliente pegue </a:t>
            </a:r>
            <a:r>
              <a:rPr lang="pt-BR" sz="2400" b="1" dirty="0">
                <a:solidFill>
                  <a:srgbClr val="002060"/>
                </a:solidFill>
              </a:rPr>
              <a:t>1</a:t>
            </a:r>
            <a:r>
              <a:rPr lang="pt-BR" sz="2400" dirty="0"/>
              <a:t> de </a:t>
            </a:r>
            <a:r>
              <a:rPr lang="pt-BR" sz="2400" b="1" u="sng" dirty="0"/>
              <a:t>cada produto</a:t>
            </a:r>
            <a:r>
              <a:rPr lang="pt-BR" sz="2400" dirty="0"/>
              <a:t>, ele terá </a:t>
            </a:r>
            <a:r>
              <a:rPr lang="pt-BR" sz="2400" u="sng" dirty="0"/>
              <a:t>10% de Desconto </a:t>
            </a:r>
            <a:r>
              <a:rPr lang="pt-BR" sz="2400" dirty="0"/>
              <a:t>no </a:t>
            </a:r>
            <a:r>
              <a:rPr lang="pt-BR" sz="2400" b="1" dirty="0"/>
              <a:t>Valor Total</a:t>
            </a:r>
            <a:r>
              <a:rPr lang="pt-BR" sz="2400" dirty="0"/>
              <a:t>.</a:t>
            </a:r>
            <a:br>
              <a:rPr lang="pt-BR" sz="2400" dirty="0"/>
            </a:br>
            <a:r>
              <a:rPr lang="pt-BR" sz="2400" dirty="0"/>
              <a:t>O cliente pode receber no máximo 1 desconto.</a:t>
            </a:r>
            <a:endParaRPr lang="pt-BR" sz="2400" u="sng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74B8427-19BE-42F7-BED4-823C03F39664}"/>
              </a:ext>
            </a:extLst>
          </p:cNvPr>
          <p:cNvSpPr txBox="1"/>
          <p:nvPr/>
        </p:nvSpPr>
        <p:spPr>
          <a:xfrm>
            <a:off x="4003481" y="172278"/>
            <a:ext cx="3760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/>
              <a:t>Com Condicional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6FD6A7B-A50C-4C77-BDE5-619C06794372}"/>
              </a:ext>
            </a:extLst>
          </p:cNvPr>
          <p:cNvGrpSpPr/>
          <p:nvPr/>
        </p:nvGrpSpPr>
        <p:grpSpPr>
          <a:xfrm>
            <a:off x="356968" y="902595"/>
            <a:ext cx="11478063" cy="5673038"/>
            <a:chOff x="291547" y="1039188"/>
            <a:chExt cx="11478063" cy="5136323"/>
          </a:xfrm>
        </p:grpSpPr>
        <p:sp>
          <p:nvSpPr>
            <p:cNvPr id="5" name="Chave Esquerda 4">
              <a:extLst>
                <a:ext uri="{FF2B5EF4-FFF2-40B4-BE49-F238E27FC236}">
                  <a16:creationId xmlns:a16="http://schemas.microsoft.com/office/drawing/2014/main" id="{E21F9879-623C-465B-B2D0-B11206B3779A}"/>
                </a:ext>
              </a:extLst>
            </p:cNvPr>
            <p:cNvSpPr/>
            <p:nvPr/>
          </p:nvSpPr>
          <p:spPr>
            <a:xfrm>
              <a:off x="291547" y="1039188"/>
              <a:ext cx="993913" cy="5136323"/>
            </a:xfrm>
            <a:prstGeom prst="leftBrac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have Esquerda 5">
              <a:extLst>
                <a:ext uri="{FF2B5EF4-FFF2-40B4-BE49-F238E27FC236}">
                  <a16:creationId xmlns:a16="http://schemas.microsoft.com/office/drawing/2014/main" id="{84D11552-E71F-4CF1-B616-A29E1EE2F70B}"/>
                </a:ext>
              </a:extLst>
            </p:cNvPr>
            <p:cNvSpPr/>
            <p:nvPr/>
          </p:nvSpPr>
          <p:spPr>
            <a:xfrm flipH="1">
              <a:off x="10775697" y="1039188"/>
              <a:ext cx="993913" cy="5136323"/>
            </a:xfrm>
            <a:prstGeom prst="leftBrac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53D1428C-F2CD-473F-B84A-1A8B877609FF}"/>
                </a:ext>
              </a:extLst>
            </p:cNvPr>
            <p:cNvCxnSpPr>
              <a:stCxn id="5" idx="0"/>
              <a:endCxn id="6" idx="0"/>
            </p:cNvCxnSpPr>
            <p:nvPr/>
          </p:nvCxnSpPr>
          <p:spPr>
            <a:xfrm>
              <a:off x="1285460" y="1039188"/>
              <a:ext cx="9490237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D3EFE217-B3EE-4E4B-8E58-7529BD6BDFB9}"/>
                </a:ext>
              </a:extLst>
            </p:cNvPr>
            <p:cNvCxnSpPr>
              <a:stCxn id="5" idx="2"/>
              <a:endCxn id="6" idx="2"/>
            </p:cNvCxnSpPr>
            <p:nvPr/>
          </p:nvCxnSpPr>
          <p:spPr>
            <a:xfrm>
              <a:off x="1285460" y="6175511"/>
              <a:ext cx="9490237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Gráfico 8" descr="Ponto de interrogação com preenchimento sólido">
            <a:extLst>
              <a:ext uri="{FF2B5EF4-FFF2-40B4-BE49-F238E27FC236}">
                <a16:creationId xmlns:a16="http://schemas.microsoft.com/office/drawing/2014/main" id="{2C707A18-3F69-4D4D-AB07-03E12D39D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41030">
            <a:off x="-350574" y="5344637"/>
            <a:ext cx="1415084" cy="1415084"/>
          </a:xfrm>
          <a:prstGeom prst="rect">
            <a:avLst/>
          </a:prstGeom>
        </p:spPr>
      </p:pic>
      <p:pic>
        <p:nvPicPr>
          <p:cNvPr id="10" name="Gráfico 9" descr="Ponto de interrogação com preenchimento sólido">
            <a:extLst>
              <a:ext uri="{FF2B5EF4-FFF2-40B4-BE49-F238E27FC236}">
                <a16:creationId xmlns:a16="http://schemas.microsoft.com/office/drawing/2014/main" id="{12C79ED7-9C85-4BA4-ABE5-EE0610305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44823">
            <a:off x="10985493" y="45414"/>
            <a:ext cx="1415084" cy="1415084"/>
          </a:xfrm>
          <a:prstGeom prst="rect">
            <a:avLst/>
          </a:prstGeom>
        </p:spPr>
      </p:pic>
      <p:pic>
        <p:nvPicPr>
          <p:cNvPr id="11" name="Gráfico 10" descr="Ponto de interrogação com preenchimento sólido">
            <a:extLst>
              <a:ext uri="{FF2B5EF4-FFF2-40B4-BE49-F238E27FC236}">
                <a16:creationId xmlns:a16="http://schemas.microsoft.com/office/drawing/2014/main" id="{984AC24A-E990-4400-8F54-852A9DE94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420403">
            <a:off x="34579" y="-36864"/>
            <a:ext cx="1415084" cy="1415084"/>
          </a:xfrm>
          <a:prstGeom prst="rect">
            <a:avLst/>
          </a:prstGeom>
        </p:spPr>
      </p:pic>
      <p:pic>
        <p:nvPicPr>
          <p:cNvPr id="12" name="Gráfico 11" descr="Ponto de interrogação com preenchimento sólido">
            <a:extLst>
              <a:ext uri="{FF2B5EF4-FFF2-40B4-BE49-F238E27FC236}">
                <a16:creationId xmlns:a16="http://schemas.microsoft.com/office/drawing/2014/main" id="{BAC74536-CB22-4199-9258-1251B377D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951979">
            <a:off x="11073312" y="5565439"/>
            <a:ext cx="1415084" cy="1415084"/>
          </a:xfrm>
          <a:prstGeom prst="rect">
            <a:avLst/>
          </a:prstGeom>
        </p:spPr>
      </p:pic>
      <p:pic>
        <p:nvPicPr>
          <p:cNvPr id="14" name="Gráfico 13" descr="Casca de banana com preenchimento sólido">
            <a:extLst>
              <a:ext uri="{FF2B5EF4-FFF2-40B4-BE49-F238E27FC236}">
                <a16:creationId xmlns:a16="http://schemas.microsoft.com/office/drawing/2014/main" id="{3C5CA50A-C2DB-4AE5-A1A7-DF788C0013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47628" y="5453240"/>
            <a:ext cx="1217097" cy="1217097"/>
          </a:xfrm>
          <a:prstGeom prst="rect">
            <a:avLst/>
          </a:prstGeom>
        </p:spPr>
      </p:pic>
      <p:pic>
        <p:nvPicPr>
          <p:cNvPr id="16" name="Gráfico 15" descr="Maçã com preenchimento sólido">
            <a:extLst>
              <a:ext uri="{FF2B5EF4-FFF2-40B4-BE49-F238E27FC236}">
                <a16:creationId xmlns:a16="http://schemas.microsoft.com/office/drawing/2014/main" id="{7A40C036-1334-4111-A2F6-12E06CB20B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3114" y="913844"/>
            <a:ext cx="858910" cy="85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08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185EC9E8-7AD5-49C3-A15A-480CE244F521}"/>
              </a:ext>
            </a:extLst>
          </p:cNvPr>
          <p:cNvSpPr/>
          <p:nvPr/>
        </p:nvSpPr>
        <p:spPr>
          <a:xfrm>
            <a:off x="1239912" y="225624"/>
            <a:ext cx="1093432" cy="44019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Início</a:t>
            </a:r>
          </a:p>
        </p:txBody>
      </p: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1839870E-E934-43A6-9697-DEBC85B7EE71}"/>
              </a:ext>
            </a:extLst>
          </p:cNvPr>
          <p:cNvSpPr/>
          <p:nvPr/>
        </p:nvSpPr>
        <p:spPr>
          <a:xfrm>
            <a:off x="1626093" y="772356"/>
            <a:ext cx="291483" cy="399495"/>
          </a:xfrm>
          <a:prstGeom prst="downArrow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7B9977FC-D270-449F-A25B-7F9E047F3FB4}"/>
              </a:ext>
            </a:extLst>
          </p:cNvPr>
          <p:cNvSpPr/>
          <p:nvPr/>
        </p:nvSpPr>
        <p:spPr>
          <a:xfrm>
            <a:off x="1617955" y="2026607"/>
            <a:ext cx="291483" cy="399495"/>
          </a:xfrm>
          <a:prstGeom prst="downArrow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6471D860-640D-4D20-9FCC-98728CDCEB03}"/>
              </a:ext>
            </a:extLst>
          </p:cNvPr>
          <p:cNvSpPr/>
          <p:nvPr/>
        </p:nvSpPr>
        <p:spPr>
          <a:xfrm>
            <a:off x="1617955" y="3165611"/>
            <a:ext cx="291483" cy="399495"/>
          </a:xfrm>
          <a:prstGeom prst="downArrow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Seta: para Baixo 15">
            <a:extLst>
              <a:ext uri="{FF2B5EF4-FFF2-40B4-BE49-F238E27FC236}">
                <a16:creationId xmlns:a16="http://schemas.microsoft.com/office/drawing/2014/main" id="{53CE8D3F-E315-4E67-8810-6BBF498553F5}"/>
              </a:ext>
            </a:extLst>
          </p:cNvPr>
          <p:cNvSpPr/>
          <p:nvPr/>
        </p:nvSpPr>
        <p:spPr>
          <a:xfrm>
            <a:off x="1626093" y="4435238"/>
            <a:ext cx="291483" cy="399495"/>
          </a:xfrm>
          <a:prstGeom prst="downArrow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D4B6EFE-FBEB-4481-9D0F-7DAD13C75684}"/>
              </a:ext>
            </a:extLst>
          </p:cNvPr>
          <p:cNvSpPr/>
          <p:nvPr/>
        </p:nvSpPr>
        <p:spPr>
          <a:xfrm>
            <a:off x="1516600" y="6172315"/>
            <a:ext cx="510467" cy="51046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Balão de Fala: Retângulo 18">
            <a:extLst>
              <a:ext uri="{FF2B5EF4-FFF2-40B4-BE49-F238E27FC236}">
                <a16:creationId xmlns:a16="http://schemas.microsoft.com/office/drawing/2014/main" id="{0B8EC21E-082B-45C4-A7D5-6AED82F8F80C}"/>
              </a:ext>
            </a:extLst>
          </p:cNvPr>
          <p:cNvSpPr/>
          <p:nvPr/>
        </p:nvSpPr>
        <p:spPr>
          <a:xfrm>
            <a:off x="3775970" y="1229188"/>
            <a:ext cx="2160974" cy="608489"/>
          </a:xfrm>
          <a:prstGeom prst="wedgeRectCallout">
            <a:avLst>
              <a:gd name="adj1" fmla="val -75546"/>
              <a:gd name="adj2" fmla="val 31813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Exibição da mensagem no HTML</a:t>
            </a:r>
          </a:p>
        </p:txBody>
      </p:sp>
      <p:sp>
        <p:nvSpPr>
          <p:cNvPr id="23" name="Fluxograma: Dados Armazenados 22">
            <a:extLst>
              <a:ext uri="{FF2B5EF4-FFF2-40B4-BE49-F238E27FC236}">
                <a16:creationId xmlns:a16="http://schemas.microsoft.com/office/drawing/2014/main" id="{64BDB4B0-8F67-4D22-9A3E-5D7BA9E6975F}"/>
              </a:ext>
            </a:extLst>
          </p:cNvPr>
          <p:cNvSpPr/>
          <p:nvPr/>
        </p:nvSpPr>
        <p:spPr>
          <a:xfrm>
            <a:off x="186430" y="1278385"/>
            <a:ext cx="3059096" cy="661370"/>
          </a:xfrm>
          <a:prstGeom prst="flowChartOnlineStorag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Quantos cachos de banana você quer?</a:t>
            </a:r>
          </a:p>
        </p:txBody>
      </p:sp>
      <p:sp>
        <p:nvSpPr>
          <p:cNvPr id="24" name="Fluxograma: Dados Armazenados 23">
            <a:extLst>
              <a:ext uri="{FF2B5EF4-FFF2-40B4-BE49-F238E27FC236}">
                <a16:creationId xmlns:a16="http://schemas.microsoft.com/office/drawing/2014/main" id="{E16A337C-9F09-4B24-8649-C875E3795C5D}"/>
              </a:ext>
            </a:extLst>
          </p:cNvPr>
          <p:cNvSpPr/>
          <p:nvPr/>
        </p:nvSpPr>
        <p:spPr>
          <a:xfrm>
            <a:off x="186430" y="3658835"/>
            <a:ext cx="3070562" cy="661370"/>
          </a:xfrm>
          <a:prstGeom prst="flowChartOnlineStorag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Quantos pacotes de maçãs você quer?</a:t>
            </a:r>
          </a:p>
        </p:txBody>
      </p:sp>
      <p:sp>
        <p:nvSpPr>
          <p:cNvPr id="25" name="Fluxograma: Entrada Manual 24">
            <a:extLst>
              <a:ext uri="{FF2B5EF4-FFF2-40B4-BE49-F238E27FC236}">
                <a16:creationId xmlns:a16="http://schemas.microsoft.com/office/drawing/2014/main" id="{7A973B53-1EC6-4217-8BF5-5E801082E80B}"/>
              </a:ext>
            </a:extLst>
          </p:cNvPr>
          <p:cNvSpPr/>
          <p:nvPr/>
        </p:nvSpPr>
        <p:spPr>
          <a:xfrm>
            <a:off x="1239913" y="2435213"/>
            <a:ext cx="1047565" cy="635476"/>
          </a:xfrm>
          <a:prstGeom prst="flowChartManualInpu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banana</a:t>
            </a:r>
          </a:p>
        </p:txBody>
      </p:sp>
      <p:sp>
        <p:nvSpPr>
          <p:cNvPr id="26" name="Fluxograma: Entrada Manual 25">
            <a:extLst>
              <a:ext uri="{FF2B5EF4-FFF2-40B4-BE49-F238E27FC236}">
                <a16:creationId xmlns:a16="http://schemas.microsoft.com/office/drawing/2014/main" id="{6224EC4B-9F65-4CC4-81A6-ED4FD8F983AE}"/>
              </a:ext>
            </a:extLst>
          </p:cNvPr>
          <p:cNvSpPr/>
          <p:nvPr/>
        </p:nvSpPr>
        <p:spPr>
          <a:xfrm>
            <a:off x="1239912" y="4866936"/>
            <a:ext cx="1047565" cy="635476"/>
          </a:xfrm>
          <a:prstGeom prst="flowChartManualInpu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maca</a:t>
            </a:r>
          </a:p>
        </p:txBody>
      </p:sp>
      <p:sp>
        <p:nvSpPr>
          <p:cNvPr id="27" name="Seta: para Baixo 26">
            <a:extLst>
              <a:ext uri="{FF2B5EF4-FFF2-40B4-BE49-F238E27FC236}">
                <a16:creationId xmlns:a16="http://schemas.microsoft.com/office/drawing/2014/main" id="{B9D84169-BB06-428B-B1AD-A4549A7568D3}"/>
              </a:ext>
            </a:extLst>
          </p:cNvPr>
          <p:cNvSpPr/>
          <p:nvPr/>
        </p:nvSpPr>
        <p:spPr>
          <a:xfrm>
            <a:off x="1626093" y="5649648"/>
            <a:ext cx="291483" cy="399495"/>
          </a:xfrm>
          <a:prstGeom prst="downArrow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Balão de Fala: Retângulo 27">
            <a:extLst>
              <a:ext uri="{FF2B5EF4-FFF2-40B4-BE49-F238E27FC236}">
                <a16:creationId xmlns:a16="http://schemas.microsoft.com/office/drawing/2014/main" id="{DFB0E2C4-CF61-483F-AC3F-7D82F6F17525}"/>
              </a:ext>
            </a:extLst>
          </p:cNvPr>
          <p:cNvSpPr/>
          <p:nvPr/>
        </p:nvSpPr>
        <p:spPr>
          <a:xfrm>
            <a:off x="3031725" y="2392972"/>
            <a:ext cx="2160974" cy="608489"/>
          </a:xfrm>
          <a:prstGeom prst="wedgeRectCallout">
            <a:avLst>
              <a:gd name="adj1" fmla="val -75546"/>
              <a:gd name="adj2" fmla="val 31813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Entrada na caixa de texto HTML</a:t>
            </a:r>
          </a:p>
        </p:txBody>
      </p:sp>
      <p:sp>
        <p:nvSpPr>
          <p:cNvPr id="29" name="Balão de Fala: Retângulo 28">
            <a:extLst>
              <a:ext uri="{FF2B5EF4-FFF2-40B4-BE49-F238E27FC236}">
                <a16:creationId xmlns:a16="http://schemas.microsoft.com/office/drawing/2014/main" id="{15D28FE2-A31B-4E7C-A46E-8192A3167406}"/>
              </a:ext>
            </a:extLst>
          </p:cNvPr>
          <p:cNvSpPr/>
          <p:nvPr/>
        </p:nvSpPr>
        <p:spPr>
          <a:xfrm>
            <a:off x="3031725" y="4817970"/>
            <a:ext cx="2160974" cy="608489"/>
          </a:xfrm>
          <a:prstGeom prst="wedgeRectCallout">
            <a:avLst>
              <a:gd name="adj1" fmla="val -75546"/>
              <a:gd name="adj2" fmla="val 31813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Entrada na caixa de texto HTML</a:t>
            </a:r>
          </a:p>
        </p:txBody>
      </p:sp>
      <p:sp>
        <p:nvSpPr>
          <p:cNvPr id="30" name="Balão de Fala: Retângulo 29">
            <a:extLst>
              <a:ext uri="{FF2B5EF4-FFF2-40B4-BE49-F238E27FC236}">
                <a16:creationId xmlns:a16="http://schemas.microsoft.com/office/drawing/2014/main" id="{A0C2257C-2F62-48A3-8C94-8D16133C9CF2}"/>
              </a:ext>
            </a:extLst>
          </p:cNvPr>
          <p:cNvSpPr/>
          <p:nvPr/>
        </p:nvSpPr>
        <p:spPr>
          <a:xfrm>
            <a:off x="3747120" y="3605471"/>
            <a:ext cx="2160974" cy="608489"/>
          </a:xfrm>
          <a:prstGeom prst="wedgeRectCallout">
            <a:avLst>
              <a:gd name="adj1" fmla="val -75546"/>
              <a:gd name="adj2" fmla="val 31813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Exibição da mensagem no HTML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A6CE1A94-F0C3-4C56-B886-6D6E36767CFB}"/>
              </a:ext>
            </a:extLst>
          </p:cNvPr>
          <p:cNvSpPr/>
          <p:nvPr/>
        </p:nvSpPr>
        <p:spPr>
          <a:xfrm>
            <a:off x="10168631" y="1158166"/>
            <a:ext cx="510467" cy="51046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Seta: para Baixo 31">
            <a:extLst>
              <a:ext uri="{FF2B5EF4-FFF2-40B4-BE49-F238E27FC236}">
                <a16:creationId xmlns:a16="http://schemas.microsoft.com/office/drawing/2014/main" id="{BC33B0CF-44B9-4E23-B946-17ADD1D822B4}"/>
              </a:ext>
            </a:extLst>
          </p:cNvPr>
          <p:cNvSpPr/>
          <p:nvPr/>
        </p:nvSpPr>
        <p:spPr>
          <a:xfrm>
            <a:off x="10278122" y="1780358"/>
            <a:ext cx="291483" cy="399495"/>
          </a:xfrm>
          <a:prstGeom prst="downArrow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3" name="Fluxograma: Dados Armazenados 32">
            <a:extLst>
              <a:ext uri="{FF2B5EF4-FFF2-40B4-BE49-F238E27FC236}">
                <a16:creationId xmlns:a16="http://schemas.microsoft.com/office/drawing/2014/main" id="{4E33DBEB-15B2-4022-93A3-AC61D7137B5B}"/>
              </a:ext>
            </a:extLst>
          </p:cNvPr>
          <p:cNvSpPr/>
          <p:nvPr/>
        </p:nvSpPr>
        <p:spPr>
          <a:xfrm>
            <a:off x="8894315" y="2232278"/>
            <a:ext cx="3059096" cy="661370"/>
          </a:xfrm>
          <a:prstGeom prst="flowChartOnlineStorag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Quantos maracujás você quer?</a:t>
            </a:r>
          </a:p>
        </p:txBody>
      </p:sp>
      <p:sp>
        <p:nvSpPr>
          <p:cNvPr id="34" name="Seta: para Baixo 33">
            <a:extLst>
              <a:ext uri="{FF2B5EF4-FFF2-40B4-BE49-F238E27FC236}">
                <a16:creationId xmlns:a16="http://schemas.microsoft.com/office/drawing/2014/main" id="{1C85AF1D-215C-4DFE-8940-F419C7001DF9}"/>
              </a:ext>
            </a:extLst>
          </p:cNvPr>
          <p:cNvSpPr/>
          <p:nvPr/>
        </p:nvSpPr>
        <p:spPr>
          <a:xfrm>
            <a:off x="10278121" y="2996288"/>
            <a:ext cx="291483" cy="399495"/>
          </a:xfrm>
          <a:prstGeom prst="downArrow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5" name="Fluxograma: Entrada Manual 34">
            <a:extLst>
              <a:ext uri="{FF2B5EF4-FFF2-40B4-BE49-F238E27FC236}">
                <a16:creationId xmlns:a16="http://schemas.microsoft.com/office/drawing/2014/main" id="{0C840D04-7E2F-44E3-A362-76B4A1FB47D5}"/>
              </a:ext>
            </a:extLst>
          </p:cNvPr>
          <p:cNvSpPr/>
          <p:nvPr/>
        </p:nvSpPr>
        <p:spPr>
          <a:xfrm>
            <a:off x="9900079" y="3438024"/>
            <a:ext cx="1047565" cy="635476"/>
          </a:xfrm>
          <a:prstGeom prst="flowChartManualInpu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marac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6" name="Seta: para Baixo 35">
            <a:extLst>
              <a:ext uri="{FF2B5EF4-FFF2-40B4-BE49-F238E27FC236}">
                <a16:creationId xmlns:a16="http://schemas.microsoft.com/office/drawing/2014/main" id="{12C7C415-B5B7-4D2B-9901-3F5C6D1769D1}"/>
              </a:ext>
            </a:extLst>
          </p:cNvPr>
          <p:cNvSpPr/>
          <p:nvPr/>
        </p:nvSpPr>
        <p:spPr>
          <a:xfrm>
            <a:off x="10278121" y="4168422"/>
            <a:ext cx="291483" cy="399495"/>
          </a:xfrm>
          <a:prstGeom prst="downArrow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213E50BF-DD71-41A2-A08E-F6A2407B70B7}"/>
              </a:ext>
            </a:extLst>
          </p:cNvPr>
          <p:cNvSpPr/>
          <p:nvPr/>
        </p:nvSpPr>
        <p:spPr>
          <a:xfrm>
            <a:off x="10168631" y="4661646"/>
            <a:ext cx="510467" cy="51046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Balão de Fala: Retângulo 37">
            <a:extLst>
              <a:ext uri="{FF2B5EF4-FFF2-40B4-BE49-F238E27FC236}">
                <a16:creationId xmlns:a16="http://schemas.microsoft.com/office/drawing/2014/main" id="{6EC765C8-3F31-4470-A2CB-CB8CD9A937E7}"/>
              </a:ext>
            </a:extLst>
          </p:cNvPr>
          <p:cNvSpPr/>
          <p:nvPr/>
        </p:nvSpPr>
        <p:spPr>
          <a:xfrm>
            <a:off x="6448518" y="2302916"/>
            <a:ext cx="2160974" cy="608489"/>
          </a:xfrm>
          <a:prstGeom prst="wedgeRectCallout">
            <a:avLst>
              <a:gd name="adj1" fmla="val 60846"/>
              <a:gd name="adj2" fmla="val 2633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Exibição da mensagem no HTML</a:t>
            </a:r>
          </a:p>
        </p:txBody>
      </p:sp>
      <p:sp>
        <p:nvSpPr>
          <p:cNvPr id="39" name="Balão de Fala: Retângulo 38">
            <a:extLst>
              <a:ext uri="{FF2B5EF4-FFF2-40B4-BE49-F238E27FC236}">
                <a16:creationId xmlns:a16="http://schemas.microsoft.com/office/drawing/2014/main" id="{C9AB42E0-6AB7-4AE9-B4D4-0AE2E47E615B}"/>
              </a:ext>
            </a:extLst>
          </p:cNvPr>
          <p:cNvSpPr/>
          <p:nvPr/>
        </p:nvSpPr>
        <p:spPr>
          <a:xfrm>
            <a:off x="7098807" y="3759680"/>
            <a:ext cx="2160974" cy="608489"/>
          </a:xfrm>
          <a:prstGeom prst="wedgeRectCallout">
            <a:avLst>
              <a:gd name="adj1" fmla="val 71938"/>
              <a:gd name="adj2" fmla="val -35300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Entrada na caixa de texto HTML</a:t>
            </a:r>
          </a:p>
        </p:txBody>
      </p:sp>
      <p:pic>
        <p:nvPicPr>
          <p:cNvPr id="40" name="Gráfico 39" descr="fluxo de trabalho com preenchimento sólido">
            <a:extLst>
              <a:ext uri="{FF2B5EF4-FFF2-40B4-BE49-F238E27FC236}">
                <a16:creationId xmlns:a16="http://schemas.microsoft.com/office/drawing/2014/main" id="{22629225-EDCC-4070-958E-BADCC3A18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754011" y="29789"/>
            <a:ext cx="1199400" cy="1199399"/>
          </a:xfrm>
          <a:prstGeom prst="rect">
            <a:avLst/>
          </a:prstGeom>
        </p:spPr>
      </p:pic>
      <p:pic>
        <p:nvPicPr>
          <p:cNvPr id="41" name="Gráfico 40" descr="fluxo de trabalho com preenchimento sólido">
            <a:extLst>
              <a:ext uri="{FF2B5EF4-FFF2-40B4-BE49-F238E27FC236}">
                <a16:creationId xmlns:a16="http://schemas.microsoft.com/office/drawing/2014/main" id="{A5D08A15-83C8-4BA3-90AB-E73B97C28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3863" y="5540948"/>
            <a:ext cx="1199400" cy="1199399"/>
          </a:xfrm>
          <a:prstGeom prst="rect">
            <a:avLst/>
          </a:prstGeom>
        </p:spPr>
      </p:pic>
      <p:pic>
        <p:nvPicPr>
          <p:cNvPr id="42" name="Gráfico 41" descr="Setas de Divisão com preenchimento sólido">
            <a:extLst>
              <a:ext uri="{FF2B5EF4-FFF2-40B4-BE49-F238E27FC236}">
                <a16:creationId xmlns:a16="http://schemas.microsoft.com/office/drawing/2014/main" id="{A2E91CA3-1E03-487D-97BA-08416B2ACE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505906" y="5855792"/>
            <a:ext cx="1051637" cy="1051638"/>
          </a:xfrm>
          <a:prstGeom prst="rect">
            <a:avLst/>
          </a:prstGeom>
        </p:spPr>
      </p:pic>
      <p:pic>
        <p:nvPicPr>
          <p:cNvPr id="43" name="Gráfico 42" descr="Setas de Divisão com preenchimento sólido">
            <a:extLst>
              <a:ext uri="{FF2B5EF4-FFF2-40B4-BE49-F238E27FC236}">
                <a16:creationId xmlns:a16="http://schemas.microsoft.com/office/drawing/2014/main" id="{3B3875AB-6BC3-49B3-937A-2E08DD6648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46476" y="860765"/>
            <a:ext cx="1078990" cy="1078990"/>
          </a:xfrm>
          <a:prstGeom prst="rect">
            <a:avLst/>
          </a:prstGeom>
        </p:spPr>
      </p:pic>
      <p:pic>
        <p:nvPicPr>
          <p:cNvPr id="45" name="Gráfico 44" descr="Setas de Divisão com preenchimento sólido">
            <a:extLst>
              <a:ext uri="{FF2B5EF4-FFF2-40B4-BE49-F238E27FC236}">
                <a16:creationId xmlns:a16="http://schemas.microsoft.com/office/drawing/2014/main" id="{E1330B60-6DA9-4467-8192-B0E4F52FB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827892" y="4396316"/>
            <a:ext cx="1051637" cy="1051638"/>
          </a:xfrm>
          <a:prstGeom prst="rect">
            <a:avLst/>
          </a:prstGeom>
        </p:spPr>
      </p:pic>
      <p:pic>
        <p:nvPicPr>
          <p:cNvPr id="3" name="Gráfico 2" descr="fluxo de trabalho com preenchimento sólido">
            <a:extLst>
              <a:ext uri="{FF2B5EF4-FFF2-40B4-BE49-F238E27FC236}">
                <a16:creationId xmlns:a16="http://schemas.microsoft.com/office/drawing/2014/main" id="{6BB73709-1D64-48D8-B627-246F6211E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986090">
            <a:off x="6300362" y="4755909"/>
            <a:ext cx="1384092" cy="138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12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A2989820-7935-4383-A102-DDACBD54FF72}"/>
              </a:ext>
            </a:extLst>
          </p:cNvPr>
          <p:cNvSpPr/>
          <p:nvPr/>
        </p:nvSpPr>
        <p:spPr>
          <a:xfrm>
            <a:off x="3250707" y="1376040"/>
            <a:ext cx="3212233" cy="1056443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$banana = $_POST ['banana’];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$maca = $_POST ['maca’];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$</a:t>
            </a:r>
            <a:r>
              <a:rPr lang="pt-BR" dirty="0" err="1">
                <a:solidFill>
                  <a:schemeClr val="tx1"/>
                </a:solidFill>
              </a:rPr>
              <a:t>marac</a:t>
            </a:r>
            <a:r>
              <a:rPr lang="pt-BR" dirty="0">
                <a:solidFill>
                  <a:schemeClr val="tx1"/>
                </a:solidFill>
              </a:rPr>
              <a:t> = $_POST ['</a:t>
            </a:r>
            <a:r>
              <a:rPr lang="pt-BR" dirty="0" err="1">
                <a:solidFill>
                  <a:schemeClr val="tx1"/>
                </a:solidFill>
              </a:rPr>
              <a:t>marac</a:t>
            </a:r>
            <a:r>
              <a:rPr lang="pt-BR" dirty="0">
                <a:solidFill>
                  <a:schemeClr val="tx1"/>
                </a:solidFill>
              </a:rPr>
              <a:t>'];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443FB65-9EB5-4A4B-9785-B3AD442874EE}"/>
              </a:ext>
            </a:extLst>
          </p:cNvPr>
          <p:cNvSpPr/>
          <p:nvPr/>
        </p:nvSpPr>
        <p:spPr>
          <a:xfrm>
            <a:off x="3250704" y="3038388"/>
            <a:ext cx="3212232" cy="1056443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$</a:t>
            </a:r>
            <a:r>
              <a:rPr lang="pt-BR" dirty="0" err="1">
                <a:solidFill>
                  <a:schemeClr val="tx1"/>
                </a:solidFill>
              </a:rPr>
              <a:t>valorbanana</a:t>
            </a:r>
            <a:r>
              <a:rPr lang="pt-BR" dirty="0">
                <a:solidFill>
                  <a:schemeClr val="tx1"/>
                </a:solidFill>
              </a:rPr>
              <a:t> = $banana*4;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$</a:t>
            </a:r>
            <a:r>
              <a:rPr lang="pt-BR" dirty="0" err="1">
                <a:solidFill>
                  <a:schemeClr val="tx1"/>
                </a:solidFill>
              </a:rPr>
              <a:t>valormaca</a:t>
            </a:r>
            <a:r>
              <a:rPr lang="pt-BR" dirty="0">
                <a:solidFill>
                  <a:schemeClr val="tx1"/>
                </a:solidFill>
              </a:rPr>
              <a:t> = $maca*7;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$</a:t>
            </a:r>
            <a:r>
              <a:rPr lang="pt-BR" dirty="0" err="1">
                <a:solidFill>
                  <a:schemeClr val="tx1"/>
                </a:solidFill>
              </a:rPr>
              <a:t>valormarac</a:t>
            </a:r>
            <a:r>
              <a:rPr lang="pt-BR" dirty="0">
                <a:solidFill>
                  <a:schemeClr val="tx1"/>
                </a:solidFill>
              </a:rPr>
              <a:t> = $</a:t>
            </a:r>
            <a:r>
              <a:rPr lang="pt-BR" dirty="0" err="1">
                <a:solidFill>
                  <a:schemeClr val="tx1"/>
                </a:solidFill>
              </a:rPr>
              <a:t>marac</a:t>
            </a:r>
            <a:r>
              <a:rPr lang="pt-BR" dirty="0">
                <a:solidFill>
                  <a:schemeClr val="tx1"/>
                </a:solidFill>
              </a:rPr>
              <a:t>*5;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81AF908-C325-4959-86A4-21C17AC0F690}"/>
              </a:ext>
            </a:extLst>
          </p:cNvPr>
          <p:cNvSpPr/>
          <p:nvPr/>
        </p:nvSpPr>
        <p:spPr>
          <a:xfrm>
            <a:off x="1944948" y="4676319"/>
            <a:ext cx="6017584" cy="536534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$</a:t>
            </a:r>
            <a:r>
              <a:rPr lang="pt-BR" dirty="0" err="1">
                <a:solidFill>
                  <a:schemeClr val="tx1"/>
                </a:solidFill>
              </a:rPr>
              <a:t>valorparcial</a:t>
            </a:r>
            <a:r>
              <a:rPr lang="pt-BR" dirty="0">
                <a:solidFill>
                  <a:schemeClr val="tx1"/>
                </a:solidFill>
              </a:rPr>
              <a:t> = $</a:t>
            </a:r>
            <a:r>
              <a:rPr lang="pt-BR" dirty="0" err="1">
                <a:solidFill>
                  <a:schemeClr val="tx1"/>
                </a:solidFill>
              </a:rPr>
              <a:t>valorbanana</a:t>
            </a:r>
            <a:r>
              <a:rPr lang="pt-BR" dirty="0">
                <a:solidFill>
                  <a:schemeClr val="tx1"/>
                </a:solidFill>
              </a:rPr>
              <a:t> + $</a:t>
            </a:r>
            <a:r>
              <a:rPr lang="pt-BR" dirty="0" err="1">
                <a:solidFill>
                  <a:schemeClr val="tx1"/>
                </a:solidFill>
              </a:rPr>
              <a:t>valormaca</a:t>
            </a:r>
            <a:r>
              <a:rPr lang="pt-BR" dirty="0">
                <a:solidFill>
                  <a:schemeClr val="tx1"/>
                </a:solidFill>
              </a:rPr>
              <a:t> + $</a:t>
            </a:r>
            <a:r>
              <a:rPr lang="pt-BR" dirty="0" err="1">
                <a:solidFill>
                  <a:schemeClr val="tx1"/>
                </a:solidFill>
              </a:rPr>
              <a:t>valormarac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1839870E-E934-43A6-9697-DEBC85B7EE71}"/>
              </a:ext>
            </a:extLst>
          </p:cNvPr>
          <p:cNvSpPr/>
          <p:nvPr/>
        </p:nvSpPr>
        <p:spPr>
          <a:xfrm>
            <a:off x="4662257" y="870011"/>
            <a:ext cx="291483" cy="399495"/>
          </a:xfrm>
          <a:prstGeom prst="downArrow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7B9977FC-D270-449F-A25B-7F9E047F3FB4}"/>
              </a:ext>
            </a:extLst>
          </p:cNvPr>
          <p:cNvSpPr/>
          <p:nvPr/>
        </p:nvSpPr>
        <p:spPr>
          <a:xfrm>
            <a:off x="4654119" y="2539017"/>
            <a:ext cx="291483" cy="399495"/>
          </a:xfrm>
          <a:prstGeom prst="downArrow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6471D860-640D-4D20-9FCC-98728CDCEB03}"/>
              </a:ext>
            </a:extLst>
          </p:cNvPr>
          <p:cNvSpPr/>
          <p:nvPr/>
        </p:nvSpPr>
        <p:spPr>
          <a:xfrm>
            <a:off x="4654119" y="4164190"/>
            <a:ext cx="291483" cy="399495"/>
          </a:xfrm>
          <a:prstGeom prst="downArrow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Seta: para Baixo 15">
            <a:extLst>
              <a:ext uri="{FF2B5EF4-FFF2-40B4-BE49-F238E27FC236}">
                <a16:creationId xmlns:a16="http://schemas.microsoft.com/office/drawing/2014/main" id="{53CE8D3F-E315-4E67-8810-6BBF498553F5}"/>
              </a:ext>
            </a:extLst>
          </p:cNvPr>
          <p:cNvSpPr/>
          <p:nvPr/>
        </p:nvSpPr>
        <p:spPr>
          <a:xfrm>
            <a:off x="4662257" y="5394846"/>
            <a:ext cx="291483" cy="399495"/>
          </a:xfrm>
          <a:prstGeom prst="downArrow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D4B6EFE-FBEB-4481-9D0F-7DAD13C75684}"/>
              </a:ext>
            </a:extLst>
          </p:cNvPr>
          <p:cNvSpPr/>
          <p:nvPr/>
        </p:nvSpPr>
        <p:spPr>
          <a:xfrm>
            <a:off x="4552764" y="5913827"/>
            <a:ext cx="510467" cy="51046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Balão de Fala: Retângulo 18">
            <a:extLst>
              <a:ext uri="{FF2B5EF4-FFF2-40B4-BE49-F238E27FC236}">
                <a16:creationId xmlns:a16="http://schemas.microsoft.com/office/drawing/2014/main" id="{0B8EC21E-082B-45C4-A7D5-6AED82F8F80C}"/>
              </a:ext>
            </a:extLst>
          </p:cNvPr>
          <p:cNvSpPr/>
          <p:nvPr/>
        </p:nvSpPr>
        <p:spPr>
          <a:xfrm>
            <a:off x="7270812" y="914403"/>
            <a:ext cx="3488924" cy="901820"/>
          </a:xfrm>
          <a:prstGeom prst="wedgeRectCallout">
            <a:avLst>
              <a:gd name="adj1" fmla="val -69633"/>
              <a:gd name="adj2" fmla="val 62451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Pega os valores do HTML e armazena nas variáveis do PHP</a:t>
            </a:r>
          </a:p>
        </p:txBody>
      </p:sp>
      <p:sp>
        <p:nvSpPr>
          <p:cNvPr id="21" name="Balão de Fala: Retângulo 20">
            <a:extLst>
              <a:ext uri="{FF2B5EF4-FFF2-40B4-BE49-F238E27FC236}">
                <a16:creationId xmlns:a16="http://schemas.microsoft.com/office/drawing/2014/main" id="{5454D1B7-FC23-422E-946C-83072389D145}"/>
              </a:ext>
            </a:extLst>
          </p:cNvPr>
          <p:cNvSpPr/>
          <p:nvPr/>
        </p:nvSpPr>
        <p:spPr>
          <a:xfrm>
            <a:off x="7270812" y="2818291"/>
            <a:ext cx="2991774" cy="901820"/>
          </a:xfrm>
          <a:prstGeom prst="wedgeRectCallout">
            <a:avLst>
              <a:gd name="adj1" fmla="val -73141"/>
              <a:gd name="adj2" fmla="val 53082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Multiplicação de quantidade comprada de cada fruta</a:t>
            </a:r>
          </a:p>
        </p:txBody>
      </p:sp>
      <p:sp>
        <p:nvSpPr>
          <p:cNvPr id="22" name="Balão de Fala: Retângulo 21">
            <a:extLst>
              <a:ext uri="{FF2B5EF4-FFF2-40B4-BE49-F238E27FC236}">
                <a16:creationId xmlns:a16="http://schemas.microsoft.com/office/drawing/2014/main" id="{9D9A956B-FAB1-4FF5-B28B-3BE4C8427B57}"/>
              </a:ext>
            </a:extLst>
          </p:cNvPr>
          <p:cNvSpPr/>
          <p:nvPr/>
        </p:nvSpPr>
        <p:spPr>
          <a:xfrm>
            <a:off x="8629095" y="4400011"/>
            <a:ext cx="1988598" cy="608489"/>
          </a:xfrm>
          <a:prstGeom prst="wedgeRectCallout">
            <a:avLst>
              <a:gd name="adj1" fmla="val -77899"/>
              <a:gd name="adj2" fmla="val 56615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Total de compras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E21F4D9-5D2E-4C41-AAC8-B8711AD7224D}"/>
              </a:ext>
            </a:extLst>
          </p:cNvPr>
          <p:cNvSpPr/>
          <p:nvPr/>
        </p:nvSpPr>
        <p:spPr>
          <a:xfrm>
            <a:off x="4552763" y="274279"/>
            <a:ext cx="510467" cy="51046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0" name="Gráfico 19" descr="Setas de Divisão com preenchimento sólido">
            <a:extLst>
              <a:ext uri="{FF2B5EF4-FFF2-40B4-BE49-F238E27FC236}">
                <a16:creationId xmlns:a16="http://schemas.microsoft.com/office/drawing/2014/main" id="{534CF5C9-4264-46EF-8F95-69C7237EA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3773" y="0"/>
            <a:ext cx="1078990" cy="1078990"/>
          </a:xfrm>
          <a:prstGeom prst="rect">
            <a:avLst/>
          </a:prstGeom>
        </p:spPr>
      </p:pic>
      <p:pic>
        <p:nvPicPr>
          <p:cNvPr id="23" name="Gráfico 22" descr="Setas de Divisão com preenchimento sólido">
            <a:extLst>
              <a:ext uri="{FF2B5EF4-FFF2-40B4-BE49-F238E27FC236}">
                <a16:creationId xmlns:a16="http://schemas.microsoft.com/office/drawing/2014/main" id="{EA3F11A8-4180-4325-9AB5-DCB2C7041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182466" y="5643241"/>
            <a:ext cx="1051637" cy="1051638"/>
          </a:xfrm>
          <a:prstGeom prst="rect">
            <a:avLst/>
          </a:prstGeom>
        </p:spPr>
      </p:pic>
      <p:pic>
        <p:nvPicPr>
          <p:cNvPr id="3" name="Gráfico 2" descr="Lua de fim de tarde com preenchimento sólido">
            <a:extLst>
              <a:ext uri="{FF2B5EF4-FFF2-40B4-BE49-F238E27FC236}">
                <a16:creationId xmlns:a16="http://schemas.microsoft.com/office/drawing/2014/main" id="{4476CF63-F358-41BA-9451-D5310BAA4C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7693" y="5126768"/>
            <a:ext cx="1737257" cy="1737257"/>
          </a:xfrm>
          <a:prstGeom prst="rect">
            <a:avLst/>
          </a:prstGeom>
        </p:spPr>
      </p:pic>
      <p:pic>
        <p:nvPicPr>
          <p:cNvPr id="5" name="Gráfico 4" descr="Nascer do sol com preenchimento sólido">
            <a:extLst>
              <a:ext uri="{FF2B5EF4-FFF2-40B4-BE49-F238E27FC236}">
                <a16:creationId xmlns:a16="http://schemas.microsoft.com/office/drawing/2014/main" id="{47E461B3-FF65-438B-908A-349393D3B5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78416" y="-83883"/>
            <a:ext cx="1737257" cy="17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32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tângulo 53">
            <a:extLst>
              <a:ext uri="{FF2B5EF4-FFF2-40B4-BE49-F238E27FC236}">
                <a16:creationId xmlns:a16="http://schemas.microsoft.com/office/drawing/2014/main" id="{AC83751F-33CE-4BCC-9393-725D6B06A997}"/>
              </a:ext>
            </a:extLst>
          </p:cNvPr>
          <p:cNvSpPr/>
          <p:nvPr/>
        </p:nvSpPr>
        <p:spPr>
          <a:xfrm>
            <a:off x="6867436" y="3198162"/>
            <a:ext cx="3619544" cy="507232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$desconto = $</a:t>
            </a:r>
            <a:r>
              <a:rPr lang="pt-BR" dirty="0" err="1">
                <a:solidFill>
                  <a:schemeClr val="tx1"/>
                </a:solidFill>
              </a:rPr>
              <a:t>valorparcial</a:t>
            </a:r>
            <a:r>
              <a:rPr lang="pt-BR" dirty="0">
                <a:solidFill>
                  <a:schemeClr val="tx1"/>
                </a:solidFill>
              </a:rPr>
              <a:t>*50/100;</a:t>
            </a:r>
          </a:p>
        </p:txBody>
      </p:sp>
      <p:sp>
        <p:nvSpPr>
          <p:cNvPr id="55" name="Fluxograma: Dados Armazenados 54">
            <a:extLst>
              <a:ext uri="{FF2B5EF4-FFF2-40B4-BE49-F238E27FC236}">
                <a16:creationId xmlns:a16="http://schemas.microsoft.com/office/drawing/2014/main" id="{21D89DEA-94DB-4C8D-93BA-2B5CBED0C2C0}"/>
              </a:ext>
            </a:extLst>
          </p:cNvPr>
          <p:cNvSpPr/>
          <p:nvPr/>
        </p:nvSpPr>
        <p:spPr>
          <a:xfrm>
            <a:off x="7598414" y="2374322"/>
            <a:ext cx="2045564" cy="448210"/>
          </a:xfrm>
          <a:prstGeom prst="flowChartOnlineStorag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Você terá 50% de desconto!</a:t>
            </a:r>
          </a:p>
        </p:txBody>
      </p:sp>
      <p:sp>
        <p:nvSpPr>
          <p:cNvPr id="56" name="Seta: Dobrada 55">
            <a:extLst>
              <a:ext uri="{FF2B5EF4-FFF2-40B4-BE49-F238E27FC236}">
                <a16:creationId xmlns:a16="http://schemas.microsoft.com/office/drawing/2014/main" id="{3255523A-482A-45FE-8D2E-0EC6990A4B6B}"/>
              </a:ext>
            </a:extLst>
          </p:cNvPr>
          <p:cNvSpPr/>
          <p:nvPr/>
        </p:nvSpPr>
        <p:spPr>
          <a:xfrm rot="5400000" flipV="1">
            <a:off x="8862421" y="1593965"/>
            <a:ext cx="379873" cy="1068848"/>
          </a:xfrm>
          <a:prstGeom prst="bentArrow">
            <a:avLst>
              <a:gd name="adj1" fmla="val 30169"/>
              <a:gd name="adj2" fmla="val 25000"/>
              <a:gd name="adj3" fmla="val 25000"/>
              <a:gd name="adj4" fmla="val 0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7" name="Seta: para Baixo 56">
            <a:extLst>
              <a:ext uri="{FF2B5EF4-FFF2-40B4-BE49-F238E27FC236}">
                <a16:creationId xmlns:a16="http://schemas.microsoft.com/office/drawing/2014/main" id="{5EECAD6E-416F-4BE8-A081-565545E5B088}"/>
              </a:ext>
            </a:extLst>
          </p:cNvPr>
          <p:cNvSpPr/>
          <p:nvPr/>
        </p:nvSpPr>
        <p:spPr>
          <a:xfrm>
            <a:off x="8517933" y="2881501"/>
            <a:ext cx="291483" cy="289839"/>
          </a:xfrm>
          <a:prstGeom prst="downArrow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Seta: Dobrada 57">
            <a:extLst>
              <a:ext uri="{FF2B5EF4-FFF2-40B4-BE49-F238E27FC236}">
                <a16:creationId xmlns:a16="http://schemas.microsoft.com/office/drawing/2014/main" id="{AEB338C9-5D85-46AB-A26C-80CC17FA8ED6}"/>
              </a:ext>
            </a:extLst>
          </p:cNvPr>
          <p:cNvSpPr/>
          <p:nvPr/>
        </p:nvSpPr>
        <p:spPr>
          <a:xfrm flipV="1">
            <a:off x="8559543" y="5627600"/>
            <a:ext cx="2285088" cy="482832"/>
          </a:xfrm>
          <a:prstGeom prst="bentArrow">
            <a:avLst>
              <a:gd name="adj1" fmla="val 31947"/>
              <a:gd name="adj2" fmla="val 22448"/>
              <a:gd name="adj3" fmla="val 12211"/>
              <a:gd name="adj4" fmla="val 0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9" name="Balão de Fala: Retângulo 58">
            <a:extLst>
              <a:ext uri="{FF2B5EF4-FFF2-40B4-BE49-F238E27FC236}">
                <a16:creationId xmlns:a16="http://schemas.microsoft.com/office/drawing/2014/main" id="{29B3F18A-9346-4A7A-BD97-36F5D70E96B6}"/>
              </a:ext>
            </a:extLst>
          </p:cNvPr>
          <p:cNvSpPr/>
          <p:nvPr/>
        </p:nvSpPr>
        <p:spPr>
          <a:xfrm>
            <a:off x="6240248" y="1339727"/>
            <a:ext cx="2160974" cy="608489"/>
          </a:xfrm>
          <a:prstGeom prst="wedgeRectCallout">
            <a:avLst>
              <a:gd name="adj1" fmla="val 33322"/>
              <a:gd name="adj2" fmla="val 94549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Exibição da mensagem no HTML</a:t>
            </a:r>
          </a:p>
        </p:txBody>
      </p:sp>
      <p:sp>
        <p:nvSpPr>
          <p:cNvPr id="60" name="Balão de Fala: Retângulo 59">
            <a:extLst>
              <a:ext uri="{FF2B5EF4-FFF2-40B4-BE49-F238E27FC236}">
                <a16:creationId xmlns:a16="http://schemas.microsoft.com/office/drawing/2014/main" id="{B7FFAA92-1ECD-456E-95FB-F78871A532F5}"/>
              </a:ext>
            </a:extLst>
          </p:cNvPr>
          <p:cNvSpPr/>
          <p:nvPr/>
        </p:nvSpPr>
        <p:spPr>
          <a:xfrm>
            <a:off x="6086402" y="2473539"/>
            <a:ext cx="1315367" cy="507231"/>
          </a:xfrm>
          <a:prstGeom prst="wedgeRectCallout">
            <a:avLst>
              <a:gd name="adj1" fmla="val 47142"/>
              <a:gd name="adj2" fmla="val 83142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Calculo de porcentagem</a:t>
            </a:r>
          </a:p>
        </p:txBody>
      </p:sp>
      <p:sp>
        <p:nvSpPr>
          <p:cNvPr id="61" name="Seta: para Baixo 60">
            <a:extLst>
              <a:ext uri="{FF2B5EF4-FFF2-40B4-BE49-F238E27FC236}">
                <a16:creationId xmlns:a16="http://schemas.microsoft.com/office/drawing/2014/main" id="{EC8CA438-C53B-4E01-81BA-9D276642ADFD}"/>
              </a:ext>
            </a:extLst>
          </p:cNvPr>
          <p:cNvSpPr/>
          <p:nvPr/>
        </p:nvSpPr>
        <p:spPr>
          <a:xfrm>
            <a:off x="8517933" y="3753842"/>
            <a:ext cx="291483" cy="289839"/>
          </a:xfrm>
          <a:prstGeom prst="downArrow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9346D3B9-186E-46BC-8802-BE4185B9F1F0}"/>
              </a:ext>
            </a:extLst>
          </p:cNvPr>
          <p:cNvSpPr/>
          <p:nvPr/>
        </p:nvSpPr>
        <p:spPr>
          <a:xfrm>
            <a:off x="6791498" y="4073869"/>
            <a:ext cx="3771419" cy="507232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$</a:t>
            </a:r>
            <a:r>
              <a:rPr lang="pt-BR" dirty="0" err="1">
                <a:solidFill>
                  <a:schemeClr val="tx1"/>
                </a:solidFill>
              </a:rPr>
              <a:t>valortotal</a:t>
            </a:r>
            <a:r>
              <a:rPr lang="pt-BR" dirty="0">
                <a:solidFill>
                  <a:schemeClr val="tx1"/>
                </a:solidFill>
              </a:rPr>
              <a:t> = $</a:t>
            </a:r>
            <a:r>
              <a:rPr lang="pt-BR" dirty="0" err="1">
                <a:solidFill>
                  <a:schemeClr val="tx1"/>
                </a:solidFill>
              </a:rPr>
              <a:t>valorparcial</a:t>
            </a:r>
            <a:r>
              <a:rPr lang="pt-BR" dirty="0">
                <a:solidFill>
                  <a:schemeClr val="tx1"/>
                </a:solidFill>
              </a:rPr>
              <a:t>-$desconto;</a:t>
            </a:r>
          </a:p>
        </p:txBody>
      </p:sp>
      <p:sp>
        <p:nvSpPr>
          <p:cNvPr id="63" name="Fluxograma: Dados Armazenados 62">
            <a:extLst>
              <a:ext uri="{FF2B5EF4-FFF2-40B4-BE49-F238E27FC236}">
                <a16:creationId xmlns:a16="http://schemas.microsoft.com/office/drawing/2014/main" id="{096BEE86-A0AD-4455-838A-7E5ECD7C3D98}"/>
              </a:ext>
            </a:extLst>
          </p:cNvPr>
          <p:cNvSpPr/>
          <p:nvPr/>
        </p:nvSpPr>
        <p:spPr>
          <a:xfrm>
            <a:off x="7277824" y="4919765"/>
            <a:ext cx="2759206" cy="599156"/>
          </a:xfrm>
          <a:prstGeom prst="flowChartOnlineStorag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o valor total a ser pago será de $</a:t>
            </a:r>
            <a:r>
              <a:rPr lang="pt-BR" sz="1400" dirty="0" err="1">
                <a:solidFill>
                  <a:schemeClr val="tx1"/>
                </a:solidFill>
              </a:rPr>
              <a:t>valortotal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64" name="Seta: para Baixo 63">
            <a:extLst>
              <a:ext uri="{FF2B5EF4-FFF2-40B4-BE49-F238E27FC236}">
                <a16:creationId xmlns:a16="http://schemas.microsoft.com/office/drawing/2014/main" id="{ABCC6A79-5FF0-46C3-9524-C758F83A54F2}"/>
              </a:ext>
            </a:extLst>
          </p:cNvPr>
          <p:cNvSpPr/>
          <p:nvPr/>
        </p:nvSpPr>
        <p:spPr>
          <a:xfrm>
            <a:off x="8517932" y="4610916"/>
            <a:ext cx="291483" cy="289839"/>
          </a:xfrm>
          <a:prstGeom prst="downArrow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5" name="Balão de Fala: Retângulo 64">
            <a:extLst>
              <a:ext uri="{FF2B5EF4-FFF2-40B4-BE49-F238E27FC236}">
                <a16:creationId xmlns:a16="http://schemas.microsoft.com/office/drawing/2014/main" id="{D2E8958F-5F68-4EA9-8952-190F16CB6AF7}"/>
              </a:ext>
            </a:extLst>
          </p:cNvPr>
          <p:cNvSpPr/>
          <p:nvPr/>
        </p:nvSpPr>
        <p:spPr>
          <a:xfrm>
            <a:off x="6319427" y="6060531"/>
            <a:ext cx="2115668" cy="608489"/>
          </a:xfrm>
          <a:prstGeom prst="wedgeRectCallout">
            <a:avLst>
              <a:gd name="adj1" fmla="val 45022"/>
              <a:gd name="adj2" fmla="val -127214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Exibição da mensagem no HTML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2989820-7935-4383-A102-DDACBD54FF72}"/>
              </a:ext>
            </a:extLst>
          </p:cNvPr>
          <p:cNvSpPr/>
          <p:nvPr/>
        </p:nvSpPr>
        <p:spPr>
          <a:xfrm>
            <a:off x="1068067" y="3300192"/>
            <a:ext cx="3619544" cy="507232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$desconto = $</a:t>
            </a:r>
            <a:r>
              <a:rPr lang="pt-BR" dirty="0" err="1">
                <a:solidFill>
                  <a:schemeClr val="tx1"/>
                </a:solidFill>
              </a:rPr>
              <a:t>valorparcial</a:t>
            </a:r>
            <a:r>
              <a:rPr lang="pt-BR" dirty="0">
                <a:solidFill>
                  <a:schemeClr val="tx1"/>
                </a:solidFill>
              </a:rPr>
              <a:t>*20/100;</a:t>
            </a:r>
          </a:p>
        </p:txBody>
      </p: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1839870E-E934-43A6-9697-DEBC85B7EE71}"/>
              </a:ext>
            </a:extLst>
          </p:cNvPr>
          <p:cNvSpPr/>
          <p:nvPr/>
        </p:nvSpPr>
        <p:spPr>
          <a:xfrm>
            <a:off x="4845932" y="940232"/>
            <a:ext cx="291483" cy="399495"/>
          </a:xfrm>
          <a:prstGeom prst="downArrow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D4B6EFE-FBEB-4481-9D0F-7DAD13C75684}"/>
              </a:ext>
            </a:extLst>
          </p:cNvPr>
          <p:cNvSpPr/>
          <p:nvPr/>
        </p:nvSpPr>
        <p:spPr>
          <a:xfrm>
            <a:off x="4736439" y="361763"/>
            <a:ext cx="510467" cy="51046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Balão de Fala: Retângulo 20">
            <a:extLst>
              <a:ext uri="{FF2B5EF4-FFF2-40B4-BE49-F238E27FC236}">
                <a16:creationId xmlns:a16="http://schemas.microsoft.com/office/drawing/2014/main" id="{5454D1B7-FC23-422E-946C-83072389D145}"/>
              </a:ext>
            </a:extLst>
          </p:cNvPr>
          <p:cNvSpPr/>
          <p:nvPr/>
        </p:nvSpPr>
        <p:spPr>
          <a:xfrm>
            <a:off x="1494722" y="315928"/>
            <a:ext cx="2942700" cy="901820"/>
          </a:xfrm>
          <a:prstGeom prst="wedgeRectCallout">
            <a:avLst>
              <a:gd name="adj1" fmla="val 51501"/>
              <a:gd name="adj2" fmla="val 93699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Multiplicação de quantidade comprada de cada fruta</a:t>
            </a:r>
          </a:p>
        </p:txBody>
      </p:sp>
      <p:sp>
        <p:nvSpPr>
          <p:cNvPr id="2" name="Fluxograma: Decisão 1">
            <a:extLst>
              <a:ext uri="{FF2B5EF4-FFF2-40B4-BE49-F238E27FC236}">
                <a16:creationId xmlns:a16="http://schemas.microsoft.com/office/drawing/2014/main" id="{A6684600-ABEF-469F-BF05-2E89A07E48DD}"/>
              </a:ext>
            </a:extLst>
          </p:cNvPr>
          <p:cNvSpPr/>
          <p:nvPr/>
        </p:nvSpPr>
        <p:spPr>
          <a:xfrm>
            <a:off x="3968890" y="1407729"/>
            <a:ext cx="2045564" cy="1184251"/>
          </a:xfrm>
          <a:prstGeom prst="flowChartDecision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$banana == 3</a:t>
            </a:r>
          </a:p>
        </p:txBody>
      </p:sp>
      <p:sp>
        <p:nvSpPr>
          <p:cNvPr id="20" name="Fluxograma: Dados Armazenados 19">
            <a:extLst>
              <a:ext uri="{FF2B5EF4-FFF2-40B4-BE49-F238E27FC236}">
                <a16:creationId xmlns:a16="http://schemas.microsoft.com/office/drawing/2014/main" id="{6C940C9D-0FD0-4228-B4A0-4E55906DD932}"/>
              </a:ext>
            </a:extLst>
          </p:cNvPr>
          <p:cNvSpPr/>
          <p:nvPr/>
        </p:nvSpPr>
        <p:spPr>
          <a:xfrm>
            <a:off x="1799045" y="2476352"/>
            <a:ext cx="2045564" cy="448210"/>
          </a:xfrm>
          <a:prstGeom prst="flowChartOnlineStorag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Você terá 20% de desconto!</a:t>
            </a:r>
          </a:p>
        </p:txBody>
      </p:sp>
      <p:sp>
        <p:nvSpPr>
          <p:cNvPr id="3" name="Seta: Dobrada 2">
            <a:extLst>
              <a:ext uri="{FF2B5EF4-FFF2-40B4-BE49-F238E27FC236}">
                <a16:creationId xmlns:a16="http://schemas.microsoft.com/office/drawing/2014/main" id="{AA37AB25-D208-44F5-9637-D5B9A3648FE5}"/>
              </a:ext>
            </a:extLst>
          </p:cNvPr>
          <p:cNvSpPr/>
          <p:nvPr/>
        </p:nvSpPr>
        <p:spPr>
          <a:xfrm rot="5400000" flipV="1">
            <a:off x="3059474" y="1587918"/>
            <a:ext cx="481902" cy="1163725"/>
          </a:xfrm>
          <a:prstGeom prst="bentArrow">
            <a:avLst>
              <a:gd name="adj1" fmla="val 23158"/>
              <a:gd name="adj2" fmla="val 25000"/>
              <a:gd name="adj3" fmla="val 25000"/>
              <a:gd name="adj4" fmla="val 0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4" name="Seta: para Baixo 23">
            <a:extLst>
              <a:ext uri="{FF2B5EF4-FFF2-40B4-BE49-F238E27FC236}">
                <a16:creationId xmlns:a16="http://schemas.microsoft.com/office/drawing/2014/main" id="{DFBA2F49-887F-4EAB-95A3-9D471DBC37F5}"/>
              </a:ext>
            </a:extLst>
          </p:cNvPr>
          <p:cNvSpPr/>
          <p:nvPr/>
        </p:nvSpPr>
        <p:spPr>
          <a:xfrm>
            <a:off x="2718564" y="2983531"/>
            <a:ext cx="291483" cy="289839"/>
          </a:xfrm>
          <a:prstGeom prst="downArrow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5" name="Seta: Dobrada 24">
            <a:extLst>
              <a:ext uri="{FF2B5EF4-FFF2-40B4-BE49-F238E27FC236}">
                <a16:creationId xmlns:a16="http://schemas.microsoft.com/office/drawing/2014/main" id="{C3211FBF-0854-43E9-8275-F02F260B8351}"/>
              </a:ext>
            </a:extLst>
          </p:cNvPr>
          <p:cNvSpPr/>
          <p:nvPr/>
        </p:nvSpPr>
        <p:spPr>
          <a:xfrm flipV="1">
            <a:off x="2760174" y="5729630"/>
            <a:ext cx="2285088" cy="482832"/>
          </a:xfrm>
          <a:prstGeom prst="bentArrow">
            <a:avLst>
              <a:gd name="adj1" fmla="val 31947"/>
              <a:gd name="adj2" fmla="val 22448"/>
              <a:gd name="adj3" fmla="val 12211"/>
              <a:gd name="adj4" fmla="val 0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6" name="Seta: para Baixo 25">
            <a:extLst>
              <a:ext uri="{FF2B5EF4-FFF2-40B4-BE49-F238E27FC236}">
                <a16:creationId xmlns:a16="http://schemas.microsoft.com/office/drawing/2014/main" id="{00A62796-05D8-4F66-9CBC-451296E2E41C}"/>
              </a:ext>
            </a:extLst>
          </p:cNvPr>
          <p:cNvSpPr/>
          <p:nvPr/>
        </p:nvSpPr>
        <p:spPr>
          <a:xfrm>
            <a:off x="4845932" y="2673238"/>
            <a:ext cx="291483" cy="3578104"/>
          </a:xfrm>
          <a:prstGeom prst="downArrow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Balão de Fala: Retângulo 26">
            <a:extLst>
              <a:ext uri="{FF2B5EF4-FFF2-40B4-BE49-F238E27FC236}">
                <a16:creationId xmlns:a16="http://schemas.microsoft.com/office/drawing/2014/main" id="{4B6AA3CA-E7FB-4103-95A1-14D33242A43F}"/>
              </a:ext>
            </a:extLst>
          </p:cNvPr>
          <p:cNvSpPr/>
          <p:nvPr/>
        </p:nvSpPr>
        <p:spPr>
          <a:xfrm>
            <a:off x="440879" y="1441757"/>
            <a:ext cx="2160974" cy="608489"/>
          </a:xfrm>
          <a:prstGeom prst="wedgeRectCallout">
            <a:avLst>
              <a:gd name="adj1" fmla="val 33322"/>
              <a:gd name="adj2" fmla="val 94549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Exibição da mensagem no HTML</a:t>
            </a:r>
          </a:p>
        </p:txBody>
      </p:sp>
      <p:sp>
        <p:nvSpPr>
          <p:cNvPr id="29" name="Balão de Fala: Retângulo 28">
            <a:extLst>
              <a:ext uri="{FF2B5EF4-FFF2-40B4-BE49-F238E27FC236}">
                <a16:creationId xmlns:a16="http://schemas.microsoft.com/office/drawing/2014/main" id="{EAC28521-2022-4B31-A205-0300003909CA}"/>
              </a:ext>
            </a:extLst>
          </p:cNvPr>
          <p:cNvSpPr/>
          <p:nvPr/>
        </p:nvSpPr>
        <p:spPr>
          <a:xfrm>
            <a:off x="287033" y="2575569"/>
            <a:ext cx="1315367" cy="507231"/>
          </a:xfrm>
          <a:prstGeom prst="wedgeRectCallout">
            <a:avLst>
              <a:gd name="adj1" fmla="val 47142"/>
              <a:gd name="adj2" fmla="val 83142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Calculo de porcentagem</a:t>
            </a:r>
          </a:p>
        </p:txBody>
      </p:sp>
      <p:sp>
        <p:nvSpPr>
          <p:cNvPr id="30" name="Fluxograma: Decisão 29">
            <a:extLst>
              <a:ext uri="{FF2B5EF4-FFF2-40B4-BE49-F238E27FC236}">
                <a16:creationId xmlns:a16="http://schemas.microsoft.com/office/drawing/2014/main" id="{24886A8E-DF28-425B-88FB-6546E793D011}"/>
              </a:ext>
            </a:extLst>
          </p:cNvPr>
          <p:cNvSpPr/>
          <p:nvPr/>
        </p:nvSpPr>
        <p:spPr>
          <a:xfrm>
            <a:off x="9586782" y="1425826"/>
            <a:ext cx="2488276" cy="1127667"/>
          </a:xfrm>
          <a:prstGeom prst="flowChartDecision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$maca == 2 &amp;&amp; $</a:t>
            </a:r>
            <a:r>
              <a:rPr lang="pt-BR" sz="1600" dirty="0" err="1">
                <a:solidFill>
                  <a:schemeClr val="tx1"/>
                </a:solidFill>
              </a:rPr>
              <a:t>marac</a:t>
            </a:r>
            <a:r>
              <a:rPr lang="pt-BR" sz="1600" dirty="0">
                <a:solidFill>
                  <a:schemeClr val="tx1"/>
                </a:solidFill>
              </a:rPr>
              <a:t> == 5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09229E88-37B1-4D0D-B437-E827899F7654}"/>
              </a:ext>
            </a:extLst>
          </p:cNvPr>
          <p:cNvSpPr/>
          <p:nvPr/>
        </p:nvSpPr>
        <p:spPr>
          <a:xfrm>
            <a:off x="4736439" y="6286230"/>
            <a:ext cx="510467" cy="51046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" name="Seta: para Baixo 34">
            <a:extLst>
              <a:ext uri="{FF2B5EF4-FFF2-40B4-BE49-F238E27FC236}">
                <a16:creationId xmlns:a16="http://schemas.microsoft.com/office/drawing/2014/main" id="{A31817D8-F5DE-4CA8-AEBA-7D2839274420}"/>
              </a:ext>
            </a:extLst>
          </p:cNvPr>
          <p:cNvSpPr/>
          <p:nvPr/>
        </p:nvSpPr>
        <p:spPr>
          <a:xfrm>
            <a:off x="10685181" y="940232"/>
            <a:ext cx="291483" cy="399495"/>
          </a:xfrm>
          <a:prstGeom prst="downArrow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533DA16-045F-4A8B-A282-F78E24081B88}"/>
              </a:ext>
            </a:extLst>
          </p:cNvPr>
          <p:cNvSpPr/>
          <p:nvPr/>
        </p:nvSpPr>
        <p:spPr>
          <a:xfrm>
            <a:off x="10575688" y="361763"/>
            <a:ext cx="510467" cy="51046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8" name="Balão de Fala: Retângulo 37">
            <a:extLst>
              <a:ext uri="{FF2B5EF4-FFF2-40B4-BE49-F238E27FC236}">
                <a16:creationId xmlns:a16="http://schemas.microsoft.com/office/drawing/2014/main" id="{8773E6DA-12C4-49B1-ACD1-D339428F38B4}"/>
              </a:ext>
            </a:extLst>
          </p:cNvPr>
          <p:cNvSpPr/>
          <p:nvPr/>
        </p:nvSpPr>
        <p:spPr>
          <a:xfrm>
            <a:off x="7388980" y="72879"/>
            <a:ext cx="2942700" cy="901820"/>
          </a:xfrm>
          <a:prstGeom prst="wedgeRectCallout">
            <a:avLst>
              <a:gd name="adj1" fmla="val 53913"/>
              <a:gd name="adj2" fmla="val 102559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Multiplicação de quantidade comprada de cada fruta</a:t>
            </a:r>
          </a:p>
        </p:txBody>
      </p:sp>
      <p:sp>
        <p:nvSpPr>
          <p:cNvPr id="45" name="Seta: para Baixo 44">
            <a:extLst>
              <a:ext uri="{FF2B5EF4-FFF2-40B4-BE49-F238E27FC236}">
                <a16:creationId xmlns:a16="http://schemas.microsoft.com/office/drawing/2014/main" id="{A05771CF-B9FC-410C-84D4-1F36EEB8C1E4}"/>
              </a:ext>
            </a:extLst>
          </p:cNvPr>
          <p:cNvSpPr/>
          <p:nvPr/>
        </p:nvSpPr>
        <p:spPr>
          <a:xfrm>
            <a:off x="10685179" y="2694403"/>
            <a:ext cx="291483" cy="3470110"/>
          </a:xfrm>
          <a:prstGeom prst="downArrow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A11F57B6-C03C-42E2-AEAE-38A162E32393}"/>
              </a:ext>
            </a:extLst>
          </p:cNvPr>
          <p:cNvSpPr/>
          <p:nvPr/>
        </p:nvSpPr>
        <p:spPr>
          <a:xfrm>
            <a:off x="10588273" y="6251342"/>
            <a:ext cx="510467" cy="51046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412B479-7D66-4F50-BEA5-1CC266678F54}"/>
              </a:ext>
            </a:extLst>
          </p:cNvPr>
          <p:cNvSpPr txBox="1"/>
          <p:nvPr/>
        </p:nvSpPr>
        <p:spPr>
          <a:xfrm>
            <a:off x="3664642" y="159624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8C74FB20-17A6-4AEF-BBF9-B1792BBC52BB}"/>
              </a:ext>
            </a:extLst>
          </p:cNvPr>
          <p:cNvSpPr txBox="1"/>
          <p:nvPr/>
        </p:nvSpPr>
        <p:spPr>
          <a:xfrm>
            <a:off x="8860330" y="1623621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31" name="Seta: para Baixo 30">
            <a:extLst>
              <a:ext uri="{FF2B5EF4-FFF2-40B4-BE49-F238E27FC236}">
                <a16:creationId xmlns:a16="http://schemas.microsoft.com/office/drawing/2014/main" id="{FA706CCF-DD3D-4459-A55A-CC3B5509525E}"/>
              </a:ext>
            </a:extLst>
          </p:cNvPr>
          <p:cNvSpPr/>
          <p:nvPr/>
        </p:nvSpPr>
        <p:spPr>
          <a:xfrm>
            <a:off x="2718564" y="3855872"/>
            <a:ext cx="291483" cy="289839"/>
          </a:xfrm>
          <a:prstGeom prst="downArrow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EE9F0C1-9453-4DED-A4C6-9D5B2DCB4A31}"/>
              </a:ext>
            </a:extLst>
          </p:cNvPr>
          <p:cNvSpPr/>
          <p:nvPr/>
        </p:nvSpPr>
        <p:spPr>
          <a:xfrm>
            <a:off x="992129" y="4175899"/>
            <a:ext cx="3771419" cy="507232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$</a:t>
            </a:r>
            <a:r>
              <a:rPr lang="pt-BR" dirty="0" err="1">
                <a:solidFill>
                  <a:schemeClr val="tx1"/>
                </a:solidFill>
              </a:rPr>
              <a:t>valortotal</a:t>
            </a:r>
            <a:r>
              <a:rPr lang="pt-BR" dirty="0">
                <a:solidFill>
                  <a:schemeClr val="tx1"/>
                </a:solidFill>
              </a:rPr>
              <a:t> = $</a:t>
            </a:r>
            <a:r>
              <a:rPr lang="pt-BR" dirty="0" err="1">
                <a:solidFill>
                  <a:schemeClr val="tx1"/>
                </a:solidFill>
              </a:rPr>
              <a:t>valorparcial</a:t>
            </a:r>
            <a:r>
              <a:rPr lang="pt-BR" dirty="0">
                <a:solidFill>
                  <a:schemeClr val="tx1"/>
                </a:solidFill>
              </a:rPr>
              <a:t>-$desconto;</a:t>
            </a:r>
          </a:p>
        </p:txBody>
      </p:sp>
      <p:sp>
        <p:nvSpPr>
          <p:cNvPr id="49" name="Fluxograma: Dados Armazenados 48">
            <a:extLst>
              <a:ext uri="{FF2B5EF4-FFF2-40B4-BE49-F238E27FC236}">
                <a16:creationId xmlns:a16="http://schemas.microsoft.com/office/drawing/2014/main" id="{D50D8B35-47BC-485D-8F72-1ABC632FFE62}"/>
              </a:ext>
            </a:extLst>
          </p:cNvPr>
          <p:cNvSpPr/>
          <p:nvPr/>
        </p:nvSpPr>
        <p:spPr>
          <a:xfrm>
            <a:off x="1484701" y="5021795"/>
            <a:ext cx="2759206" cy="599156"/>
          </a:xfrm>
          <a:prstGeom prst="flowChartOnlineStorag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o valor total a ser pago será de $</a:t>
            </a:r>
            <a:r>
              <a:rPr lang="pt-BR" sz="1400" dirty="0" err="1">
                <a:solidFill>
                  <a:schemeClr val="tx1"/>
                </a:solidFill>
              </a:rPr>
              <a:t>valortotal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50" name="Seta: para Baixo 49">
            <a:extLst>
              <a:ext uri="{FF2B5EF4-FFF2-40B4-BE49-F238E27FC236}">
                <a16:creationId xmlns:a16="http://schemas.microsoft.com/office/drawing/2014/main" id="{52E659A3-073B-4711-8CD5-A5A18A280671}"/>
              </a:ext>
            </a:extLst>
          </p:cNvPr>
          <p:cNvSpPr/>
          <p:nvPr/>
        </p:nvSpPr>
        <p:spPr>
          <a:xfrm>
            <a:off x="2718563" y="4712946"/>
            <a:ext cx="291483" cy="289839"/>
          </a:xfrm>
          <a:prstGeom prst="downArrow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2" name="Balão de Fala: Retângulo 51">
            <a:extLst>
              <a:ext uri="{FF2B5EF4-FFF2-40B4-BE49-F238E27FC236}">
                <a16:creationId xmlns:a16="http://schemas.microsoft.com/office/drawing/2014/main" id="{A3D09019-C86E-4630-A9FF-5DAFC80E4051}"/>
              </a:ext>
            </a:extLst>
          </p:cNvPr>
          <p:cNvSpPr/>
          <p:nvPr/>
        </p:nvSpPr>
        <p:spPr>
          <a:xfrm>
            <a:off x="520058" y="6162561"/>
            <a:ext cx="2115668" cy="608489"/>
          </a:xfrm>
          <a:prstGeom prst="wedgeRectCallout">
            <a:avLst>
              <a:gd name="adj1" fmla="val 45022"/>
              <a:gd name="adj2" fmla="val -127214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Exibição da mensagem no HTML</a:t>
            </a:r>
          </a:p>
        </p:txBody>
      </p:sp>
      <p:sp>
        <p:nvSpPr>
          <p:cNvPr id="53" name="Balão de Fala: Retângulo 52">
            <a:extLst>
              <a:ext uri="{FF2B5EF4-FFF2-40B4-BE49-F238E27FC236}">
                <a16:creationId xmlns:a16="http://schemas.microsoft.com/office/drawing/2014/main" id="{42F36EE9-DAD4-404F-9F4E-B75BFFE9A908}"/>
              </a:ext>
            </a:extLst>
          </p:cNvPr>
          <p:cNvSpPr/>
          <p:nvPr/>
        </p:nvSpPr>
        <p:spPr>
          <a:xfrm>
            <a:off x="79900" y="4889725"/>
            <a:ext cx="1016898" cy="886506"/>
          </a:xfrm>
          <a:prstGeom prst="wedgeRectCallout">
            <a:avLst>
              <a:gd name="adj1" fmla="val 32101"/>
              <a:gd name="adj2" fmla="val -85158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Calculo do valor total</a:t>
            </a:r>
          </a:p>
        </p:txBody>
      </p:sp>
      <p:sp>
        <p:nvSpPr>
          <p:cNvPr id="67" name="Balão de Fala: Retângulo 66">
            <a:extLst>
              <a:ext uri="{FF2B5EF4-FFF2-40B4-BE49-F238E27FC236}">
                <a16:creationId xmlns:a16="http://schemas.microsoft.com/office/drawing/2014/main" id="{53C3B920-094B-46A8-B3D3-5FC9A4C15552}"/>
              </a:ext>
            </a:extLst>
          </p:cNvPr>
          <p:cNvSpPr/>
          <p:nvPr/>
        </p:nvSpPr>
        <p:spPr>
          <a:xfrm>
            <a:off x="5400503" y="3807424"/>
            <a:ext cx="1016898" cy="886506"/>
          </a:xfrm>
          <a:prstGeom prst="wedgeRectCallout">
            <a:avLst>
              <a:gd name="adj1" fmla="val 79244"/>
              <a:gd name="adj2" fmla="val 22996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Calculo do valor total</a:t>
            </a:r>
          </a:p>
        </p:txBody>
      </p:sp>
      <p:pic>
        <p:nvPicPr>
          <p:cNvPr id="42" name="Gráfico 41" descr="Setas de Divisão com preenchimento sólido">
            <a:extLst>
              <a:ext uri="{FF2B5EF4-FFF2-40B4-BE49-F238E27FC236}">
                <a16:creationId xmlns:a16="http://schemas.microsoft.com/office/drawing/2014/main" id="{015A0F16-43D8-4581-A0F8-21787F725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273008" y="5940986"/>
            <a:ext cx="1051637" cy="1051638"/>
          </a:xfrm>
          <a:prstGeom prst="rect">
            <a:avLst/>
          </a:prstGeom>
        </p:spPr>
      </p:pic>
      <p:pic>
        <p:nvPicPr>
          <p:cNvPr id="43" name="Gráfico 42" descr="Setas de Divisão com preenchimento sólido">
            <a:extLst>
              <a:ext uri="{FF2B5EF4-FFF2-40B4-BE49-F238E27FC236}">
                <a16:creationId xmlns:a16="http://schemas.microsoft.com/office/drawing/2014/main" id="{95E7DE29-ADD2-489F-81CE-3FD59D9FD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086155" y="5940986"/>
            <a:ext cx="1051637" cy="1051638"/>
          </a:xfrm>
          <a:prstGeom prst="rect">
            <a:avLst/>
          </a:prstGeom>
        </p:spPr>
      </p:pic>
      <p:pic>
        <p:nvPicPr>
          <p:cNvPr id="44" name="Gráfico 43" descr="Setas de Divisão com preenchimento sólido">
            <a:extLst>
              <a:ext uri="{FF2B5EF4-FFF2-40B4-BE49-F238E27FC236}">
                <a16:creationId xmlns:a16="http://schemas.microsoft.com/office/drawing/2014/main" id="{CD6C2B61-D1D4-4753-A671-6C1EB2D2E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366138" y="105575"/>
            <a:ext cx="1051637" cy="1051638"/>
          </a:xfrm>
          <a:prstGeom prst="rect">
            <a:avLst/>
          </a:prstGeom>
        </p:spPr>
      </p:pic>
      <p:pic>
        <p:nvPicPr>
          <p:cNvPr id="47" name="Gráfico 46" descr="Setas de Divisão com preenchimento sólido">
            <a:extLst>
              <a:ext uri="{FF2B5EF4-FFF2-40B4-BE49-F238E27FC236}">
                <a16:creationId xmlns:a16="http://schemas.microsoft.com/office/drawing/2014/main" id="{CA9E8EB5-10C7-4F1B-B7F6-64D03140B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135777" y="72879"/>
            <a:ext cx="1051637" cy="1051638"/>
          </a:xfrm>
          <a:prstGeom prst="rect">
            <a:avLst/>
          </a:prstGeom>
        </p:spPr>
      </p:pic>
      <p:pic>
        <p:nvPicPr>
          <p:cNvPr id="51" name="Gráfico 50" descr="fluxo de trabalho com preenchimento sólido">
            <a:extLst>
              <a:ext uri="{FF2B5EF4-FFF2-40B4-BE49-F238E27FC236}">
                <a16:creationId xmlns:a16="http://schemas.microsoft.com/office/drawing/2014/main" id="{CF46AE62-A5D3-4C77-8A4E-5B4B6D8A9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976662" y="3429000"/>
            <a:ext cx="1199400" cy="1199399"/>
          </a:xfrm>
          <a:prstGeom prst="rect">
            <a:avLst/>
          </a:prstGeom>
        </p:spPr>
      </p:pic>
      <p:pic>
        <p:nvPicPr>
          <p:cNvPr id="66" name="Gráfico 65" descr="fluxo de trabalho com preenchimento sólido">
            <a:extLst>
              <a:ext uri="{FF2B5EF4-FFF2-40B4-BE49-F238E27FC236}">
                <a16:creationId xmlns:a16="http://schemas.microsoft.com/office/drawing/2014/main" id="{89864673-0D27-4992-A393-5AFAAEA755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6942" y="227264"/>
            <a:ext cx="1199400" cy="119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07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eta: Dobrada 85">
            <a:extLst>
              <a:ext uri="{FF2B5EF4-FFF2-40B4-BE49-F238E27FC236}">
                <a16:creationId xmlns:a16="http://schemas.microsoft.com/office/drawing/2014/main" id="{960C90C5-E585-43B4-A99C-CF1E62CFA155}"/>
              </a:ext>
            </a:extLst>
          </p:cNvPr>
          <p:cNvSpPr/>
          <p:nvPr/>
        </p:nvSpPr>
        <p:spPr>
          <a:xfrm flipV="1">
            <a:off x="4045935" y="5450046"/>
            <a:ext cx="2576805" cy="435390"/>
          </a:xfrm>
          <a:prstGeom prst="bentArrow">
            <a:avLst>
              <a:gd name="adj1" fmla="val 31947"/>
              <a:gd name="adj2" fmla="val 22448"/>
              <a:gd name="adj3" fmla="val 12211"/>
              <a:gd name="adj4" fmla="val 0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1" name="Seta: Dobrada 50">
            <a:extLst>
              <a:ext uri="{FF2B5EF4-FFF2-40B4-BE49-F238E27FC236}">
                <a16:creationId xmlns:a16="http://schemas.microsoft.com/office/drawing/2014/main" id="{07A99200-3DBA-4213-BBB3-DFE5E4B0CB46}"/>
              </a:ext>
            </a:extLst>
          </p:cNvPr>
          <p:cNvSpPr/>
          <p:nvPr/>
        </p:nvSpPr>
        <p:spPr>
          <a:xfrm flipH="1" flipV="1">
            <a:off x="6539327" y="3866126"/>
            <a:ext cx="2310055" cy="2081999"/>
          </a:xfrm>
          <a:prstGeom prst="bentArrow">
            <a:avLst>
              <a:gd name="adj1" fmla="val 7420"/>
              <a:gd name="adj2" fmla="val 7009"/>
              <a:gd name="adj3" fmla="val 5294"/>
              <a:gd name="adj4" fmla="val 0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Fluxograma: Decisão 29">
            <a:extLst>
              <a:ext uri="{FF2B5EF4-FFF2-40B4-BE49-F238E27FC236}">
                <a16:creationId xmlns:a16="http://schemas.microsoft.com/office/drawing/2014/main" id="{24886A8E-DF28-425B-88FB-6546E793D011}"/>
              </a:ext>
            </a:extLst>
          </p:cNvPr>
          <p:cNvSpPr/>
          <p:nvPr/>
        </p:nvSpPr>
        <p:spPr>
          <a:xfrm>
            <a:off x="5142185" y="1230175"/>
            <a:ext cx="2942701" cy="1184251"/>
          </a:xfrm>
          <a:prstGeom prst="flowChartDecision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$banana == 1 &amp;&amp; $maca == 1 &amp;&amp; $</a:t>
            </a:r>
            <a:r>
              <a:rPr lang="pt-BR" sz="1600" dirty="0" err="1">
                <a:solidFill>
                  <a:schemeClr val="tx1"/>
                </a:solidFill>
              </a:rPr>
              <a:t>marac</a:t>
            </a:r>
            <a:r>
              <a:rPr lang="pt-BR" sz="1600" dirty="0">
                <a:solidFill>
                  <a:schemeClr val="tx1"/>
                </a:solidFill>
              </a:rPr>
              <a:t> ==1</a:t>
            </a:r>
          </a:p>
        </p:txBody>
      </p:sp>
      <p:sp>
        <p:nvSpPr>
          <p:cNvPr id="35" name="Seta: para Baixo 34">
            <a:extLst>
              <a:ext uri="{FF2B5EF4-FFF2-40B4-BE49-F238E27FC236}">
                <a16:creationId xmlns:a16="http://schemas.microsoft.com/office/drawing/2014/main" id="{A31817D8-F5DE-4CA8-AEBA-7D2839274420}"/>
              </a:ext>
            </a:extLst>
          </p:cNvPr>
          <p:cNvSpPr/>
          <p:nvPr/>
        </p:nvSpPr>
        <p:spPr>
          <a:xfrm>
            <a:off x="6467797" y="762678"/>
            <a:ext cx="291483" cy="399495"/>
          </a:xfrm>
          <a:prstGeom prst="downArrow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533DA16-045F-4A8B-A282-F78E24081B88}"/>
              </a:ext>
            </a:extLst>
          </p:cNvPr>
          <p:cNvSpPr/>
          <p:nvPr/>
        </p:nvSpPr>
        <p:spPr>
          <a:xfrm>
            <a:off x="6358304" y="184209"/>
            <a:ext cx="510467" cy="51046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5" name="Seta: para Baixo 44">
            <a:extLst>
              <a:ext uri="{FF2B5EF4-FFF2-40B4-BE49-F238E27FC236}">
                <a16:creationId xmlns:a16="http://schemas.microsoft.com/office/drawing/2014/main" id="{A05771CF-B9FC-410C-84D4-1F36EEB8C1E4}"/>
              </a:ext>
            </a:extLst>
          </p:cNvPr>
          <p:cNvSpPr/>
          <p:nvPr/>
        </p:nvSpPr>
        <p:spPr>
          <a:xfrm>
            <a:off x="6467795" y="2516850"/>
            <a:ext cx="291483" cy="3546600"/>
          </a:xfrm>
          <a:prstGeom prst="downArrow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FC8AC57-AC6C-425C-A568-119CCE52504B}"/>
              </a:ext>
            </a:extLst>
          </p:cNvPr>
          <p:cNvSpPr txBox="1"/>
          <p:nvPr/>
        </p:nvSpPr>
        <p:spPr>
          <a:xfrm>
            <a:off x="7857094" y="1382905"/>
            <a:ext cx="53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48" name="Fluxograma: Dados Armazenados 47">
            <a:extLst>
              <a:ext uri="{FF2B5EF4-FFF2-40B4-BE49-F238E27FC236}">
                <a16:creationId xmlns:a16="http://schemas.microsoft.com/office/drawing/2014/main" id="{BB477076-D78A-46E2-BF97-3E8966A6E064}"/>
              </a:ext>
            </a:extLst>
          </p:cNvPr>
          <p:cNvSpPr/>
          <p:nvPr/>
        </p:nvSpPr>
        <p:spPr>
          <a:xfrm>
            <a:off x="7172839" y="2533673"/>
            <a:ext cx="3554733" cy="1243394"/>
          </a:xfrm>
          <a:prstGeom prst="flowChartOnlineStorag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Você não terá descontos :(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o valor total a ser pago será de $</a:t>
            </a:r>
            <a:r>
              <a:rPr lang="pt-BR" dirty="0" err="1">
                <a:solidFill>
                  <a:schemeClr val="tx1"/>
                </a:solidFill>
              </a:rPr>
              <a:t>valorparcial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9" name="Seta: Dobrada 48">
            <a:extLst>
              <a:ext uri="{FF2B5EF4-FFF2-40B4-BE49-F238E27FC236}">
                <a16:creationId xmlns:a16="http://schemas.microsoft.com/office/drawing/2014/main" id="{F094F639-72C6-4E52-8D9A-E6599C4AEE49}"/>
              </a:ext>
            </a:extLst>
          </p:cNvPr>
          <p:cNvSpPr/>
          <p:nvPr/>
        </p:nvSpPr>
        <p:spPr>
          <a:xfrm rot="5400000">
            <a:off x="8194747" y="1718594"/>
            <a:ext cx="744408" cy="763480"/>
          </a:xfrm>
          <a:prstGeom prst="bentArrow">
            <a:avLst>
              <a:gd name="adj1" fmla="val 18823"/>
              <a:gd name="adj2" fmla="val 25000"/>
              <a:gd name="adj3" fmla="val 25000"/>
              <a:gd name="adj4" fmla="val 0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87F2AA97-742E-4CA5-91BB-9062492DB45B}"/>
              </a:ext>
            </a:extLst>
          </p:cNvPr>
          <p:cNvSpPr/>
          <p:nvPr/>
        </p:nvSpPr>
        <p:spPr>
          <a:xfrm>
            <a:off x="6079407" y="6152430"/>
            <a:ext cx="1093432" cy="44019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Fim</a:t>
            </a: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8E33ACED-A3B6-4D08-8E21-6D275C3D37DE}"/>
              </a:ext>
            </a:extLst>
          </p:cNvPr>
          <p:cNvSpPr/>
          <p:nvPr/>
        </p:nvSpPr>
        <p:spPr>
          <a:xfrm>
            <a:off x="2353829" y="3020608"/>
            <a:ext cx="3619544" cy="507232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$desconto = $</a:t>
            </a:r>
            <a:r>
              <a:rPr lang="pt-BR" dirty="0" err="1">
                <a:solidFill>
                  <a:schemeClr val="tx1"/>
                </a:solidFill>
              </a:rPr>
              <a:t>valorparcial</a:t>
            </a:r>
            <a:r>
              <a:rPr lang="pt-BR" dirty="0">
                <a:solidFill>
                  <a:schemeClr val="tx1"/>
                </a:solidFill>
              </a:rPr>
              <a:t>*10/100;</a:t>
            </a:r>
          </a:p>
        </p:txBody>
      </p:sp>
      <p:sp>
        <p:nvSpPr>
          <p:cNvPr id="83" name="Fluxograma: Dados Armazenados 82">
            <a:extLst>
              <a:ext uri="{FF2B5EF4-FFF2-40B4-BE49-F238E27FC236}">
                <a16:creationId xmlns:a16="http://schemas.microsoft.com/office/drawing/2014/main" id="{C1B814B6-5E89-4B0B-A9F3-6EABB8FF4F81}"/>
              </a:ext>
            </a:extLst>
          </p:cNvPr>
          <p:cNvSpPr/>
          <p:nvPr/>
        </p:nvSpPr>
        <p:spPr>
          <a:xfrm>
            <a:off x="3084807" y="2196768"/>
            <a:ext cx="2045564" cy="448210"/>
          </a:xfrm>
          <a:prstGeom prst="flowChartOnlineStorag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Você terá 10% de desconto!</a:t>
            </a:r>
          </a:p>
        </p:txBody>
      </p:sp>
      <p:sp>
        <p:nvSpPr>
          <p:cNvPr id="84" name="Seta: Dobrada 83">
            <a:extLst>
              <a:ext uri="{FF2B5EF4-FFF2-40B4-BE49-F238E27FC236}">
                <a16:creationId xmlns:a16="http://schemas.microsoft.com/office/drawing/2014/main" id="{8182729B-1973-4D58-9D37-76E1D5F89302}"/>
              </a:ext>
            </a:extLst>
          </p:cNvPr>
          <p:cNvSpPr/>
          <p:nvPr/>
        </p:nvSpPr>
        <p:spPr>
          <a:xfrm rot="5400000" flipV="1">
            <a:off x="4348814" y="1416411"/>
            <a:ext cx="379873" cy="1068848"/>
          </a:xfrm>
          <a:prstGeom prst="bentArrow">
            <a:avLst>
              <a:gd name="adj1" fmla="val 30169"/>
              <a:gd name="adj2" fmla="val 25000"/>
              <a:gd name="adj3" fmla="val 25000"/>
              <a:gd name="adj4" fmla="val 0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5" name="Seta: para Baixo 84">
            <a:extLst>
              <a:ext uri="{FF2B5EF4-FFF2-40B4-BE49-F238E27FC236}">
                <a16:creationId xmlns:a16="http://schemas.microsoft.com/office/drawing/2014/main" id="{2428E270-04BD-494E-841C-D5085740BED6}"/>
              </a:ext>
            </a:extLst>
          </p:cNvPr>
          <p:cNvSpPr/>
          <p:nvPr/>
        </p:nvSpPr>
        <p:spPr>
          <a:xfrm>
            <a:off x="4004326" y="2703947"/>
            <a:ext cx="291483" cy="289839"/>
          </a:xfrm>
          <a:prstGeom prst="downArrow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7" name="Balão de Fala: Retângulo 86">
            <a:extLst>
              <a:ext uri="{FF2B5EF4-FFF2-40B4-BE49-F238E27FC236}">
                <a16:creationId xmlns:a16="http://schemas.microsoft.com/office/drawing/2014/main" id="{336FCD9A-13AE-4D44-8033-6F7EA416EACD}"/>
              </a:ext>
            </a:extLst>
          </p:cNvPr>
          <p:cNvSpPr/>
          <p:nvPr/>
        </p:nvSpPr>
        <p:spPr>
          <a:xfrm>
            <a:off x="1726641" y="1162173"/>
            <a:ext cx="2160974" cy="608489"/>
          </a:xfrm>
          <a:prstGeom prst="wedgeRectCallout">
            <a:avLst>
              <a:gd name="adj1" fmla="val 33322"/>
              <a:gd name="adj2" fmla="val 94549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Exibição da mensagem no HTML</a:t>
            </a:r>
          </a:p>
        </p:txBody>
      </p:sp>
      <p:sp>
        <p:nvSpPr>
          <p:cNvPr id="88" name="Balão de Fala: Retângulo 87">
            <a:extLst>
              <a:ext uri="{FF2B5EF4-FFF2-40B4-BE49-F238E27FC236}">
                <a16:creationId xmlns:a16="http://schemas.microsoft.com/office/drawing/2014/main" id="{44204155-6D51-4471-B42F-5968AAE84CC0}"/>
              </a:ext>
            </a:extLst>
          </p:cNvPr>
          <p:cNvSpPr/>
          <p:nvPr/>
        </p:nvSpPr>
        <p:spPr>
          <a:xfrm>
            <a:off x="1572795" y="2295985"/>
            <a:ext cx="1315367" cy="507231"/>
          </a:xfrm>
          <a:prstGeom prst="wedgeRectCallout">
            <a:avLst>
              <a:gd name="adj1" fmla="val 47142"/>
              <a:gd name="adj2" fmla="val 83142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Calculo de porcentagem</a:t>
            </a:r>
          </a:p>
        </p:txBody>
      </p:sp>
      <p:sp>
        <p:nvSpPr>
          <p:cNvPr id="89" name="Seta: para Baixo 88">
            <a:extLst>
              <a:ext uri="{FF2B5EF4-FFF2-40B4-BE49-F238E27FC236}">
                <a16:creationId xmlns:a16="http://schemas.microsoft.com/office/drawing/2014/main" id="{3B8A9515-C9E5-4C13-88A1-EFA5CCFBACFB}"/>
              </a:ext>
            </a:extLst>
          </p:cNvPr>
          <p:cNvSpPr/>
          <p:nvPr/>
        </p:nvSpPr>
        <p:spPr>
          <a:xfrm>
            <a:off x="4004326" y="3576288"/>
            <a:ext cx="291483" cy="289839"/>
          </a:xfrm>
          <a:prstGeom prst="downArrow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72EA3B97-201E-4540-B2E2-20ABCB40318A}"/>
              </a:ext>
            </a:extLst>
          </p:cNvPr>
          <p:cNvSpPr/>
          <p:nvPr/>
        </p:nvSpPr>
        <p:spPr>
          <a:xfrm>
            <a:off x="2277891" y="3896315"/>
            <a:ext cx="3771419" cy="507232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$</a:t>
            </a:r>
            <a:r>
              <a:rPr lang="pt-BR" dirty="0" err="1">
                <a:solidFill>
                  <a:schemeClr val="tx1"/>
                </a:solidFill>
              </a:rPr>
              <a:t>valortotal</a:t>
            </a:r>
            <a:r>
              <a:rPr lang="pt-BR" dirty="0">
                <a:solidFill>
                  <a:schemeClr val="tx1"/>
                </a:solidFill>
              </a:rPr>
              <a:t> = $</a:t>
            </a:r>
            <a:r>
              <a:rPr lang="pt-BR" dirty="0" err="1">
                <a:solidFill>
                  <a:schemeClr val="tx1"/>
                </a:solidFill>
              </a:rPr>
              <a:t>valorparcial</a:t>
            </a:r>
            <a:r>
              <a:rPr lang="pt-BR" dirty="0">
                <a:solidFill>
                  <a:schemeClr val="tx1"/>
                </a:solidFill>
              </a:rPr>
              <a:t>-$desconto;</a:t>
            </a:r>
          </a:p>
        </p:txBody>
      </p:sp>
      <p:sp>
        <p:nvSpPr>
          <p:cNvPr id="91" name="Fluxograma: Dados Armazenados 90">
            <a:extLst>
              <a:ext uri="{FF2B5EF4-FFF2-40B4-BE49-F238E27FC236}">
                <a16:creationId xmlns:a16="http://schemas.microsoft.com/office/drawing/2014/main" id="{34B338FF-AB2B-4D13-9F8F-52F8E72548B6}"/>
              </a:ext>
            </a:extLst>
          </p:cNvPr>
          <p:cNvSpPr/>
          <p:nvPr/>
        </p:nvSpPr>
        <p:spPr>
          <a:xfrm>
            <a:off x="2757211" y="4742211"/>
            <a:ext cx="2785709" cy="599156"/>
          </a:xfrm>
          <a:prstGeom prst="flowChartOnlineStorag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o valor total a ser pago será de $</a:t>
            </a:r>
            <a:r>
              <a:rPr lang="pt-BR" sz="1400" dirty="0" err="1">
                <a:solidFill>
                  <a:schemeClr val="tx1"/>
                </a:solidFill>
              </a:rPr>
              <a:t>valortotal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92" name="Seta: para Baixo 91">
            <a:extLst>
              <a:ext uri="{FF2B5EF4-FFF2-40B4-BE49-F238E27FC236}">
                <a16:creationId xmlns:a16="http://schemas.microsoft.com/office/drawing/2014/main" id="{CD42033F-3F60-4E7C-A452-CF9821FAD04B}"/>
              </a:ext>
            </a:extLst>
          </p:cNvPr>
          <p:cNvSpPr/>
          <p:nvPr/>
        </p:nvSpPr>
        <p:spPr>
          <a:xfrm>
            <a:off x="4004325" y="4433362"/>
            <a:ext cx="291483" cy="289839"/>
          </a:xfrm>
          <a:prstGeom prst="downArrow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3" name="Balão de Fala: Retângulo 92">
            <a:extLst>
              <a:ext uri="{FF2B5EF4-FFF2-40B4-BE49-F238E27FC236}">
                <a16:creationId xmlns:a16="http://schemas.microsoft.com/office/drawing/2014/main" id="{43BD63F8-F009-4734-A078-33B2DD959353}"/>
              </a:ext>
            </a:extLst>
          </p:cNvPr>
          <p:cNvSpPr/>
          <p:nvPr/>
        </p:nvSpPr>
        <p:spPr>
          <a:xfrm>
            <a:off x="394332" y="5145801"/>
            <a:ext cx="2115668" cy="608489"/>
          </a:xfrm>
          <a:prstGeom prst="wedgeRectCallout">
            <a:avLst>
              <a:gd name="adj1" fmla="val 60128"/>
              <a:gd name="adj2" fmla="val -84904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Exibição da mensagem no HTML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F63EB17B-0653-4C8C-9B77-6546C34F3DCF}"/>
              </a:ext>
            </a:extLst>
          </p:cNvPr>
          <p:cNvSpPr txBox="1"/>
          <p:nvPr/>
        </p:nvSpPr>
        <p:spPr>
          <a:xfrm>
            <a:off x="4786020" y="1382905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95" name="Balão de Fala: Retângulo 94">
            <a:extLst>
              <a:ext uri="{FF2B5EF4-FFF2-40B4-BE49-F238E27FC236}">
                <a16:creationId xmlns:a16="http://schemas.microsoft.com/office/drawing/2014/main" id="{CD49B24C-B104-43FC-B515-0C250C75F36C}"/>
              </a:ext>
            </a:extLst>
          </p:cNvPr>
          <p:cNvSpPr/>
          <p:nvPr/>
        </p:nvSpPr>
        <p:spPr>
          <a:xfrm>
            <a:off x="863517" y="3237750"/>
            <a:ext cx="1016898" cy="886506"/>
          </a:xfrm>
          <a:prstGeom prst="wedgeRectCallout">
            <a:avLst>
              <a:gd name="adj1" fmla="val 82736"/>
              <a:gd name="adj2" fmla="val 62051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Calculo do valor total</a:t>
            </a:r>
          </a:p>
        </p:txBody>
      </p:sp>
      <p:sp>
        <p:nvSpPr>
          <p:cNvPr id="96" name="Balão de Fala: Retângulo 95">
            <a:extLst>
              <a:ext uri="{FF2B5EF4-FFF2-40B4-BE49-F238E27FC236}">
                <a16:creationId xmlns:a16="http://schemas.microsoft.com/office/drawing/2014/main" id="{6EFA6D38-8FF0-4D6E-BFC2-8B3392CC2AC6}"/>
              </a:ext>
            </a:extLst>
          </p:cNvPr>
          <p:cNvSpPr/>
          <p:nvPr/>
        </p:nvSpPr>
        <p:spPr>
          <a:xfrm>
            <a:off x="9339456" y="1567571"/>
            <a:ext cx="2160974" cy="608489"/>
          </a:xfrm>
          <a:prstGeom prst="wedgeRectCallout">
            <a:avLst>
              <a:gd name="adj1" fmla="val -41036"/>
              <a:gd name="adj2" fmla="val 93090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Exibição da mensagem no HTML</a:t>
            </a:r>
          </a:p>
        </p:txBody>
      </p:sp>
      <p:pic>
        <p:nvPicPr>
          <p:cNvPr id="26" name="Gráfico 25" descr="Setas de Divisão com preenchimento sólido">
            <a:extLst>
              <a:ext uri="{FF2B5EF4-FFF2-40B4-BE49-F238E27FC236}">
                <a16:creationId xmlns:a16="http://schemas.microsoft.com/office/drawing/2014/main" id="{24C917C1-C916-473F-A71B-69EF12622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2185" y="-100053"/>
            <a:ext cx="1078990" cy="1078990"/>
          </a:xfrm>
          <a:prstGeom prst="rect">
            <a:avLst/>
          </a:prstGeom>
        </p:spPr>
      </p:pic>
      <p:pic>
        <p:nvPicPr>
          <p:cNvPr id="3" name="Gráfico 2" descr="Fechar com preenchimento sólido">
            <a:extLst>
              <a:ext uri="{FF2B5EF4-FFF2-40B4-BE49-F238E27FC236}">
                <a16:creationId xmlns:a16="http://schemas.microsoft.com/office/drawing/2014/main" id="{8F7AC23A-7D44-41A6-868D-873FD2AD6A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1330" y="6044173"/>
            <a:ext cx="645751" cy="645751"/>
          </a:xfrm>
          <a:prstGeom prst="rect">
            <a:avLst/>
          </a:prstGeom>
        </p:spPr>
      </p:pic>
      <p:pic>
        <p:nvPicPr>
          <p:cNvPr id="29" name="Gráfico 28" descr="Fechar com preenchimento sólido">
            <a:extLst>
              <a:ext uri="{FF2B5EF4-FFF2-40B4-BE49-F238E27FC236}">
                <a16:creationId xmlns:a16="http://schemas.microsoft.com/office/drawing/2014/main" id="{27896820-08E7-4E66-AE75-B3FDD72C9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8647" y="6063450"/>
            <a:ext cx="645751" cy="645751"/>
          </a:xfrm>
          <a:prstGeom prst="rect">
            <a:avLst/>
          </a:prstGeom>
        </p:spPr>
      </p:pic>
      <p:pic>
        <p:nvPicPr>
          <p:cNvPr id="31" name="Gráfico 30" descr="fluxo de trabalho com preenchimento sólido">
            <a:extLst>
              <a:ext uri="{FF2B5EF4-FFF2-40B4-BE49-F238E27FC236}">
                <a16:creationId xmlns:a16="http://schemas.microsoft.com/office/drawing/2014/main" id="{C38AEF00-D8A4-4417-826D-DC6F1198D5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70625" y="3487"/>
            <a:ext cx="1199400" cy="1199399"/>
          </a:xfrm>
          <a:prstGeom prst="rect">
            <a:avLst/>
          </a:prstGeom>
        </p:spPr>
      </p:pic>
      <p:pic>
        <p:nvPicPr>
          <p:cNvPr id="32" name="Gráfico 31" descr="fluxo de trabalho com preenchimento sólido">
            <a:extLst>
              <a:ext uri="{FF2B5EF4-FFF2-40B4-BE49-F238E27FC236}">
                <a16:creationId xmlns:a16="http://schemas.microsoft.com/office/drawing/2014/main" id="{C5AA2971-674C-41FE-AFF2-3C879F032F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1103736" y="5754290"/>
            <a:ext cx="1199400" cy="1199399"/>
          </a:xfrm>
          <a:prstGeom prst="rect">
            <a:avLst/>
          </a:prstGeom>
        </p:spPr>
      </p:pic>
      <p:pic>
        <p:nvPicPr>
          <p:cNvPr id="34" name="Gráfico 33" descr="Lua de fim de tarde com preenchimento sólido">
            <a:extLst>
              <a:ext uri="{FF2B5EF4-FFF2-40B4-BE49-F238E27FC236}">
                <a16:creationId xmlns:a16="http://schemas.microsoft.com/office/drawing/2014/main" id="{7C7009F7-7BEF-40A0-B01D-DBE5DA18B5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82575" y="5837498"/>
            <a:ext cx="1015742" cy="1015742"/>
          </a:xfrm>
          <a:prstGeom prst="rect">
            <a:avLst/>
          </a:prstGeom>
        </p:spPr>
      </p:pic>
      <p:pic>
        <p:nvPicPr>
          <p:cNvPr id="37" name="Gráfico 36" descr="Nascer do sol com preenchimento sólido">
            <a:extLst>
              <a:ext uri="{FF2B5EF4-FFF2-40B4-BE49-F238E27FC236}">
                <a16:creationId xmlns:a16="http://schemas.microsoft.com/office/drawing/2014/main" id="{150A653D-89C3-4E19-8714-632F1A6E95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258672" y="-68429"/>
            <a:ext cx="1015742" cy="101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94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613</Words>
  <Application>Microsoft Office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Exercício Sem e Com Condicional</vt:lpstr>
      <vt:lpstr>Apresentação do PowerPoint</vt:lpstr>
      <vt:lpstr>Apresentação do PowerPoint</vt:lpstr>
      <vt:lpstr>Um mercado que vende frutas precisa de um programa que adquira a quantidade desejada pelo cliente de cada produto e que no final demonstre o valor total.  Nesse mercado temos 3 produtos, aqui estão eles e seus respectivos preços: Cacho de Banana: 4R$ Pacote com Maçãs: 7R$ Maracujá: 5R$  Caso o cliente pegue 3 Cachos de Banana, ele terá 20% de Desconto Caso o cliente pegue 2 Pacotes de Maçãs e 5 Maracujás, ele terá 50% de Desconto Caso o cliente pegue 1 de cada produto, ele terá 10% de Desconto no Valor Total. O cliente pode receber no máximo 1 desconto.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</dc:creator>
  <cp:lastModifiedBy>Plopes Kurusu</cp:lastModifiedBy>
  <cp:revision>30</cp:revision>
  <dcterms:created xsi:type="dcterms:W3CDTF">2021-05-04T23:50:00Z</dcterms:created>
  <dcterms:modified xsi:type="dcterms:W3CDTF">2021-05-05T02:41:38Z</dcterms:modified>
</cp:coreProperties>
</file>