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59" r:id="rId6"/>
    <p:sldId id="263" r:id="rId7"/>
    <p:sldId id="260" r:id="rId8"/>
    <p:sldId id="264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622B"/>
    <a:srgbClr val="099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-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8a35e82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8a35e821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8a35e821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8a35e821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a35e821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a35e821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a35e821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a35e821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09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a35e821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a35e821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8a35e821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8a35e821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72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8a35e821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8a35e821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vmedia.com.br/csharp-if-else-e-o-operador-ternario/38192" TargetMode="External"/><Relationship Id="rId3" Type="http://schemas.openxmlformats.org/officeDocument/2006/relationships/hyperlink" Target="https://www.php.net/manual/en/control-structures.elseif.php" TargetMode="External"/><Relationship Id="rId7" Type="http://schemas.openxmlformats.org/officeDocument/2006/relationships/hyperlink" Target="https://www.w3schools.com/php/php_switch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hp.net/manual/en/control-structures.switch.php" TargetMode="External"/><Relationship Id="rId5" Type="http://schemas.openxmlformats.org/officeDocument/2006/relationships/hyperlink" Target="https://www.w3schools.com/php/php_if_else.asp" TargetMode="External"/><Relationship Id="rId10" Type="http://schemas.openxmlformats.org/officeDocument/2006/relationships/image" Target="../media/image24.svg"/><Relationship Id="rId4" Type="http://schemas.openxmlformats.org/officeDocument/2006/relationships/hyperlink" Target="https://www.php.net/manual/en/control-structures.if.php" TargetMode="Externa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CCA21-24C6-43BE-8193-6C82CA6DF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601" y="-5316"/>
            <a:ext cx="9144000" cy="2860157"/>
          </a:xfrm>
          <a:solidFill>
            <a:srgbClr val="099140"/>
          </a:solidFill>
        </p:spPr>
        <p:txBody>
          <a:bodyPr>
            <a:normAutofit/>
          </a:bodyPr>
          <a:lstStyle/>
          <a:p>
            <a:r>
              <a:rPr lang="pt-BR" sz="9600" dirty="0" err="1">
                <a:solidFill>
                  <a:schemeClr val="bg1"/>
                </a:solidFill>
                <a:latin typeface="Agency FB" panose="020B0503020202020204" pitchFamily="34" charset="0"/>
                <a:cs typeface="Angsana New" panose="020B0502040204020203" pitchFamily="18" charset="-34"/>
              </a:rPr>
              <a:t>If</a:t>
            </a:r>
            <a:r>
              <a:rPr lang="pt-BR" sz="96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B0502040204020203" pitchFamily="18" charset="-34"/>
              </a:rPr>
              <a:t> e Else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226696-1C66-457B-9D1B-BAC0F61E5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860158"/>
            <a:ext cx="9144000" cy="35805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l"/>
            <a:endParaRPr lang="pt-BR" sz="3200" b="1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algn="l"/>
            <a:r>
              <a:rPr lang="pt-BR" sz="3200" b="1" dirty="0">
                <a:latin typeface="Agency FB" panose="020B0503020202020204" pitchFamily="34" charset="0"/>
                <a:cs typeface="Angsana New" panose="02020603050405020304" pitchFamily="18" charset="-34"/>
              </a:rPr>
              <a:t>Alunos: </a:t>
            </a:r>
            <a:r>
              <a:rPr lang="pt-BR" dirty="0">
                <a:latin typeface="Agency FB" panose="020B0503020202020204" pitchFamily="34" charset="0"/>
                <a:cs typeface="Angsana New" panose="02020603050405020304" pitchFamily="18" charset="-34"/>
              </a:rPr>
              <a:t>Guilherme Samuel</a:t>
            </a:r>
          </a:p>
          <a:p>
            <a:pPr algn="l"/>
            <a:r>
              <a:rPr lang="pt-BR" dirty="0">
                <a:latin typeface="Agency FB" panose="020B0503020202020204" pitchFamily="34" charset="0"/>
                <a:cs typeface="Angsana New" panose="02020603050405020304" pitchFamily="18" charset="-34"/>
              </a:rPr>
              <a:t>                Gabriel Primo</a:t>
            </a:r>
          </a:p>
        </p:txBody>
      </p:sp>
      <p:pic>
        <p:nvPicPr>
          <p:cNvPr id="6" name="Gráfico 5" descr="Computador com preenchimento sólido">
            <a:extLst>
              <a:ext uri="{FF2B5EF4-FFF2-40B4-BE49-F238E27FC236}">
                <a16:creationId xmlns:a16="http://schemas.microsoft.com/office/drawing/2014/main" id="{017B55E0-AF2E-4665-85F7-73B9FA027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358" y="2571750"/>
            <a:ext cx="2721935" cy="2721935"/>
          </a:xfrm>
          <a:prstGeom prst="rect">
            <a:avLst/>
          </a:prstGeom>
        </p:spPr>
      </p:pic>
      <p:pic>
        <p:nvPicPr>
          <p:cNvPr id="8" name="Gráfico 7" descr="Excelente com preenchimento sólido">
            <a:extLst>
              <a:ext uri="{FF2B5EF4-FFF2-40B4-BE49-F238E27FC236}">
                <a16:creationId xmlns:a16="http://schemas.microsoft.com/office/drawing/2014/main" id="{B8B935AE-8836-4467-B352-35DE58683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57200" y="-361507"/>
            <a:ext cx="914400" cy="914400"/>
          </a:xfrm>
          <a:prstGeom prst="rect">
            <a:avLst/>
          </a:prstGeom>
        </p:spPr>
      </p:pic>
      <p:pic>
        <p:nvPicPr>
          <p:cNvPr id="9" name="Gráfico 8" descr="Excelente com preenchimento sólido">
            <a:extLst>
              <a:ext uri="{FF2B5EF4-FFF2-40B4-BE49-F238E27FC236}">
                <a16:creationId xmlns:a16="http://schemas.microsoft.com/office/drawing/2014/main" id="{E43D3A78-FA28-4F9C-A3E0-0D7FE8265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6199" y="-3615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886C8A-21BF-46E7-B294-661F07A940E7}"/>
              </a:ext>
            </a:extLst>
          </p:cNvPr>
          <p:cNvSpPr/>
          <p:nvPr/>
        </p:nvSpPr>
        <p:spPr>
          <a:xfrm>
            <a:off x="-212652" y="1226931"/>
            <a:ext cx="9505507" cy="401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Google Shape;54;p13"/>
          <p:cNvSpPr txBox="1"/>
          <p:nvPr/>
        </p:nvSpPr>
        <p:spPr>
          <a:xfrm>
            <a:off x="0" y="1407685"/>
            <a:ext cx="9246712" cy="361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  <a:cs typeface="Angsana New" panose="02020603050405020304" pitchFamily="18" charset="-34"/>
              </a:rPr>
              <a:t>Muitas vezes, ao escrever código, você deseja executar ações diferentes para condições diferentes. Você pode usar instruções condicionais em seu código para fazer isso.</a:t>
            </a: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  <a:cs typeface="Angsana New" panose="02020603050405020304" pitchFamily="18" charset="-34"/>
              </a:rPr>
              <a:t>No PHP, temos as seguintes instruções condicionais:</a:t>
            </a: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 dirty="0">
                <a:latin typeface="Agency FB" panose="020B0503020202020204" pitchFamily="34" charset="0"/>
                <a:cs typeface="Angsana New" panose="02020603050405020304" pitchFamily="18" charset="-34"/>
              </a:rPr>
              <a:t>instrução if - executa algum código se uma condição for verdadeira</a:t>
            </a: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 dirty="0">
                <a:latin typeface="Agency FB" panose="020B0503020202020204" pitchFamily="34" charset="0"/>
                <a:cs typeface="Angsana New" panose="02020603050405020304" pitchFamily="18" charset="-34"/>
              </a:rPr>
              <a:t>instrução if ... else - executa algum código se uma condição for verdadeira e outro código se essa condição for falsa</a:t>
            </a: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 dirty="0">
                <a:latin typeface="Agency FB" panose="020B0503020202020204" pitchFamily="34" charset="0"/>
                <a:cs typeface="Angsana New" panose="02020603050405020304" pitchFamily="18" charset="-34"/>
              </a:rPr>
              <a:t>instrução if ... elseif ... else - executa códigos diferentes para mais de duas condições</a:t>
            </a: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2000" dirty="0">
                <a:latin typeface="Agency FB" panose="020B0503020202020204" pitchFamily="34" charset="0"/>
                <a:cs typeface="Angsana New" panose="02020603050405020304" pitchFamily="18" charset="-34"/>
              </a:rPr>
              <a:t>instrução switch - seleciona um dos muitos blocos de código a ser executado</a:t>
            </a: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C3AC9E-8365-44BF-8372-A54DD0B95359}"/>
              </a:ext>
            </a:extLst>
          </p:cNvPr>
          <p:cNvSpPr/>
          <p:nvPr/>
        </p:nvSpPr>
        <p:spPr>
          <a:xfrm>
            <a:off x="-212651" y="0"/>
            <a:ext cx="9505507" cy="1278000"/>
          </a:xfrm>
          <a:prstGeom prst="rect">
            <a:avLst/>
          </a:prstGeom>
          <a:solidFill>
            <a:srgbClr val="099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Programador com preenchimento sólido">
            <a:extLst>
              <a:ext uri="{FF2B5EF4-FFF2-40B4-BE49-F238E27FC236}">
                <a16:creationId xmlns:a16="http://schemas.microsoft.com/office/drawing/2014/main" id="{CDBE58B2-70F3-4B36-A0F2-5232F6B64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9672" y="3656782"/>
            <a:ext cx="1367247" cy="1367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01B032C-CD89-43EA-909B-48C5B4EE9903}"/>
              </a:ext>
            </a:extLst>
          </p:cNvPr>
          <p:cNvSpPr/>
          <p:nvPr/>
        </p:nvSpPr>
        <p:spPr>
          <a:xfrm>
            <a:off x="-212652" y="1226931"/>
            <a:ext cx="9505507" cy="401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279A36-846B-4AF7-A8F2-6C59725AC2CA}"/>
              </a:ext>
            </a:extLst>
          </p:cNvPr>
          <p:cNvSpPr/>
          <p:nvPr/>
        </p:nvSpPr>
        <p:spPr>
          <a:xfrm>
            <a:off x="-212651" y="0"/>
            <a:ext cx="9505507" cy="1278000"/>
          </a:xfrm>
          <a:prstGeom prst="rect">
            <a:avLst/>
          </a:prstGeom>
          <a:solidFill>
            <a:srgbClr val="099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Google Shape;59;p14"/>
          <p:cNvSpPr txBox="1"/>
          <p:nvPr/>
        </p:nvSpPr>
        <p:spPr>
          <a:xfrm>
            <a:off x="-27328" y="1412435"/>
            <a:ext cx="9011755" cy="374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latin typeface="Agency FB" panose="020B0503020202020204" pitchFamily="34" charset="0"/>
              </a:rPr>
              <a:t>Com chaves:</a:t>
            </a:r>
            <a:endParaRPr sz="2400" b="1" u="sng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if (condição) { </a:t>
            </a:r>
            <a:endParaRPr sz="2000" dirty="0">
              <a:latin typeface="Agency FB" panose="020B0503020202020204" pitchFamily="34" charset="0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código a ser executado se esta condição for verdadeira; </a:t>
            </a:r>
            <a:endParaRPr sz="2000" dirty="0">
              <a:latin typeface="Agency FB" panose="020B0503020202020204" pitchFamily="34" charset="0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} elseif (condição) { 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código a ser executado se a primeira condição for falsa e esta condição for verdadeira; 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} else { 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código a ser executado se todas as condições forem falsas; 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}</a:t>
            </a:r>
            <a:endParaRPr sz="2000" dirty="0">
              <a:latin typeface="Agency FB" panose="020B0503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gency FB" panose="020B0503020202020204" pitchFamily="34" charset="0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121250" y="458400"/>
            <a:ext cx="6714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ESTRUTURA DO IF, ELSEIF, ELSE</a:t>
            </a:r>
            <a:endParaRPr sz="4000" dirty="0">
              <a:solidFill>
                <a:schemeClr val="bg1"/>
              </a:solidFill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pic>
        <p:nvPicPr>
          <p:cNvPr id="6" name="Gráfico 5" descr="Chave com preenchimento sólido">
            <a:extLst>
              <a:ext uri="{FF2B5EF4-FFF2-40B4-BE49-F238E27FC236}">
                <a16:creationId xmlns:a16="http://schemas.microsoft.com/office/drawing/2014/main" id="{E6F59A6D-4BA3-45AF-9B55-7040BDB72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472297">
            <a:off x="6994119" y="1488844"/>
            <a:ext cx="2032173" cy="2032173"/>
          </a:xfrm>
          <a:prstGeom prst="rect">
            <a:avLst/>
          </a:prstGeom>
        </p:spPr>
      </p:pic>
      <p:pic>
        <p:nvPicPr>
          <p:cNvPr id="3" name="Gráfico 2" descr="Chave antiga com preenchimento sólido">
            <a:extLst>
              <a:ext uri="{FF2B5EF4-FFF2-40B4-BE49-F238E27FC236}">
                <a16:creationId xmlns:a16="http://schemas.microsoft.com/office/drawing/2014/main" id="{3FB57C6F-4084-4541-B0F8-E573C6540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62046">
            <a:off x="7121075" y="1856974"/>
            <a:ext cx="633469" cy="633469"/>
          </a:xfrm>
          <a:prstGeom prst="rect">
            <a:avLst/>
          </a:prstGeom>
        </p:spPr>
      </p:pic>
      <p:pic>
        <p:nvPicPr>
          <p:cNvPr id="9" name="Gráfico 8" descr="Chave antiga com preenchimento sólido">
            <a:extLst>
              <a:ext uri="{FF2B5EF4-FFF2-40B4-BE49-F238E27FC236}">
                <a16:creationId xmlns:a16="http://schemas.microsoft.com/office/drawing/2014/main" id="{12E1594C-1B9F-42AE-9700-DC325C69A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62046">
            <a:off x="8429224" y="2447140"/>
            <a:ext cx="633469" cy="633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962482-3567-4879-8E49-3D9115AACC1E}"/>
              </a:ext>
            </a:extLst>
          </p:cNvPr>
          <p:cNvSpPr/>
          <p:nvPr/>
        </p:nvSpPr>
        <p:spPr>
          <a:xfrm>
            <a:off x="-212652" y="1226931"/>
            <a:ext cx="9505507" cy="401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AFE4F60-BF16-4FED-A130-E490CB6EF266}"/>
              </a:ext>
            </a:extLst>
          </p:cNvPr>
          <p:cNvSpPr/>
          <p:nvPr/>
        </p:nvSpPr>
        <p:spPr>
          <a:xfrm>
            <a:off x="-212651" y="0"/>
            <a:ext cx="9505507" cy="1278000"/>
          </a:xfrm>
          <a:prstGeom prst="rect">
            <a:avLst/>
          </a:prstGeom>
          <a:solidFill>
            <a:srgbClr val="099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Google Shape;65;p15"/>
          <p:cNvSpPr txBox="1"/>
          <p:nvPr/>
        </p:nvSpPr>
        <p:spPr>
          <a:xfrm>
            <a:off x="0" y="1467142"/>
            <a:ext cx="8682147" cy="358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latin typeface="Agency FB" panose="020B0503020202020204" pitchFamily="34" charset="0"/>
              </a:rPr>
              <a:t>Sem chaves (apenas para uma condição):</a:t>
            </a:r>
            <a:endParaRPr sz="2000" b="1" u="sng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gency FB" panose="020B0503020202020204" pitchFamily="34" charset="0"/>
              </a:rPr>
              <a:t>if (condição):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gency FB" panose="020B0503020202020204" pitchFamily="34" charset="0"/>
              </a:rPr>
              <a:t>    código a ser executado se esta condição for verdadeira; 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gency FB" panose="020B0503020202020204" pitchFamily="34" charset="0"/>
              </a:rPr>
              <a:t>elseif (condição):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gency FB" panose="020B0503020202020204" pitchFamily="34" charset="0"/>
              </a:rPr>
              <a:t>    código a ser executado se a primeira condição for falsa e esta condição for verdadeira;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gency FB" panose="020B0503020202020204" pitchFamily="34" charset="0"/>
              </a:rPr>
              <a:t>else: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gency FB" panose="020B0503020202020204" pitchFamily="34" charset="0"/>
              </a:rPr>
              <a:t>    código a ser executado se todas as condições forem falsas; 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endif;</a:t>
            </a:r>
            <a:endParaRPr sz="2000" dirty="0">
              <a:latin typeface="Agency FB" panose="020B0503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5"/>
          <p:cNvSpPr txBox="1"/>
          <p:nvPr/>
        </p:nvSpPr>
        <p:spPr>
          <a:xfrm>
            <a:off x="1121250" y="458400"/>
            <a:ext cx="6714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ESTRUTURA DO IF, ELSEIF, ELSE</a:t>
            </a:r>
            <a:endParaRPr sz="4000" dirty="0">
              <a:solidFill>
                <a:schemeClr val="bg1"/>
              </a:solidFill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pic>
        <p:nvPicPr>
          <p:cNvPr id="3" name="Gráfico 2" descr="Chave com preenchimento sólido">
            <a:extLst>
              <a:ext uri="{FF2B5EF4-FFF2-40B4-BE49-F238E27FC236}">
                <a16:creationId xmlns:a16="http://schemas.microsoft.com/office/drawing/2014/main" id="{40AC5659-1261-4871-B69D-B9B468D47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734745">
            <a:off x="6960640" y="1667852"/>
            <a:ext cx="2032173" cy="20321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7A42627-C76C-464F-A41D-6534D2A601CC}"/>
              </a:ext>
            </a:extLst>
          </p:cNvPr>
          <p:cNvSpPr txBox="1"/>
          <p:nvPr/>
        </p:nvSpPr>
        <p:spPr>
          <a:xfrm>
            <a:off x="7403187" y="1716989"/>
            <a:ext cx="114707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i="1" dirty="0">
                <a:solidFill>
                  <a:srgbClr val="06622B"/>
                </a:solidFill>
              </a:rPr>
              <a:t>X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0BA751-4E4A-4837-8C99-6DB9A8405E5E}"/>
              </a:ext>
            </a:extLst>
          </p:cNvPr>
          <p:cNvSpPr/>
          <p:nvPr/>
        </p:nvSpPr>
        <p:spPr>
          <a:xfrm>
            <a:off x="-212652" y="1226931"/>
            <a:ext cx="9505507" cy="401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6516A6B-956F-483F-A4EB-B026D0F5D85B}"/>
              </a:ext>
            </a:extLst>
          </p:cNvPr>
          <p:cNvSpPr/>
          <p:nvPr/>
        </p:nvSpPr>
        <p:spPr>
          <a:xfrm>
            <a:off x="-212651" y="0"/>
            <a:ext cx="9505507" cy="1278000"/>
          </a:xfrm>
          <a:prstGeom prst="rect">
            <a:avLst/>
          </a:prstGeom>
          <a:solidFill>
            <a:srgbClr val="099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Google Shape;71;p16"/>
          <p:cNvSpPr txBox="1"/>
          <p:nvPr/>
        </p:nvSpPr>
        <p:spPr>
          <a:xfrm>
            <a:off x="0" y="1536652"/>
            <a:ext cx="8394900" cy="301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u="sng" dirty="0">
                <a:latin typeface="Agency FB" panose="020B0503020202020204" pitchFamily="34" charset="0"/>
              </a:rPr>
              <a:t>CUIDADOS!</a:t>
            </a:r>
            <a:endParaRPr sz="2800" b="1" i="1" u="sng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Ao contrário de outras linguagens, como C e Java, PHP não suporta “</a:t>
            </a:r>
            <a:r>
              <a:rPr lang="en" sz="2000" i="1" dirty="0">
                <a:latin typeface="Agency FB" panose="020B0503020202020204" pitchFamily="34" charset="0"/>
              </a:rPr>
              <a:t>else if </a:t>
            </a:r>
            <a:r>
              <a:rPr lang="en" sz="2000" dirty="0">
                <a:latin typeface="Agency FB" panose="020B0503020202020204" pitchFamily="34" charset="0"/>
              </a:rPr>
              <a:t>” separados, sendo necessários juntá-los na sintaxe do if, else: </a:t>
            </a:r>
            <a:r>
              <a:rPr lang="en" sz="2000" u="sng" dirty="0">
                <a:latin typeface="Agency FB" panose="020B0503020202020204" pitchFamily="34" charset="0"/>
              </a:rPr>
              <a:t>elseif</a:t>
            </a:r>
            <a:r>
              <a:rPr lang="en" sz="2000" dirty="0">
                <a:latin typeface="Agency FB" panose="020B0503020202020204" pitchFamily="34" charset="0"/>
              </a:rPr>
              <a:t>. Caso coloque separado, quando o programa executar essa função, terá erro de compilação.</a:t>
            </a: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Não é possível misturar a sintaxe da estrutura do if com chaves junto com o if sem chaves.</a:t>
            </a:r>
            <a:endParaRPr sz="2000" dirty="0">
              <a:latin typeface="Agency FB" panose="020B0503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6"/>
          <p:cNvSpPr txBox="1"/>
          <p:nvPr/>
        </p:nvSpPr>
        <p:spPr>
          <a:xfrm>
            <a:off x="1121250" y="458400"/>
            <a:ext cx="6714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ESTRUTURA DO IF, ELSEIF, ELSE</a:t>
            </a:r>
            <a:endParaRPr sz="4000" dirty="0">
              <a:solidFill>
                <a:schemeClr val="bg1"/>
              </a:solidFill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pic>
        <p:nvPicPr>
          <p:cNvPr id="3" name="Gráfico 2" descr="Aviso com preenchimento sólido">
            <a:extLst>
              <a:ext uri="{FF2B5EF4-FFF2-40B4-BE49-F238E27FC236}">
                <a16:creationId xmlns:a16="http://schemas.microsoft.com/office/drawing/2014/main" id="{67ECAA79-074F-49CF-9332-E5AC22D3A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6390" y="1327464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0BA751-4E4A-4837-8C99-6DB9A8405E5E}"/>
              </a:ext>
            </a:extLst>
          </p:cNvPr>
          <p:cNvSpPr/>
          <p:nvPr/>
        </p:nvSpPr>
        <p:spPr>
          <a:xfrm>
            <a:off x="-212652" y="1226931"/>
            <a:ext cx="9505507" cy="401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6516A6B-956F-483F-A4EB-B026D0F5D85B}"/>
              </a:ext>
            </a:extLst>
          </p:cNvPr>
          <p:cNvSpPr/>
          <p:nvPr/>
        </p:nvSpPr>
        <p:spPr>
          <a:xfrm>
            <a:off x="-212651" y="0"/>
            <a:ext cx="9505507" cy="1278000"/>
          </a:xfrm>
          <a:prstGeom prst="rect">
            <a:avLst/>
          </a:prstGeom>
          <a:solidFill>
            <a:srgbClr val="099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Google Shape;72;p16"/>
          <p:cNvSpPr txBox="1"/>
          <p:nvPr/>
        </p:nvSpPr>
        <p:spPr>
          <a:xfrm>
            <a:off x="1057750" y="0"/>
            <a:ext cx="6714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ESTRUTURA DO IF, ELSEIF, ELSE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EXEMPLO</a:t>
            </a:r>
            <a:endParaRPr sz="4000" dirty="0">
              <a:solidFill>
                <a:schemeClr val="bg1"/>
              </a:solidFill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88277F-302D-4D7E-B7DC-8FA9B4529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52" y="1429283"/>
            <a:ext cx="9144001" cy="3484237"/>
          </a:xfrm>
          <a:prstGeom prst="rect">
            <a:avLst/>
          </a:prstGeom>
          <a:noFill/>
          <a:ln w="28575"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&lt;?php</a:t>
            </a:r>
            <a:br>
              <a:rPr lang="en-US" sz="24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</a:b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if (</a:t>
            </a:r>
            <a:r>
              <a:rPr lang="en-US" sz="24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$a </a:t>
            </a: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&gt; </a:t>
            </a:r>
            <a:r>
              <a:rPr lang="en-US" sz="24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$b</a:t>
            </a: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) {</a:t>
            </a:r>
            <a:b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echo </a:t>
            </a:r>
            <a:r>
              <a:rPr lang="en-US" sz="24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"a is bigger than b"</a:t>
            </a: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;</a:t>
            </a:r>
            <a:b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} elseif (</a:t>
            </a:r>
            <a:r>
              <a:rPr lang="en-US" sz="24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$a </a:t>
            </a: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== </a:t>
            </a:r>
            <a:r>
              <a:rPr lang="en-US" sz="24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$b</a:t>
            </a: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) {</a:t>
            </a:r>
            <a:b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echo </a:t>
            </a:r>
            <a:r>
              <a:rPr lang="en-US" sz="24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"a is equal to b"</a:t>
            </a: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;</a:t>
            </a:r>
            <a:b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} else {</a:t>
            </a:r>
            <a:b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echo </a:t>
            </a:r>
            <a:r>
              <a:rPr lang="en-US" sz="24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"a is smaller than b"</a:t>
            </a: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;</a:t>
            </a:r>
            <a:b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}</a:t>
            </a:r>
            <a:br>
              <a:rPr lang="en-US" sz="24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4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?&gt;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</p:txBody>
      </p:sp>
      <p:pic>
        <p:nvPicPr>
          <p:cNvPr id="6" name="Gráfico 5" descr="Notas adesivas 3 estrutura de tópicos">
            <a:extLst>
              <a:ext uri="{FF2B5EF4-FFF2-40B4-BE49-F238E27FC236}">
                <a16:creationId xmlns:a16="http://schemas.microsoft.com/office/drawing/2014/main" id="{DE670DC0-2350-44BC-80FA-C2AA41DE8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0663" y="1191956"/>
            <a:ext cx="2328530" cy="23285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96019F4-B04F-4E07-8D6B-CFB727C4AE82}"/>
              </a:ext>
            </a:extLst>
          </p:cNvPr>
          <p:cNvSpPr txBox="1"/>
          <p:nvPr/>
        </p:nvSpPr>
        <p:spPr>
          <a:xfrm rot="1443034">
            <a:off x="5073298" y="1776872"/>
            <a:ext cx="1143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A &gt; B</a:t>
            </a:r>
          </a:p>
        </p:txBody>
      </p:sp>
      <p:pic>
        <p:nvPicPr>
          <p:cNvPr id="11" name="Gráfico 10" descr="Notas adesivas 3 estrutura de tópicos">
            <a:extLst>
              <a:ext uri="{FF2B5EF4-FFF2-40B4-BE49-F238E27FC236}">
                <a16:creationId xmlns:a16="http://schemas.microsoft.com/office/drawing/2014/main" id="{CD900A23-1CCA-46F3-8AF8-76B57ADA7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594228">
            <a:off x="7053144" y="1308353"/>
            <a:ext cx="2328530" cy="23285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36B063-B049-4B9A-9A0E-24E119CAC0A6}"/>
              </a:ext>
            </a:extLst>
          </p:cNvPr>
          <p:cNvSpPr txBox="1"/>
          <p:nvPr/>
        </p:nvSpPr>
        <p:spPr>
          <a:xfrm rot="21037262">
            <a:off x="7372027" y="1954058"/>
            <a:ext cx="1475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A == B</a:t>
            </a:r>
          </a:p>
        </p:txBody>
      </p:sp>
      <p:pic>
        <p:nvPicPr>
          <p:cNvPr id="13" name="Gráfico 12" descr="Notas adesivas 3 estrutura de tópicos">
            <a:extLst>
              <a:ext uri="{FF2B5EF4-FFF2-40B4-BE49-F238E27FC236}">
                <a16:creationId xmlns:a16="http://schemas.microsoft.com/office/drawing/2014/main" id="{70BF722E-A159-435C-B19D-FC4AB9E87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51785">
            <a:off x="5762017" y="2879889"/>
            <a:ext cx="2328530" cy="232853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DE955B-702D-480E-82D1-5514B7DE4F95}"/>
              </a:ext>
            </a:extLst>
          </p:cNvPr>
          <p:cNvSpPr txBox="1"/>
          <p:nvPr/>
        </p:nvSpPr>
        <p:spPr>
          <a:xfrm rot="604354">
            <a:off x="6341548" y="3403401"/>
            <a:ext cx="1143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</a:rPr>
              <a:t>A &lt; B</a:t>
            </a:r>
          </a:p>
        </p:txBody>
      </p:sp>
    </p:spTree>
    <p:extLst>
      <p:ext uri="{BB962C8B-B14F-4D97-AF65-F5344CB8AC3E}">
        <p14:creationId xmlns:p14="http://schemas.microsoft.com/office/powerpoint/2010/main" val="3087522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C3E552D-49E6-42C0-B905-34221D70CABF}"/>
              </a:ext>
            </a:extLst>
          </p:cNvPr>
          <p:cNvSpPr/>
          <p:nvPr/>
        </p:nvSpPr>
        <p:spPr>
          <a:xfrm>
            <a:off x="-212652" y="1226931"/>
            <a:ext cx="9505507" cy="401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FC4754-3B0B-4109-AFDE-24D551BD5ECC}"/>
              </a:ext>
            </a:extLst>
          </p:cNvPr>
          <p:cNvSpPr/>
          <p:nvPr/>
        </p:nvSpPr>
        <p:spPr>
          <a:xfrm>
            <a:off x="-212651" y="0"/>
            <a:ext cx="9505507" cy="1278000"/>
          </a:xfrm>
          <a:prstGeom prst="rect">
            <a:avLst/>
          </a:prstGeom>
          <a:solidFill>
            <a:srgbClr val="099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Google Shape;77;p17"/>
          <p:cNvSpPr txBox="1"/>
          <p:nvPr/>
        </p:nvSpPr>
        <p:spPr>
          <a:xfrm>
            <a:off x="145275" y="1222500"/>
            <a:ext cx="8394900" cy="454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Agency FB" panose="020B0503020202020204" pitchFamily="34" charset="0"/>
              </a:rPr>
              <a:t>switch (variável)</a:t>
            </a:r>
            <a:r>
              <a:rPr lang="en" sz="1600" dirty="0">
                <a:latin typeface="Agency FB" panose="020B0503020202020204" pitchFamily="34" charset="0"/>
              </a:rPr>
              <a:t> {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</a:t>
            </a:r>
            <a:r>
              <a:rPr lang="en" sz="1600" b="1" dirty="0">
                <a:latin typeface="Agency FB" panose="020B0503020202020204" pitchFamily="34" charset="0"/>
              </a:rPr>
              <a:t>case opção1</a:t>
            </a:r>
            <a:r>
              <a:rPr lang="en" sz="1600" dirty="0">
                <a:latin typeface="Agency FB" panose="020B0503020202020204" pitchFamily="34" charset="0"/>
              </a:rPr>
              <a:t>: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  código a ser executado se variável = opção1;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  break;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</a:t>
            </a:r>
            <a:r>
              <a:rPr lang="en" sz="1600" b="1" dirty="0">
                <a:latin typeface="Agency FB" panose="020B0503020202020204" pitchFamily="34" charset="0"/>
              </a:rPr>
              <a:t>case opção2</a:t>
            </a:r>
            <a:r>
              <a:rPr lang="en" sz="1600" dirty="0">
                <a:latin typeface="Agency FB" panose="020B0503020202020204" pitchFamily="34" charset="0"/>
              </a:rPr>
              <a:t>: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  código a ser executado se variável = opção2;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  break;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</a:t>
            </a:r>
            <a:r>
              <a:rPr lang="en" sz="1600" b="1" dirty="0">
                <a:latin typeface="Agency FB" panose="020B0503020202020204" pitchFamily="34" charset="0"/>
              </a:rPr>
              <a:t>case opção3</a:t>
            </a:r>
            <a:r>
              <a:rPr lang="en" sz="1600" dirty="0">
                <a:latin typeface="Agency FB" panose="020B0503020202020204" pitchFamily="34" charset="0"/>
              </a:rPr>
              <a:t>: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  código a ser executado se variável = opção3;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  break;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  ...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</a:t>
            </a:r>
            <a:r>
              <a:rPr lang="en" sz="1600" b="1" dirty="0">
                <a:latin typeface="Agency FB" panose="020B0503020202020204" pitchFamily="34" charset="0"/>
              </a:rPr>
              <a:t>default</a:t>
            </a:r>
            <a:r>
              <a:rPr lang="en" sz="1600" dirty="0">
                <a:latin typeface="Agency FB" panose="020B0503020202020204" pitchFamily="34" charset="0"/>
              </a:rPr>
              <a:t>: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Agency FB" panose="020B0503020202020204" pitchFamily="34" charset="0"/>
              </a:rPr>
              <a:t>    código a ser executado se n for diferente de todos as opções;</a:t>
            </a:r>
            <a:endParaRPr sz="1600" dirty="0">
              <a:latin typeface="Agency FB" panose="020B0503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latin typeface="Agency FB" panose="020B0503020202020204" pitchFamily="34" charset="0"/>
              </a:rPr>
              <a:t>}</a:t>
            </a:r>
            <a:endParaRPr sz="1600" dirty="0"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8" name="Google Shape;78;p17"/>
          <p:cNvSpPr txBox="1"/>
          <p:nvPr/>
        </p:nvSpPr>
        <p:spPr>
          <a:xfrm>
            <a:off x="1121250" y="458400"/>
            <a:ext cx="6714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ESTRUTURA DO SWITCH</a:t>
            </a:r>
            <a:endParaRPr sz="4000" dirty="0">
              <a:solidFill>
                <a:schemeClr val="bg1"/>
              </a:solidFill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4880775" y="1876569"/>
            <a:ext cx="4263225" cy="181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gency FB" panose="020B0503020202020204" pitchFamily="34" charset="0"/>
              </a:rPr>
              <a:t>Para respostas simples, o switch consegue ser alguns segundos mais rápidos do que o if, principalmente se existe um número grande de opções/condições.</a:t>
            </a:r>
            <a:endParaRPr sz="2000" dirty="0">
              <a:latin typeface="Agency FB" panose="020B0503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Marca de seleção com preenchimento sólido">
            <a:extLst>
              <a:ext uri="{FF2B5EF4-FFF2-40B4-BE49-F238E27FC236}">
                <a16:creationId xmlns:a16="http://schemas.microsoft.com/office/drawing/2014/main" id="{94BE5C56-36F8-42C4-90B0-7A0D6A259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82497">
            <a:off x="4981776" y="1592580"/>
            <a:ext cx="567978" cy="567978"/>
          </a:xfrm>
          <a:prstGeom prst="rect">
            <a:avLst/>
          </a:prstGeom>
        </p:spPr>
      </p:pic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D9E5F896-B390-4A4D-BB98-C7185B671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682497">
            <a:off x="8511180" y="3048441"/>
            <a:ext cx="567978" cy="5679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C3E552D-49E6-42C0-B905-34221D70CABF}"/>
              </a:ext>
            </a:extLst>
          </p:cNvPr>
          <p:cNvSpPr/>
          <p:nvPr/>
        </p:nvSpPr>
        <p:spPr>
          <a:xfrm>
            <a:off x="-212652" y="1226931"/>
            <a:ext cx="9505507" cy="401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FC4754-3B0B-4109-AFDE-24D551BD5ECC}"/>
              </a:ext>
            </a:extLst>
          </p:cNvPr>
          <p:cNvSpPr/>
          <p:nvPr/>
        </p:nvSpPr>
        <p:spPr>
          <a:xfrm>
            <a:off x="-212651" y="0"/>
            <a:ext cx="9505507" cy="1278000"/>
          </a:xfrm>
          <a:prstGeom prst="rect">
            <a:avLst/>
          </a:prstGeom>
          <a:solidFill>
            <a:srgbClr val="099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Google Shape;78;p17"/>
          <p:cNvSpPr txBox="1"/>
          <p:nvPr/>
        </p:nvSpPr>
        <p:spPr>
          <a:xfrm>
            <a:off x="985425" y="60718"/>
            <a:ext cx="6714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ESTRUTURA DO SWITCH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EXEMPLO</a:t>
            </a:r>
            <a:endParaRPr sz="4000" dirty="0">
              <a:solidFill>
                <a:schemeClr val="bg1"/>
              </a:solidFill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7A4627-55C3-4D55-95BD-435C7FECE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76" y="1179253"/>
            <a:ext cx="9505507" cy="41613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D1949E"/>
                </a:solidFill>
                <a:effectLst/>
                <a:latin typeface="Agency FB" panose="020B0503020202020204" pitchFamily="34" charset="0"/>
              </a:rPr>
              <a:t>  </a:t>
            </a:r>
            <a:r>
              <a:rPr lang="en-US" sz="20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&lt;?php</a:t>
            </a:r>
            <a:br>
              <a:rPr lang="en-US" sz="20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switch (</a:t>
            </a:r>
            <a:r>
              <a:rPr lang="en-US" sz="20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$</a:t>
            </a:r>
            <a:r>
              <a:rPr lang="en-US" sz="2000" b="0" i="0" dirty="0" err="1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i</a:t>
            </a: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) {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case 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"apple"</a:t>
            </a: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: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    echo 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</a:t>
            </a:r>
            <a:r>
              <a:rPr lang="en-US" sz="2000" b="0" i="0" dirty="0" err="1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i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 is apple"</a:t>
            </a: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;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    break;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case 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"bar"</a:t>
            </a: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: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    echo 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</a:t>
            </a:r>
            <a:r>
              <a:rPr lang="en-US" sz="2000" b="0" i="0" dirty="0" err="1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i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 is bar"</a:t>
            </a: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;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    break;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case 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"cake"</a:t>
            </a: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: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    echo 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"</a:t>
            </a:r>
            <a:r>
              <a:rPr lang="en-US" sz="2000" b="0" i="0" dirty="0" err="1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i</a:t>
            </a:r>
            <a:r>
              <a:rPr lang="en-US" sz="2000" b="0" i="0" dirty="0">
                <a:solidFill>
                  <a:srgbClr val="DD0000"/>
                </a:solidFill>
                <a:effectLst/>
                <a:latin typeface="Agency FB" panose="020B0503020202020204" pitchFamily="34" charset="0"/>
              </a:rPr>
              <a:t> is cake"</a:t>
            </a: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;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        break;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  <a:t>}</a:t>
            </a:r>
            <a:br>
              <a:rPr lang="en-US" sz="2000" b="0" i="0" dirty="0">
                <a:solidFill>
                  <a:srgbClr val="007700"/>
                </a:solidFill>
                <a:effectLst/>
                <a:latin typeface="Agency FB" panose="020B0503020202020204" pitchFamily="34" charset="0"/>
              </a:rPr>
            </a:br>
            <a:r>
              <a:rPr lang="en-US" sz="2000" b="0" i="0" dirty="0">
                <a:solidFill>
                  <a:srgbClr val="0000BB"/>
                </a:solidFill>
                <a:effectLst/>
                <a:latin typeface="Agency FB" panose="020B0503020202020204" pitchFamily="34" charset="0"/>
              </a:rPr>
              <a:t>?&gt;</a:t>
            </a:r>
            <a:endParaRPr lang="pt-BR" altLang="pt-BR" sz="2000" b="1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Gráfico 3" descr="Maçã com preenchimento sólido">
            <a:extLst>
              <a:ext uri="{FF2B5EF4-FFF2-40B4-BE49-F238E27FC236}">
                <a16:creationId xmlns:a16="http://schemas.microsoft.com/office/drawing/2014/main" id="{457C1B87-E526-4438-9B92-5F47C73A0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1516" y="1135030"/>
            <a:ext cx="2169041" cy="2169041"/>
          </a:xfrm>
          <a:prstGeom prst="rect">
            <a:avLst/>
          </a:prstGeom>
        </p:spPr>
      </p:pic>
      <p:pic>
        <p:nvPicPr>
          <p:cNvPr id="14" name="Gráfico 13" descr="Maçã com preenchimento sólido">
            <a:extLst>
              <a:ext uri="{FF2B5EF4-FFF2-40B4-BE49-F238E27FC236}">
                <a16:creationId xmlns:a16="http://schemas.microsoft.com/office/drawing/2014/main" id="{B36F297F-9013-43E6-92F3-C96BA53A4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9877" y="2462248"/>
            <a:ext cx="886046" cy="886046"/>
          </a:xfrm>
          <a:prstGeom prst="rect">
            <a:avLst/>
          </a:prstGeom>
        </p:spPr>
      </p:pic>
      <p:pic>
        <p:nvPicPr>
          <p:cNvPr id="9" name="Gráfico 8" descr="Martini com preenchimento sólido">
            <a:extLst>
              <a:ext uri="{FF2B5EF4-FFF2-40B4-BE49-F238E27FC236}">
                <a16:creationId xmlns:a16="http://schemas.microsoft.com/office/drawing/2014/main" id="{79CCFC05-D137-4425-B02D-588F8E2FB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1486" y="3256376"/>
            <a:ext cx="1415742" cy="1415742"/>
          </a:xfrm>
          <a:prstGeom prst="rect">
            <a:avLst/>
          </a:prstGeom>
        </p:spPr>
      </p:pic>
      <p:pic>
        <p:nvPicPr>
          <p:cNvPr id="12" name="Gráfico 11" descr="Bolo de casamento com preenchimento sólido">
            <a:extLst>
              <a:ext uri="{FF2B5EF4-FFF2-40B4-BE49-F238E27FC236}">
                <a16:creationId xmlns:a16="http://schemas.microsoft.com/office/drawing/2014/main" id="{3E1E779C-F061-4BC4-B680-9B00A10A7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3423" y="3012802"/>
            <a:ext cx="1807534" cy="1807534"/>
          </a:xfrm>
          <a:prstGeom prst="rect">
            <a:avLst/>
          </a:prstGeom>
        </p:spPr>
      </p:pic>
      <p:pic>
        <p:nvPicPr>
          <p:cNvPr id="19" name="Gráfico 18" descr="Bolo de casamento com preenchimento sólido">
            <a:extLst>
              <a:ext uri="{FF2B5EF4-FFF2-40B4-BE49-F238E27FC236}">
                <a16:creationId xmlns:a16="http://schemas.microsoft.com/office/drawing/2014/main" id="{62D40EA2-1183-46AC-8B22-81B1C54EAC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5377" y="3916569"/>
            <a:ext cx="856089" cy="856089"/>
          </a:xfrm>
          <a:prstGeom prst="rect">
            <a:avLst/>
          </a:prstGeom>
        </p:spPr>
      </p:pic>
      <p:pic>
        <p:nvPicPr>
          <p:cNvPr id="20" name="Gráfico 19" descr="Bolo de casamento com preenchimento sólido">
            <a:extLst>
              <a:ext uri="{FF2B5EF4-FFF2-40B4-BE49-F238E27FC236}">
                <a16:creationId xmlns:a16="http://schemas.microsoft.com/office/drawing/2014/main" id="{B927ECF7-6C0C-4025-AB6B-19FEF022C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1548" y="3916568"/>
            <a:ext cx="856089" cy="856089"/>
          </a:xfrm>
          <a:prstGeom prst="rect">
            <a:avLst/>
          </a:prstGeom>
        </p:spPr>
      </p:pic>
      <p:pic>
        <p:nvPicPr>
          <p:cNvPr id="21" name="Gráfico 20" descr="Martini com preenchimento sólido">
            <a:extLst>
              <a:ext uri="{FF2B5EF4-FFF2-40B4-BE49-F238E27FC236}">
                <a16:creationId xmlns:a16="http://schemas.microsoft.com/office/drawing/2014/main" id="{2211408A-8C69-4605-A498-E9B3BE842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45146" y="3935923"/>
            <a:ext cx="707871" cy="7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5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26B21A0-9A1A-47E1-BAEB-C386F73A6745}"/>
              </a:ext>
            </a:extLst>
          </p:cNvPr>
          <p:cNvSpPr/>
          <p:nvPr/>
        </p:nvSpPr>
        <p:spPr>
          <a:xfrm>
            <a:off x="-212652" y="1226931"/>
            <a:ext cx="9505507" cy="401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F8A6366-2618-4404-AC33-001D876BE487}"/>
              </a:ext>
            </a:extLst>
          </p:cNvPr>
          <p:cNvSpPr/>
          <p:nvPr/>
        </p:nvSpPr>
        <p:spPr>
          <a:xfrm>
            <a:off x="-212651" y="0"/>
            <a:ext cx="9505507" cy="1278000"/>
          </a:xfrm>
          <a:prstGeom prst="rect">
            <a:avLst/>
          </a:prstGeom>
          <a:solidFill>
            <a:srgbClr val="0991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18"/>
          <p:cNvSpPr txBox="1"/>
          <p:nvPr/>
        </p:nvSpPr>
        <p:spPr>
          <a:xfrm>
            <a:off x="190556" y="1709648"/>
            <a:ext cx="9356653" cy="439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6622B"/>
                </a:solidFill>
                <a:latin typeface="Agency FB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https://www.php.net/manual/en/control-structures.elseif.php</a:t>
            </a:r>
            <a:endParaRPr sz="2400" dirty="0">
              <a:solidFill>
                <a:srgbClr val="06622B"/>
              </a:solidFill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6622B"/>
                </a:solidFill>
                <a:latin typeface="Agency FB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https://www.php.net/manual/en/control-structures.if.php</a:t>
            </a:r>
            <a:endParaRPr sz="2400" dirty="0">
              <a:solidFill>
                <a:srgbClr val="06622B"/>
              </a:solidFill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6622B"/>
                </a:solidFill>
                <a:latin typeface="Agency FB" panose="020B0503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https://www.w3schools.com/php/php_if_else.asp</a:t>
            </a:r>
            <a:endParaRPr sz="2400" dirty="0">
              <a:solidFill>
                <a:srgbClr val="06622B"/>
              </a:solidFill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6622B"/>
                </a:solidFill>
                <a:latin typeface="Agency FB" panose="020B0503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https://www.php.net/manual/en/control-structures.switch.php</a:t>
            </a:r>
            <a:endParaRPr sz="2400" dirty="0">
              <a:solidFill>
                <a:srgbClr val="06622B"/>
              </a:solidFill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6622B"/>
                </a:solidFill>
                <a:latin typeface="Agency FB" panose="020B0503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https://www.w3schools.com/php/php_switch.asp</a:t>
            </a:r>
            <a:endParaRPr lang="en" sz="2400" dirty="0">
              <a:solidFill>
                <a:srgbClr val="06622B"/>
              </a:solidFill>
              <a:latin typeface="Agency FB" panose="020B0503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pt-BR" sz="2400" dirty="0">
                <a:solidFill>
                  <a:srgbClr val="06622B"/>
                </a:solidFill>
                <a:latin typeface="Agency FB" panose="020B0503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https://www.php.net/manual/pt_BR/control-structures.elseif.php2</a:t>
            </a:r>
            <a:endParaRPr lang="pt-BR" sz="2400" dirty="0">
              <a:solidFill>
                <a:srgbClr val="06622B"/>
              </a:solidFill>
              <a:latin typeface="Agency FB" panose="020B0503020202020204" pitchFamily="34" charset="0"/>
            </a:endParaRPr>
          </a:p>
          <a:p>
            <a:pPr marL="457200">
              <a:lnSpc>
                <a:spcPct val="115000"/>
              </a:lnSpc>
            </a:pPr>
            <a:r>
              <a:rPr lang="pt-BR" sz="2400" dirty="0">
                <a:solidFill>
                  <a:srgbClr val="06622B"/>
                </a:solidFill>
                <a:latin typeface="Agency FB" panose="020B0503020202020204" pitchFamily="34" charset="0"/>
              </a:rPr>
              <a:t>https://www.php.net/manual/pt_BR/control-structures.switch.php</a:t>
            </a:r>
            <a:endParaRPr lang="en" sz="2400" dirty="0">
              <a:solidFill>
                <a:srgbClr val="06622B"/>
              </a:solidFill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6622B"/>
              </a:solidFill>
              <a:latin typeface="Agency FB" panose="020B050302020202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1121250" y="458400"/>
            <a:ext cx="67146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1"/>
                </a:solidFill>
                <a:latin typeface="Agency FB" panose="020B0503020202020204" pitchFamily="34" charset="0"/>
                <a:cs typeface="Angsana New" panose="02020603050405020304" pitchFamily="18" charset="-34"/>
              </a:rPr>
              <a:t>FONTES</a:t>
            </a:r>
            <a:endParaRPr sz="4000" dirty="0">
              <a:solidFill>
                <a:schemeClr val="bg1"/>
              </a:solidFill>
              <a:latin typeface="Agency FB" panose="020B0503020202020204" pitchFamily="34" charset="0"/>
              <a:cs typeface="Angsana New" panose="02020603050405020304" pitchFamily="18" charset="-34"/>
            </a:endParaRPr>
          </a:p>
        </p:txBody>
      </p:sp>
      <p:pic>
        <p:nvPicPr>
          <p:cNvPr id="8" name="Gráfico 7" descr="Lupa com preenchimento sólido">
            <a:extLst>
              <a:ext uri="{FF2B5EF4-FFF2-40B4-BE49-F238E27FC236}">
                <a16:creationId xmlns:a16="http://schemas.microsoft.com/office/drawing/2014/main" id="{E11FA5D0-6092-47EE-94B7-6392E9F457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133907" y="4095415"/>
            <a:ext cx="1010093" cy="1048085"/>
          </a:xfrm>
          <a:prstGeom prst="rect">
            <a:avLst/>
          </a:prstGeom>
        </p:spPr>
      </p:pic>
      <p:pic>
        <p:nvPicPr>
          <p:cNvPr id="9" name="Gráfico 8" descr="Lupa com preenchimento sólido">
            <a:extLst>
              <a:ext uri="{FF2B5EF4-FFF2-40B4-BE49-F238E27FC236}">
                <a16:creationId xmlns:a16="http://schemas.microsoft.com/office/drawing/2014/main" id="{B99BA83C-B456-4C79-A99C-78DFC820B5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50692" y="1185606"/>
            <a:ext cx="1010093" cy="1048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749</Words>
  <Application>Microsoft Office PowerPoint</Application>
  <PresentationFormat>Apresentação na tela (16:9)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Agency FB</vt:lpstr>
      <vt:lpstr>Arial</vt:lpstr>
      <vt:lpstr>Simple Light</vt:lpstr>
      <vt:lpstr>If e Else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e Else</dc:title>
  <cp:lastModifiedBy>Plopes Kurusu</cp:lastModifiedBy>
  <cp:revision>7</cp:revision>
  <dcterms:modified xsi:type="dcterms:W3CDTF">2021-03-17T19:09:35Z</dcterms:modified>
</cp:coreProperties>
</file>