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Roboto" panose="020B0604020202020204" charset="0"/>
      <p:regular r:id="rId15"/>
      <p:bold r:id="rId16"/>
      <p:italic r:id="rId17"/>
      <p:boldItalic r:id="rId18"/>
    </p:embeddedFont>
    <p:embeddedFont>
      <p:font typeface="Roboto Slab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13EDC7-2708-4381-9934-89769ABDADD6}" v="1" dt="2020-04-01T19:31:51.198"/>
  </p1510:revLst>
</p1510:revInfo>
</file>

<file path=ppt/tableStyles.xml><?xml version="1.0" encoding="utf-8"?>
<a:tblStyleLst xmlns:a="http://schemas.openxmlformats.org/drawingml/2006/main" def="{64B16BB4-9787-4081-A750-926931C16145}">
  <a:tblStyle styleId="{64B16BB4-9787-4081-A750-926931C161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maysau2" userId="06f3de81-72e2-4a30-99f6-30d621c43570" providerId="ADAL" clId="{AA13EDC7-2708-4381-9934-89769ABDADD6}"/>
    <pc:docChg chg="modSld">
      <pc:chgData name="rmaysau2" userId="06f3de81-72e2-4a30-99f6-30d621c43570" providerId="ADAL" clId="{AA13EDC7-2708-4381-9934-89769ABDADD6}" dt="2020-04-01T19:33:21.443" v="36" actId="1076"/>
      <pc:docMkLst>
        <pc:docMk/>
      </pc:docMkLst>
      <pc:sldChg chg="addSp delSp modSp">
        <pc:chgData name="rmaysau2" userId="06f3de81-72e2-4a30-99f6-30d621c43570" providerId="ADAL" clId="{AA13EDC7-2708-4381-9934-89769ABDADD6}" dt="2020-04-01T19:33:21.443" v="36" actId="1076"/>
        <pc:sldMkLst>
          <pc:docMk/>
          <pc:sldMk cId="0" sldId="259"/>
        </pc:sldMkLst>
        <pc:spChg chg="add del mod">
          <ac:chgData name="rmaysau2" userId="06f3de81-72e2-4a30-99f6-30d621c43570" providerId="ADAL" clId="{AA13EDC7-2708-4381-9934-89769ABDADD6}" dt="2020-04-01T19:33:10.796" v="35"/>
          <ac:spMkLst>
            <pc:docMk/>
            <pc:sldMk cId="0" sldId="259"/>
            <ac:spMk id="2" creationId="{3AF99974-D323-4550-93AF-E70708520774}"/>
          </ac:spMkLst>
        </pc:spChg>
        <pc:picChg chg="mod">
          <ac:chgData name="rmaysau2" userId="06f3de81-72e2-4a30-99f6-30d621c43570" providerId="ADAL" clId="{AA13EDC7-2708-4381-9934-89769ABDADD6}" dt="2020-04-01T19:33:21.443" v="36" actId="1076"/>
          <ac:picMkLst>
            <pc:docMk/>
            <pc:sldMk cId="0" sldId="259"/>
            <ac:picMk id="8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23c73f556_2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23c73f556_2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23c73f556_2_10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23c73f556_2_10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2287511f9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2287511f9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23c73f55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23c73f55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23c73f556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23c73f556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23c73f556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23c73f556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23c73f556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23c73f556_2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23c73f556_2_10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23c73f556_2_10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23c73f556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23c73f556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23c73f556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23c73f556_2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23c73f556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23c73f556_2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TGmaygb0li-9azqQUMU8XHCCXTwgVRap/view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565400" y="677000"/>
            <a:ext cx="5898300" cy="19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Automating Contact Tracing through Whatsapp in Lebanon </a:t>
            </a:r>
            <a:endParaRPr sz="380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Fahad Beyari, Victoria Haver, Ann Hoang, Randy Maysaud, Jenny Tran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(Team 83)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Outcomes</a:t>
            </a:r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body" idx="1"/>
          </p:nvPr>
        </p:nvSpPr>
        <p:spPr>
          <a:xfrm>
            <a:off x="80400" y="1419950"/>
            <a:ext cx="6265200" cy="35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a relatively inexpensive method for tracking infection spread in Lebanese villages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Obtain more comprehensive demographic data for positive cases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 exact critical areas for distribution of aid, supplies, and testing kits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Identify high concentration of high-risk population and of positive COVID-19 cases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Distribute comprehensive statistics to NGOs (Red Cross), Lebanese government, and citizens to facilitate informative national health decisions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6" name="Google Shape;16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8500" y="1571800"/>
            <a:ext cx="3069176" cy="175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>
            <a:spLocks noGrp="1"/>
          </p:cNvSpPr>
          <p:nvPr>
            <p:ph type="body" idx="1"/>
          </p:nvPr>
        </p:nvSpPr>
        <p:spPr>
          <a:xfrm>
            <a:off x="779975" y="4165925"/>
            <a:ext cx="26550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Professor Tyler Davis</a:t>
            </a:r>
            <a:endParaRPr/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400" y="1745250"/>
            <a:ext cx="2138150" cy="21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 txBox="1">
            <a:spLocks noGrp="1"/>
          </p:cNvSpPr>
          <p:nvPr>
            <p:ph type="title" idx="4294967295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Thanks to</a:t>
            </a:r>
            <a:endParaRPr/>
          </a:p>
        </p:txBody>
      </p:sp>
      <p:pic>
        <p:nvPicPr>
          <p:cNvPr id="174" name="Google Shape;17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7413" y="1745250"/>
            <a:ext cx="1979769" cy="21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3"/>
          <p:cNvSpPr txBox="1">
            <a:spLocks noGrp="1"/>
          </p:cNvSpPr>
          <p:nvPr>
            <p:ph type="body" idx="1"/>
          </p:nvPr>
        </p:nvSpPr>
        <p:spPr>
          <a:xfrm>
            <a:off x="5729262" y="4165925"/>
            <a:ext cx="24561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Professor Leah Shaw</a:t>
            </a:r>
            <a:endParaRPr/>
          </a:p>
        </p:txBody>
      </p:sp>
      <p:pic>
        <p:nvPicPr>
          <p:cNvPr id="176" name="Google Shape;17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29575" y="1754863"/>
            <a:ext cx="2484837" cy="211891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3"/>
          <p:cNvSpPr txBox="1"/>
          <p:nvPr/>
        </p:nvSpPr>
        <p:spPr>
          <a:xfrm>
            <a:off x="3473825" y="4230300"/>
            <a:ext cx="2196300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Adam Goodwin</a:t>
            </a:r>
            <a:endParaRPr sz="18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>
            <a:spLocks noGrp="1"/>
          </p:cNvSpPr>
          <p:nvPr>
            <p:ph type="title"/>
          </p:nvPr>
        </p:nvSpPr>
        <p:spPr>
          <a:xfrm>
            <a:off x="460950" y="1195775"/>
            <a:ext cx="8222100" cy="16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“We don’t have the luxury of learning by doing here. We only have time to do, and [to] do what is right.”</a:t>
            </a:r>
            <a:endParaRPr sz="3200"/>
          </a:p>
        </p:txBody>
      </p:sp>
      <p:sp>
        <p:nvSpPr>
          <p:cNvPr id="183" name="Google Shape;183;p24"/>
          <p:cNvSpPr txBox="1">
            <a:spLocks noGrp="1"/>
          </p:cNvSpPr>
          <p:nvPr>
            <p:ph type="title"/>
          </p:nvPr>
        </p:nvSpPr>
        <p:spPr>
          <a:xfrm>
            <a:off x="613350" y="269040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81000" algn="r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Professor Fadi El-Jardali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Medical supplies and resources are concentrated in big cities.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There is no database compiling village-level data on COVID-19 spread.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 b="1"/>
              <a:t>NGOs and governmental organizations are working in the dark.</a:t>
            </a:r>
            <a:endParaRPr sz="2000" b="1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6994" y="3560125"/>
            <a:ext cx="1230025" cy="123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097925" y="1489825"/>
            <a:ext cx="57144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Identify potentially positive cases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Collect location data for home village and other recent destinations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Collect vulnerability data: access to clean water, age, and underlying health conditions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Compile data spatially and visualize villages with high need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Distribute live map to key actors, such as the Lebanese Red Cross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25" y="1402750"/>
            <a:ext cx="2772450" cy="358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I - Collect Data</a:t>
            </a:r>
            <a:endParaRPr/>
          </a:p>
        </p:txBody>
      </p:sp>
      <p:pic>
        <p:nvPicPr>
          <p:cNvPr id="84" name="Google Shape;84;p16" title="(1) WhatsApp - Google Chrome 2020-03-30 00-24-14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466" y="1469263"/>
            <a:ext cx="6590563" cy="359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 rotWithShape="1">
          <a:blip r:embed="rId5">
            <a:alphaModFix/>
          </a:blip>
          <a:srcRect b="35149"/>
          <a:stretch/>
        </p:blipFill>
        <p:spPr>
          <a:xfrm>
            <a:off x="7089725" y="2691874"/>
            <a:ext cx="1975799" cy="227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 rotWithShape="1">
          <a:blip r:embed="rId6">
            <a:alphaModFix/>
          </a:blip>
          <a:srcRect b="45628"/>
          <a:stretch/>
        </p:blipFill>
        <p:spPr>
          <a:xfrm>
            <a:off x="7112925" y="132887"/>
            <a:ext cx="1929400" cy="2261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II - Live Map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4572000" y="1635425"/>
            <a:ext cx="4184100" cy="29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Join tabular level data to existing feature layer using a rest service through ArcGIS and Esri.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Symbolize villages on two levels: those with existing cases and those which have been visited by existing cases. Use shading to depict villages with higher vulnerability. </a:t>
            </a:r>
            <a:endParaRPr dirty="0"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600" y="1742550"/>
            <a:ext cx="4267197" cy="2749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III - Scalability</a:t>
            </a: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60057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successful, consider implementation in other countries.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 SMS-messaging if necessary.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Leverage new contacts to promote methodological use.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Open-source data can be used by other groups working in the field.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Use data in post-pandemic environment to trace network of disease spread.</a:t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7769115" y="3659170"/>
            <a:ext cx="925200" cy="887700"/>
          </a:xfrm>
          <a:prstGeom prst="rightArrow">
            <a:avLst>
              <a:gd name="adj1" fmla="val 36359"/>
              <a:gd name="adj2" fmla="val 63154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7458837" y="3820398"/>
            <a:ext cx="586800" cy="565200"/>
          </a:xfrm>
          <a:prstGeom prst="rightArrow">
            <a:avLst>
              <a:gd name="adj1" fmla="val 34351"/>
              <a:gd name="adj2" fmla="val 56359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7113272" y="3882669"/>
            <a:ext cx="510300" cy="440700"/>
          </a:xfrm>
          <a:prstGeom prst="rightArrow">
            <a:avLst>
              <a:gd name="adj1" fmla="val 31962"/>
              <a:gd name="adj2" fmla="val 54608"/>
            </a:avLst>
          </a:prstGeom>
          <a:solidFill>
            <a:srgbClr val="CFD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8"/>
          <p:cNvSpPr/>
          <p:nvPr/>
        </p:nvSpPr>
        <p:spPr>
          <a:xfrm rot="-3422192">
            <a:off x="7416638" y="2302876"/>
            <a:ext cx="1049799" cy="896828"/>
          </a:xfrm>
          <a:prstGeom prst="rightArrow">
            <a:avLst>
              <a:gd name="adj1" fmla="val 36359"/>
              <a:gd name="adj2" fmla="val 63154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8"/>
          <p:cNvSpPr/>
          <p:nvPr/>
        </p:nvSpPr>
        <p:spPr>
          <a:xfrm rot="-3422037">
            <a:off x="7267185" y="2967055"/>
            <a:ext cx="697980" cy="570558"/>
          </a:xfrm>
          <a:prstGeom prst="rightArrow">
            <a:avLst>
              <a:gd name="adj1" fmla="val 34351"/>
              <a:gd name="adj2" fmla="val 56359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8"/>
          <p:cNvSpPr/>
          <p:nvPr/>
        </p:nvSpPr>
        <p:spPr>
          <a:xfrm rot="-3422218">
            <a:off x="7011972" y="3471726"/>
            <a:ext cx="734427" cy="445364"/>
          </a:xfrm>
          <a:prstGeom prst="rightArrow">
            <a:avLst>
              <a:gd name="adj1" fmla="val 31962"/>
              <a:gd name="adj2" fmla="val 54608"/>
            </a:avLst>
          </a:prstGeom>
          <a:solidFill>
            <a:srgbClr val="CFD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8"/>
          <p:cNvSpPr/>
          <p:nvPr/>
        </p:nvSpPr>
        <p:spPr>
          <a:xfrm rot="-5400000">
            <a:off x="6507825" y="1559175"/>
            <a:ext cx="1272900" cy="900000"/>
          </a:xfrm>
          <a:prstGeom prst="rightArrow">
            <a:avLst>
              <a:gd name="adj1" fmla="val 36359"/>
              <a:gd name="adj2" fmla="val 63154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8"/>
          <p:cNvSpPr/>
          <p:nvPr/>
        </p:nvSpPr>
        <p:spPr>
          <a:xfrm rot="-5400000">
            <a:off x="6700397" y="2526119"/>
            <a:ext cx="887700" cy="573000"/>
          </a:xfrm>
          <a:prstGeom prst="rightArrow">
            <a:avLst>
              <a:gd name="adj1" fmla="val 34351"/>
              <a:gd name="adj2" fmla="val 56359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8"/>
          <p:cNvSpPr/>
          <p:nvPr/>
        </p:nvSpPr>
        <p:spPr>
          <a:xfrm rot="-5400000">
            <a:off x="6576331" y="3386029"/>
            <a:ext cx="1136100" cy="447000"/>
          </a:xfrm>
          <a:prstGeom prst="rightArrow">
            <a:avLst>
              <a:gd name="adj1" fmla="val 31962"/>
              <a:gd name="adj2" fmla="val 54608"/>
            </a:avLst>
          </a:prstGeom>
          <a:solidFill>
            <a:srgbClr val="CFD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grpSp>
        <p:nvGrpSpPr>
          <p:cNvPr id="114" name="Google Shape;114;p19"/>
          <p:cNvGrpSpPr/>
          <p:nvPr/>
        </p:nvGrpSpPr>
        <p:grpSpPr>
          <a:xfrm>
            <a:off x="4143024" y="1791026"/>
            <a:ext cx="2588349" cy="1726574"/>
            <a:chOff x="4418474" y="1857800"/>
            <a:chExt cx="2588349" cy="1726574"/>
          </a:xfrm>
        </p:grpSpPr>
        <p:sp>
          <p:nvSpPr>
            <p:cNvPr id="115" name="Google Shape;115;p19"/>
            <p:cNvSpPr/>
            <p:nvPr/>
          </p:nvSpPr>
          <p:spPr>
            <a:xfrm>
              <a:off x="4813550" y="3079474"/>
              <a:ext cx="19941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" name="Google Shape;116;p19"/>
            <p:cNvGrpSpPr/>
            <p:nvPr/>
          </p:nvGrpSpPr>
          <p:grpSpPr>
            <a:xfrm>
              <a:off x="4418474" y="1857800"/>
              <a:ext cx="2588349" cy="1726574"/>
              <a:chOff x="4418474" y="1857800"/>
              <a:chExt cx="2588349" cy="1726574"/>
            </a:xfrm>
          </p:grpSpPr>
          <p:grpSp>
            <p:nvGrpSpPr>
              <p:cNvPr id="117" name="Google Shape;117;p19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18" name="Google Shape;118;p19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19" name="Google Shape;119;p19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0" name="Google Shape;120;p19"/>
              <p:cNvSpPr txBox="1"/>
              <p:nvPr/>
            </p:nvSpPr>
            <p:spPr>
              <a:xfrm>
                <a:off x="4418474" y="3212974"/>
                <a:ext cx="8721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200" b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April 24th</a:t>
                </a:r>
                <a:endParaRPr sz="1200"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1" name="Google Shape;121;p19"/>
              <p:cNvSpPr txBox="1"/>
              <p:nvPr/>
            </p:nvSpPr>
            <p:spPr>
              <a:xfrm>
                <a:off x="4753223" y="185780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b="1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rPr>
                  <a:t>Begin Whatsapp messaging throughout Lebanon</a:t>
                </a:r>
                <a:endParaRPr sz="900" b="1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b="1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b="1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rPr>
                  <a:t>Ensure smooth transition of data to map</a:t>
                </a:r>
                <a:endParaRPr sz="900" b="1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b="1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b="1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Continue contacting NGOs</a:t>
                </a:r>
                <a:endParaRPr sz="900" b="1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22" name="Google Shape;122;p19"/>
          <p:cNvGrpSpPr/>
          <p:nvPr/>
        </p:nvGrpSpPr>
        <p:grpSpPr>
          <a:xfrm>
            <a:off x="6010122" y="2633525"/>
            <a:ext cx="2829077" cy="1735651"/>
            <a:chOff x="6327872" y="2702599"/>
            <a:chExt cx="2829077" cy="1735651"/>
          </a:xfrm>
        </p:grpSpPr>
        <p:sp>
          <p:nvSpPr>
            <p:cNvPr id="123" name="Google Shape;123;p19"/>
            <p:cNvSpPr/>
            <p:nvPr/>
          </p:nvSpPr>
          <p:spPr>
            <a:xfrm>
              <a:off x="6807650" y="3079475"/>
              <a:ext cx="2349300" cy="1335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" name="Google Shape;124;p19"/>
            <p:cNvGrpSpPr/>
            <p:nvPr/>
          </p:nvGrpSpPr>
          <p:grpSpPr>
            <a:xfrm>
              <a:off x="6327872" y="2702599"/>
              <a:ext cx="2602501" cy="1735651"/>
              <a:chOff x="6327872" y="2702599"/>
              <a:chExt cx="2602501" cy="1735651"/>
            </a:xfrm>
          </p:grpSpPr>
          <p:grpSp>
            <p:nvGrpSpPr>
              <p:cNvPr id="125" name="Google Shape;125;p19"/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26" name="Google Shape;126;p19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27" name="Google Shape;127;p19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8" name="Google Shape;128;p19"/>
              <p:cNvSpPr txBox="1"/>
              <p:nvPr/>
            </p:nvSpPr>
            <p:spPr>
              <a:xfrm>
                <a:off x="6327872" y="2702599"/>
                <a:ext cx="9567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200" b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April 27th</a:t>
                </a:r>
                <a:endParaRPr sz="1200"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9" name="Google Shape;129;p19"/>
              <p:cNvSpPr txBox="1"/>
              <p:nvPr/>
            </p:nvSpPr>
            <p:spPr>
              <a:xfrm>
                <a:off x="6676773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b="1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rPr>
                  <a:t>Disseminate map to key players and organizations</a:t>
                </a:r>
                <a:endParaRPr sz="900" b="1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b="1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b="1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Continue to troubleshoot and monitor data collection methods and mapping system</a:t>
                </a:r>
                <a:endParaRPr sz="900" b="1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30" name="Google Shape;130;p19"/>
          <p:cNvGrpSpPr/>
          <p:nvPr/>
        </p:nvGrpSpPr>
        <p:grpSpPr>
          <a:xfrm>
            <a:off x="254441" y="1879601"/>
            <a:ext cx="2580731" cy="1637988"/>
            <a:chOff x="495991" y="1948675"/>
            <a:chExt cx="2580731" cy="1637988"/>
          </a:xfrm>
        </p:grpSpPr>
        <p:sp>
          <p:nvSpPr>
            <p:cNvPr id="131" name="Google Shape;131;p19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2" name="Google Shape;132;p19"/>
            <p:cNvGrpSpPr/>
            <p:nvPr/>
          </p:nvGrpSpPr>
          <p:grpSpPr>
            <a:xfrm>
              <a:off x="495991" y="1948675"/>
              <a:ext cx="2580731" cy="1637988"/>
              <a:chOff x="495991" y="1948675"/>
              <a:chExt cx="2580731" cy="1637988"/>
            </a:xfrm>
          </p:grpSpPr>
          <p:sp>
            <p:nvSpPr>
              <p:cNvPr id="133" name="Google Shape;133;p19"/>
              <p:cNvSpPr txBox="1"/>
              <p:nvPr/>
            </p:nvSpPr>
            <p:spPr>
              <a:xfrm>
                <a:off x="495991" y="3215263"/>
                <a:ext cx="87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200" b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April 3rd</a:t>
                </a:r>
                <a:endParaRPr sz="1200"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34" name="Google Shape;134;p19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35" name="Google Shape;135;p19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36" name="Google Shape;136;p19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7" name="Google Shape;137;p19"/>
              <p:cNvSpPr txBox="1"/>
              <p:nvPr/>
            </p:nvSpPr>
            <p:spPr>
              <a:xfrm>
                <a:off x="823122" y="1948675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b="1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rPr>
                  <a:t>Reach out to contacts in Lebanon </a:t>
                </a:r>
                <a:endParaRPr sz="900" b="1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b="1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b="1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rPr>
                  <a:t>Begin working on ArcGIS API </a:t>
                </a:r>
                <a:endParaRPr sz="900" b="1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b="1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b="1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Continue working on Whatsapp Bot</a:t>
                </a:r>
                <a:endParaRPr sz="900" b="1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38" name="Google Shape;138;p19"/>
          <p:cNvGrpSpPr/>
          <p:nvPr/>
        </p:nvGrpSpPr>
        <p:grpSpPr>
          <a:xfrm>
            <a:off x="1973400" y="2633525"/>
            <a:ext cx="2651575" cy="1735651"/>
            <a:chOff x="2375375" y="2702599"/>
            <a:chExt cx="2651575" cy="1735651"/>
          </a:xfrm>
        </p:grpSpPr>
        <p:sp>
          <p:nvSpPr>
            <p:cNvPr id="139" name="Google Shape;139;p19"/>
            <p:cNvSpPr/>
            <p:nvPr/>
          </p:nvSpPr>
          <p:spPr>
            <a:xfrm>
              <a:off x="2890950" y="3079474"/>
              <a:ext cx="2082900" cy="1335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" name="Google Shape;140;p19"/>
            <p:cNvGrpSpPr/>
            <p:nvPr/>
          </p:nvGrpSpPr>
          <p:grpSpPr>
            <a:xfrm>
              <a:off x="2375375" y="2702599"/>
              <a:ext cx="2651575" cy="1735651"/>
              <a:chOff x="2375375" y="2702599"/>
              <a:chExt cx="2651575" cy="1735651"/>
            </a:xfrm>
          </p:grpSpPr>
          <p:sp>
            <p:nvSpPr>
              <p:cNvPr id="141" name="Google Shape;141;p19"/>
              <p:cNvSpPr txBox="1"/>
              <p:nvPr/>
            </p:nvSpPr>
            <p:spPr>
              <a:xfrm>
                <a:off x="2375375" y="2702599"/>
                <a:ext cx="1039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200" b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April 10th</a:t>
                </a:r>
                <a:endParaRPr sz="1200"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42" name="Google Shape;142;p19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43" name="Google Shape;143;p19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44" name="Google Shape;144;p19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5" name="Google Shape;145;p19"/>
              <p:cNvSpPr txBox="1"/>
              <p:nvPr/>
            </p:nvSpPr>
            <p:spPr>
              <a:xfrm>
                <a:off x="2773350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b="1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Complete ArcGIS API and Whatsapp Bot</a:t>
                </a:r>
                <a:endParaRPr sz="900" b="1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b="1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b="1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rPr>
                  <a:t>Join SQL database to live map layer</a:t>
                </a:r>
                <a:endParaRPr sz="900" b="1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b="1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b="1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rPr>
                  <a:t>Establish contact network and create rollout plan for program</a:t>
                </a:r>
                <a:endParaRPr sz="900" b="1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</a:t>
            </a:r>
            <a:endParaRPr/>
          </a:p>
        </p:txBody>
      </p:sp>
      <p:graphicFrame>
        <p:nvGraphicFramePr>
          <p:cNvPr id="151" name="Google Shape;151;p20"/>
          <p:cNvGraphicFramePr/>
          <p:nvPr/>
        </p:nvGraphicFramePr>
        <p:xfrm>
          <a:off x="952500" y="1657225"/>
          <a:ext cx="7239000" cy="2103000"/>
        </p:xfrm>
        <a:graphic>
          <a:graphicData uri="http://schemas.openxmlformats.org/drawingml/2006/table">
            <a:tbl>
              <a:tblPr>
                <a:noFill/>
                <a:tableStyleId>{64B16BB4-9787-4081-A750-926931C16145}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Line-Item</a:t>
                      </a:r>
                      <a:endParaRPr sz="1800"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</a:t>
                      </a:r>
                      <a:endParaRPr sz="1800"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Rented Server to Host Whatsapp API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$450 (for 3 months)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Phone with Whatsapp Capability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$25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Sim Card with Unlimited Texting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$20 (for 3 months)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2" name="Google Shape;152;p20"/>
          <p:cNvSpPr txBox="1">
            <a:spLocks noGrp="1"/>
          </p:cNvSpPr>
          <p:nvPr>
            <p:ph type="body" idx="1"/>
          </p:nvPr>
        </p:nvSpPr>
        <p:spPr>
          <a:xfrm>
            <a:off x="5270900" y="4151550"/>
            <a:ext cx="2920500" cy="5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Total: $495 for 3 months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Considering Ethics</a:t>
            </a:r>
            <a:endParaRPr/>
          </a:p>
        </p:txBody>
      </p:sp>
      <p:sp>
        <p:nvSpPr>
          <p:cNvPr id="158" name="Google Shape;158;p21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56451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 with contacts in Lebanon concerning relevant guidelines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Opt-in program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Secure server with hash-values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Follow Hipaa guidelines for COVID-19 concerning public release of information</a:t>
            </a:r>
            <a:endParaRPr/>
          </a:p>
        </p:txBody>
      </p:sp>
      <p:pic>
        <p:nvPicPr>
          <p:cNvPr id="159" name="Google Shape;15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5550" y="2027000"/>
            <a:ext cx="2854726" cy="157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474</Words>
  <Application>Microsoft Office PowerPoint</Application>
  <PresentationFormat>On-screen Show (16:9)</PresentationFormat>
  <Paragraphs>74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Roboto Slab</vt:lpstr>
      <vt:lpstr>Roboto</vt:lpstr>
      <vt:lpstr>Marina</vt:lpstr>
      <vt:lpstr>Automating Contact Tracing through Whatsapp in Lebanon </vt:lpstr>
      <vt:lpstr>The Problem</vt:lpstr>
      <vt:lpstr>Our Solution</vt:lpstr>
      <vt:lpstr>Phase I - Collect Data</vt:lpstr>
      <vt:lpstr>Phase II - Live Map</vt:lpstr>
      <vt:lpstr>Phase III - Scalability</vt:lpstr>
      <vt:lpstr>Timeline</vt:lpstr>
      <vt:lpstr>Budget</vt:lpstr>
      <vt:lpstr>Considering Ethics</vt:lpstr>
      <vt:lpstr>Expected Outcomes</vt:lpstr>
      <vt:lpstr>Special Thanks to</vt:lpstr>
      <vt:lpstr>“We don’t have the luxury of learning by doing here. We only have time to do, and [to] do what is right.”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Contact Tracing through Whatsapp in Lebanon </dc:title>
  <cp:lastModifiedBy>Randy Maysaud</cp:lastModifiedBy>
  <cp:revision>1</cp:revision>
  <dcterms:modified xsi:type="dcterms:W3CDTF">2020-04-01T19:33:24Z</dcterms:modified>
</cp:coreProperties>
</file>