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2"/>
  </p:notesMasterIdLst>
  <p:handoutMasterIdLst>
    <p:handoutMasterId r:id="rId23"/>
  </p:handoutMasterIdLst>
  <p:sldIdLst>
    <p:sldId id="256" r:id="rId5"/>
    <p:sldId id="258" r:id="rId6"/>
    <p:sldId id="260" r:id="rId7"/>
    <p:sldId id="26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5033" autoAdjust="0"/>
  </p:normalViewPr>
  <p:slideViewPr>
    <p:cSldViewPr snapToGrid="0" snapToObjects="1">
      <p:cViewPr varScale="1">
        <p:scale>
          <a:sx n="148" d="100"/>
          <a:sy n="148" d="100"/>
        </p:scale>
        <p:origin x="714" y="16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ofPieChart>
        <c:ofPieType val="pie"/>
        <c:varyColors val="1"/>
        <c:dLbls>
          <c:showLegendKey val="0"/>
          <c:showVal val="0"/>
          <c:showCatName val="0"/>
          <c:showSerName val="0"/>
          <c:showPercent val="0"/>
          <c:showBubbleSize val="0"/>
          <c:showLeaderLines val="0"/>
        </c:dLbls>
        <c:gapWidth val="100"/>
        <c:secondPieSize val="75"/>
        <c:serLines>
          <c:spPr>
            <a:ln w="635" cap="flat" cmpd="sng" algn="ctr">
              <a:solidFill>
                <a:schemeClr val="tx1">
                  <a:alpha val="50000"/>
                </a:schemeClr>
              </a:solidFill>
              <a:round/>
            </a:ln>
            <a:effectLst/>
          </c:spPr>
        </c:serLines>
      </c:ofPieChart>
      <c:spPr>
        <a:noFill/>
        <a:ln>
          <a:noFill/>
        </a:ln>
        <a:effectLst/>
      </c:spPr>
    </c:plotArea>
    <c:legend>
      <c:legendPos val="r"/>
      <c:layout>
        <c:manualLayout>
          <c:xMode val="edge"/>
          <c:yMode val="edge"/>
          <c:x val="0.83724402046109014"/>
          <c:y val="0.28306539071289344"/>
          <c:w val="0.15149181877179171"/>
          <c:h val="0.40024637897975207"/>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EC323DFF-E2DA-4381-8948-5F3D2CD82207}" type="pres">
      <dgm:prSet presAssocID="{BE5B76ED-C686-4E97-9A28-74231B4FDDD1}" presName="Name0" presStyleCnt="0">
        <dgm:presLayoutVars>
          <dgm:chMax val="1"/>
          <dgm:chPref val="1"/>
        </dgm:presLayoutVars>
      </dgm:prSet>
      <dgm:spPr/>
    </dgm:pt>
  </dgm:ptLst>
  <dgm:cxnLst>
    <dgm:cxn modelId="{A3AC16E3-96A0-4DCE-A502-BF3413F7EEBB}" type="presOf" srcId="{BE5B76ED-C686-4E97-9A28-74231B4FDDD1}" destId="{EC323DFF-E2DA-4381-8948-5F3D2CD82207}"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5/2/2025</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5/2/2025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0AE06-01DA-6B74-7A32-FB9751E679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369A1B-1285-3D51-4D17-11A92661F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D3F245-961D-B3E1-8A39-C14C095AF5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E31349-DACC-C965-F3B7-1CAECC4BCE55}"/>
              </a:ext>
            </a:extLst>
          </p:cNvPr>
          <p:cNvSpPr>
            <a:spLocks noGrp="1"/>
          </p:cNvSpPr>
          <p:nvPr>
            <p:ph type="sldNum" sz="quarter" idx="5"/>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3111856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1F646-1FAF-D88B-E0BE-1224E89308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9F09A3-BE75-DD62-E524-A22095239A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06F02B-24B3-A71A-9A4E-CD74B31817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677C57-5BBF-9AC7-EE8F-D49849D07D6F}"/>
              </a:ext>
            </a:extLst>
          </p:cNvPr>
          <p:cNvSpPr>
            <a:spLocks noGrp="1"/>
          </p:cNvSpPr>
          <p:nvPr>
            <p:ph type="sldNum" sz="quarter" idx="5"/>
          </p:nvPr>
        </p:nvSpPr>
        <p:spPr/>
        <p:txBody>
          <a:bodyPr/>
          <a:lstStyle/>
          <a:p>
            <a:fld id="{F3544625-0ADF-4414-89A2-9E135F0C849F}" type="slidenum">
              <a:rPr lang="en-US" smtClean="0"/>
              <a:t>11</a:t>
            </a:fld>
            <a:endParaRPr lang="en-US" dirty="0"/>
          </a:p>
        </p:txBody>
      </p:sp>
    </p:spTree>
    <p:extLst>
      <p:ext uri="{BB962C8B-B14F-4D97-AF65-F5344CB8AC3E}">
        <p14:creationId xmlns:p14="http://schemas.microsoft.com/office/powerpoint/2010/main" val="2816894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210EF-2528-A830-4267-72CF1958B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25B809-583E-9567-64C3-9B1CD9BCA1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B91E42-90DA-C222-1CBA-6CB82529C0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5F02D2-389D-626A-BF14-6358E8C2E026}"/>
              </a:ext>
            </a:extLst>
          </p:cNvPr>
          <p:cNvSpPr>
            <a:spLocks noGrp="1"/>
          </p:cNvSpPr>
          <p:nvPr>
            <p:ph type="sldNum" sz="quarter" idx="5"/>
          </p:nvPr>
        </p:nvSpPr>
        <p:spPr/>
        <p:txBody>
          <a:bodyPr/>
          <a:lstStyle/>
          <a:p>
            <a:fld id="{F3544625-0ADF-4414-89A2-9E135F0C849F}" type="slidenum">
              <a:rPr lang="en-US" smtClean="0"/>
              <a:t>12</a:t>
            </a:fld>
            <a:endParaRPr lang="en-US" dirty="0"/>
          </a:p>
        </p:txBody>
      </p:sp>
    </p:spTree>
    <p:extLst>
      <p:ext uri="{BB962C8B-B14F-4D97-AF65-F5344CB8AC3E}">
        <p14:creationId xmlns:p14="http://schemas.microsoft.com/office/powerpoint/2010/main" val="421690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FDDB2-C82C-7E4B-6A08-FCC3031B09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95032E-292B-3A4C-4C93-585D3FD537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62E010-F3AF-AA59-0BA0-AA25DBC65F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920D52-B5BF-D4D1-CF4C-28B178F0329A}"/>
              </a:ext>
            </a:extLst>
          </p:cNvPr>
          <p:cNvSpPr>
            <a:spLocks noGrp="1"/>
          </p:cNvSpPr>
          <p:nvPr>
            <p:ph type="sldNum" sz="quarter" idx="5"/>
          </p:nvPr>
        </p:nvSpPr>
        <p:spPr/>
        <p:txBody>
          <a:bodyPr/>
          <a:lstStyle/>
          <a:p>
            <a:fld id="{F3544625-0ADF-4414-89A2-9E135F0C849F}" type="slidenum">
              <a:rPr lang="en-US" smtClean="0"/>
              <a:t>13</a:t>
            </a:fld>
            <a:endParaRPr lang="en-US" dirty="0"/>
          </a:p>
        </p:txBody>
      </p:sp>
    </p:spTree>
    <p:extLst>
      <p:ext uri="{BB962C8B-B14F-4D97-AF65-F5344CB8AC3E}">
        <p14:creationId xmlns:p14="http://schemas.microsoft.com/office/powerpoint/2010/main" val="1230299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C5D63-CFFB-49E3-D599-9B43FD87A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86E4F8-1F3C-6DBA-CBB4-D5BBD1C09B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782415-98F1-AE78-19A1-80BEE79EF3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5933C8-1C25-94AE-F2BA-EDF587130565}"/>
              </a:ext>
            </a:extLst>
          </p:cNvPr>
          <p:cNvSpPr>
            <a:spLocks noGrp="1"/>
          </p:cNvSpPr>
          <p:nvPr>
            <p:ph type="sldNum" sz="quarter" idx="5"/>
          </p:nvPr>
        </p:nvSpPr>
        <p:spPr/>
        <p:txBody>
          <a:bodyPr/>
          <a:lstStyle/>
          <a:p>
            <a:fld id="{F3544625-0ADF-4414-89A2-9E135F0C849F}" type="slidenum">
              <a:rPr lang="en-US" smtClean="0"/>
              <a:t>14</a:t>
            </a:fld>
            <a:endParaRPr lang="en-US" dirty="0"/>
          </a:p>
        </p:txBody>
      </p:sp>
    </p:spTree>
    <p:extLst>
      <p:ext uri="{BB962C8B-B14F-4D97-AF65-F5344CB8AC3E}">
        <p14:creationId xmlns:p14="http://schemas.microsoft.com/office/powerpoint/2010/main" val="2028892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AEF84-A812-2010-A45E-DB5A2BFED6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98B1C1-6713-EC08-CDA0-44AF453FDD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109DBD-37D2-E129-0EC1-EBB3144D94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57B413-5806-04BD-0E29-416D6405BD95}"/>
              </a:ext>
            </a:extLst>
          </p:cNvPr>
          <p:cNvSpPr>
            <a:spLocks noGrp="1"/>
          </p:cNvSpPr>
          <p:nvPr>
            <p:ph type="sldNum" sz="quarter" idx="5"/>
          </p:nvPr>
        </p:nvSpPr>
        <p:spPr/>
        <p:txBody>
          <a:bodyPr/>
          <a:lstStyle/>
          <a:p>
            <a:fld id="{F3544625-0ADF-4414-89A2-9E135F0C849F}" type="slidenum">
              <a:rPr lang="en-US" smtClean="0"/>
              <a:t>15</a:t>
            </a:fld>
            <a:endParaRPr lang="en-US" dirty="0"/>
          </a:p>
        </p:txBody>
      </p:sp>
    </p:spTree>
    <p:extLst>
      <p:ext uri="{BB962C8B-B14F-4D97-AF65-F5344CB8AC3E}">
        <p14:creationId xmlns:p14="http://schemas.microsoft.com/office/powerpoint/2010/main" val="3674772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FBD96-DF8B-8BBD-3859-84F73FEF89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A19ACC-DF91-D18E-B22E-EF54C4D4B1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575F32-68D9-9840-2448-8E71DCD4FA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EF0085-3AB7-99A9-7130-EC7C87650545}"/>
              </a:ext>
            </a:extLst>
          </p:cNvPr>
          <p:cNvSpPr>
            <a:spLocks noGrp="1"/>
          </p:cNvSpPr>
          <p:nvPr>
            <p:ph type="sldNum" sz="quarter" idx="5"/>
          </p:nvPr>
        </p:nvSpPr>
        <p:spPr/>
        <p:txBody>
          <a:bodyPr/>
          <a:lstStyle/>
          <a:p>
            <a:fld id="{F3544625-0ADF-4414-89A2-9E135F0C849F}" type="slidenum">
              <a:rPr lang="en-US" smtClean="0"/>
              <a:t>16</a:t>
            </a:fld>
            <a:endParaRPr lang="en-US" dirty="0"/>
          </a:p>
        </p:txBody>
      </p:sp>
    </p:spTree>
    <p:extLst>
      <p:ext uri="{BB962C8B-B14F-4D97-AF65-F5344CB8AC3E}">
        <p14:creationId xmlns:p14="http://schemas.microsoft.com/office/powerpoint/2010/main" val="1956679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17</a:t>
            </a:fld>
            <a:endParaRPr lang="en-US" dirty="0"/>
          </a:p>
        </p:txBody>
      </p:sp>
    </p:spTree>
    <p:extLst>
      <p:ext uri="{BB962C8B-B14F-4D97-AF65-F5344CB8AC3E}">
        <p14:creationId xmlns:p14="http://schemas.microsoft.com/office/powerpoint/2010/main" val="20483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A3A70-9B7D-D549-D847-AE7706E7ED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B25413-404A-90BD-B02A-298B88F937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7FA111-221D-5E15-89D3-6809BC1DF5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70C256-C1CE-BB9C-200A-1530D471C2E0}"/>
              </a:ext>
            </a:extLst>
          </p:cNvPr>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1659130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25D18-A0E5-5164-0E8E-D9EF6AE529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E14751-63E2-2B10-5325-8ED7554C5A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682167-E838-674C-B14A-DF3D83CB22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BA968C-DADC-F988-EA14-D585BAAA10DB}"/>
              </a:ext>
            </a:extLst>
          </p:cNvPr>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2056480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8BDD5-696C-F686-EF45-7FA9FB3252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5E706D-678B-AA96-0298-F9E03D7D64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1F1E4-AEA5-F670-D7BA-9995EC9582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EA6729-A809-C2AB-FB73-0110109686AF}"/>
              </a:ext>
            </a:extLst>
          </p:cNvPr>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2082965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182C7-5B1F-440F-697A-E20A253854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D52655-6106-984E-AF4B-61C3AECF61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F0133A-0B67-5687-6663-F987BAC41C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8FEF0D-4952-7865-837A-86312788EF4C}"/>
              </a:ext>
            </a:extLst>
          </p:cNvPr>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2068603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C2537-2DF9-25A0-FBF6-DE0AF0BBE1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3E429A-456E-FB12-8721-C5D8D30938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776869-6EB2-FE61-FE8E-0481C7273A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D6B5A3-C357-0AD9-EE31-C77668CE1C12}"/>
              </a:ext>
            </a:extLst>
          </p:cNvPr>
          <p:cNvSpPr>
            <a:spLocks noGrp="1"/>
          </p:cNvSpPr>
          <p:nvPr>
            <p:ph type="sldNum" sz="quarter" idx="5"/>
          </p:nvPr>
        </p:nvSpPr>
        <p:spPr/>
        <p:txBody>
          <a:bodyPr/>
          <a:lstStyle/>
          <a:p>
            <a:fld id="{F3544625-0ADF-4414-89A2-9E135F0C849F}" type="slidenum">
              <a:rPr lang="en-US" smtClean="0"/>
              <a:t>9</a:t>
            </a:fld>
            <a:endParaRPr lang="en-US" dirty="0"/>
          </a:p>
        </p:txBody>
      </p:sp>
    </p:spTree>
    <p:extLst>
      <p:ext uri="{BB962C8B-B14F-4D97-AF65-F5344CB8AC3E}">
        <p14:creationId xmlns:p14="http://schemas.microsoft.com/office/powerpoint/2010/main" val="3572338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5/2/2025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5/2/2025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5/2/2025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QuickStyle" Target="../diagrams/quickStyle1.xml"/><Relationship Id="rId11" Type="http://schemas.openxmlformats.org/officeDocument/2006/relationships/image" Target="../media/image18.png"/><Relationship Id="rId5" Type="http://schemas.openxmlformats.org/officeDocument/2006/relationships/diagramLayout" Target="../diagrams/layout1.xml"/><Relationship Id="rId10" Type="http://schemas.openxmlformats.org/officeDocument/2006/relationships/image" Target="../media/image17.png"/><Relationship Id="rId4" Type="http://schemas.openxmlformats.org/officeDocument/2006/relationships/diagramData" Target="../diagrams/data1.xml"/><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SHV1 STATION </a:t>
            </a:r>
            <a:r>
              <a:rPr lang="en-US" sz="3600" b="1" dirty="0"/>
              <a:t>Irregularity Log</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Jeffrey Walley </a:t>
            </a:r>
          </a:p>
          <a:p>
            <a:r>
              <a:rPr lang="en-US" dirty="0" err="1">
                <a:solidFill>
                  <a:schemeClr val="accent1">
                    <a:lumMod val="40000"/>
                    <a:lumOff val="60000"/>
                  </a:schemeClr>
                </a:solidFill>
              </a:rPr>
              <a:t>Ctec</a:t>
            </a:r>
            <a:r>
              <a:rPr lang="en-US" dirty="0">
                <a:solidFill>
                  <a:schemeClr val="accent1">
                    <a:lumMod val="40000"/>
                    <a:lumOff val="60000"/>
                  </a:schemeClr>
                </a:solidFill>
              </a:rPr>
              <a:t> 259 portfolio</a:t>
            </a:r>
          </a:p>
          <a:p>
            <a:r>
              <a:rPr lang="en-US" dirty="0">
                <a:solidFill>
                  <a:schemeClr val="accent1">
                    <a:lumMod val="40000"/>
                    <a:lumOff val="60000"/>
                  </a:schemeClr>
                </a:solidFill>
              </a:rPr>
              <a:t>Spring 2025</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AB3B3-B9FD-5BC4-CD2C-6E2795BEC15E}"/>
            </a:ext>
          </a:extLst>
        </p:cNvPr>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E70AA971-5671-D0FC-3819-DC5227646BF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sp>
        <p:nvSpPr>
          <p:cNvPr id="2" name="Title 1">
            <a:extLst>
              <a:ext uri="{FF2B5EF4-FFF2-40B4-BE49-F238E27FC236}">
                <a16:creationId xmlns:a16="http://schemas.microsoft.com/office/drawing/2014/main" id="{5CA7A5E8-89DE-6ABC-33FB-8C2FD27C4DFC}"/>
              </a:ext>
            </a:extLst>
          </p:cNvPr>
          <p:cNvSpPr>
            <a:spLocks noGrp="1"/>
          </p:cNvSpPr>
          <p:nvPr>
            <p:ph type="title"/>
          </p:nvPr>
        </p:nvSpPr>
        <p:spPr>
          <a:xfrm>
            <a:off x="2408903" y="568459"/>
            <a:ext cx="7390680" cy="1278467"/>
          </a:xfrm>
        </p:spPr>
        <p:txBody>
          <a:bodyPr vert="horz" lIns="91440" tIns="45720" rIns="91440" bIns="45720" rtlCol="0" anchor="ctr">
            <a:normAutofit/>
          </a:bodyPr>
          <a:lstStyle/>
          <a:p>
            <a:pPr marL="342900" indent="-342900" algn="ctr">
              <a:buFont typeface="+mj-lt"/>
              <a:buAutoNum type="arabicParenR" startAt="8"/>
            </a:pPr>
            <a:r>
              <a:rPr lang="en-US" sz="1400" b="0" i="0" dirty="0">
                <a:solidFill>
                  <a:schemeClr val="tx1">
                    <a:lumMod val="95000"/>
                  </a:schemeClr>
                </a:solidFill>
                <a:effectLst/>
                <a:latin typeface="LatoWeb"/>
              </a:rPr>
              <a:t>Properly create and read data from a many-to-many relationship using Flask-SQLAlchemy models</a:t>
            </a:r>
            <a:endParaRPr lang="en-US" sz="1400" dirty="0">
              <a:solidFill>
                <a:schemeClr val="tx1">
                  <a:lumMod val="95000"/>
                </a:schemeClr>
              </a:solidFill>
            </a:endParaRPr>
          </a:p>
        </p:txBody>
      </p:sp>
      <p:pic>
        <p:nvPicPr>
          <p:cNvPr id="14" name="Picture 13">
            <a:extLst>
              <a:ext uri="{FF2B5EF4-FFF2-40B4-BE49-F238E27FC236}">
                <a16:creationId xmlns:a16="http://schemas.microsoft.com/office/drawing/2014/main" id="{6E44972A-6D62-5576-A18C-CCDCC6633C46}"/>
              </a:ext>
            </a:extLst>
          </p:cNvPr>
          <p:cNvPicPr>
            <a:picLocks noChangeAspect="1"/>
          </p:cNvPicPr>
          <p:nvPr/>
        </p:nvPicPr>
        <p:blipFill>
          <a:blip r:embed="rId4"/>
          <a:stretch>
            <a:fillRect/>
          </a:stretch>
        </p:blipFill>
        <p:spPr>
          <a:xfrm>
            <a:off x="335930" y="1888173"/>
            <a:ext cx="6047651" cy="1540827"/>
          </a:xfrm>
          <a:prstGeom prst="rect">
            <a:avLst/>
          </a:prstGeom>
        </p:spPr>
      </p:pic>
      <p:pic>
        <p:nvPicPr>
          <p:cNvPr id="16" name="Picture 15">
            <a:extLst>
              <a:ext uri="{FF2B5EF4-FFF2-40B4-BE49-F238E27FC236}">
                <a16:creationId xmlns:a16="http://schemas.microsoft.com/office/drawing/2014/main" id="{D49305B1-BDDF-4BFD-D679-E99441BF0405}"/>
              </a:ext>
            </a:extLst>
          </p:cNvPr>
          <p:cNvPicPr>
            <a:picLocks noChangeAspect="1"/>
          </p:cNvPicPr>
          <p:nvPr/>
        </p:nvPicPr>
        <p:blipFill>
          <a:blip r:embed="rId5"/>
          <a:stretch>
            <a:fillRect/>
          </a:stretch>
        </p:blipFill>
        <p:spPr>
          <a:xfrm>
            <a:off x="1086988" y="3712777"/>
            <a:ext cx="5077534" cy="2038635"/>
          </a:xfrm>
          <a:prstGeom prst="rect">
            <a:avLst/>
          </a:prstGeom>
        </p:spPr>
      </p:pic>
      <p:pic>
        <p:nvPicPr>
          <p:cNvPr id="18" name="Picture 17">
            <a:extLst>
              <a:ext uri="{FF2B5EF4-FFF2-40B4-BE49-F238E27FC236}">
                <a16:creationId xmlns:a16="http://schemas.microsoft.com/office/drawing/2014/main" id="{38DD7D5D-BC96-3E72-A0F0-8CC1CAF3CC2E}"/>
              </a:ext>
            </a:extLst>
          </p:cNvPr>
          <p:cNvPicPr>
            <a:picLocks noChangeAspect="1"/>
          </p:cNvPicPr>
          <p:nvPr/>
        </p:nvPicPr>
        <p:blipFill>
          <a:blip r:embed="rId6"/>
          <a:stretch>
            <a:fillRect/>
          </a:stretch>
        </p:blipFill>
        <p:spPr>
          <a:xfrm>
            <a:off x="6930958" y="2922237"/>
            <a:ext cx="4925112" cy="1724266"/>
          </a:xfrm>
          <a:prstGeom prst="rect">
            <a:avLst/>
          </a:prstGeom>
        </p:spPr>
      </p:pic>
    </p:spTree>
    <p:extLst>
      <p:ext uri="{BB962C8B-B14F-4D97-AF65-F5344CB8AC3E}">
        <p14:creationId xmlns:p14="http://schemas.microsoft.com/office/powerpoint/2010/main" val="282558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185EF-2DBA-F008-7B67-0113043A43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54342C-461B-F705-53FA-19A563BB2167}"/>
              </a:ext>
            </a:extLst>
          </p:cNvPr>
          <p:cNvSpPr>
            <a:spLocks noGrp="1"/>
          </p:cNvSpPr>
          <p:nvPr>
            <p:ph type="title"/>
          </p:nvPr>
        </p:nvSpPr>
        <p:spPr>
          <a:xfrm>
            <a:off x="1516463" y="143166"/>
            <a:ext cx="8554473" cy="1456267"/>
          </a:xfrm>
        </p:spPr>
        <p:txBody>
          <a:bodyPr>
            <a:normAutofit/>
          </a:bodyPr>
          <a:lstStyle/>
          <a:p>
            <a:pPr marL="342900" indent="-342900">
              <a:buFont typeface="+mj-lt"/>
              <a:buAutoNum type="arabicParenR" startAt="9"/>
            </a:pPr>
            <a:r>
              <a:rPr lang="en-US" sz="1400" b="0" i="0" dirty="0">
                <a:solidFill>
                  <a:schemeClr val="tx1">
                    <a:lumMod val="95000"/>
                  </a:schemeClr>
                </a:solidFill>
                <a:effectLst/>
                <a:latin typeface="LatoWeb"/>
              </a:rPr>
              <a:t>Properly implement the Post/Redirect/Get pattern &amp; Properly implement pagination to split database results into multiple pages</a:t>
            </a:r>
            <a:endParaRPr lang="en-US" sz="1400" dirty="0">
              <a:solidFill>
                <a:schemeClr val="tx1">
                  <a:lumMod val="95000"/>
                </a:schemeClr>
              </a:solidFill>
            </a:endParaRPr>
          </a:p>
        </p:txBody>
      </p:sp>
      <p:pic>
        <p:nvPicPr>
          <p:cNvPr id="7" name="Picture 6">
            <a:extLst>
              <a:ext uri="{FF2B5EF4-FFF2-40B4-BE49-F238E27FC236}">
                <a16:creationId xmlns:a16="http://schemas.microsoft.com/office/drawing/2014/main" id="{A5979633-4672-B41D-5C16-B78FDBEDA46B}"/>
              </a:ext>
            </a:extLst>
          </p:cNvPr>
          <p:cNvPicPr>
            <a:picLocks noChangeAspect="1"/>
          </p:cNvPicPr>
          <p:nvPr/>
        </p:nvPicPr>
        <p:blipFill>
          <a:blip r:embed="rId3"/>
          <a:stretch>
            <a:fillRect/>
          </a:stretch>
        </p:blipFill>
        <p:spPr>
          <a:xfrm>
            <a:off x="155085" y="1770445"/>
            <a:ext cx="4728488" cy="3065164"/>
          </a:xfrm>
          <a:prstGeom prst="rect">
            <a:avLst/>
          </a:prstGeom>
        </p:spPr>
      </p:pic>
      <p:pic>
        <p:nvPicPr>
          <p:cNvPr id="9" name="Picture 8">
            <a:extLst>
              <a:ext uri="{FF2B5EF4-FFF2-40B4-BE49-F238E27FC236}">
                <a16:creationId xmlns:a16="http://schemas.microsoft.com/office/drawing/2014/main" id="{6DEDBBBF-88B3-C072-7017-2AE295D726B9}"/>
              </a:ext>
            </a:extLst>
          </p:cNvPr>
          <p:cNvPicPr>
            <a:picLocks noChangeAspect="1"/>
          </p:cNvPicPr>
          <p:nvPr/>
        </p:nvPicPr>
        <p:blipFill>
          <a:blip r:embed="rId4"/>
          <a:stretch>
            <a:fillRect/>
          </a:stretch>
        </p:blipFill>
        <p:spPr>
          <a:xfrm>
            <a:off x="5983705" y="1234302"/>
            <a:ext cx="4654239" cy="2766506"/>
          </a:xfrm>
          <a:prstGeom prst="rect">
            <a:avLst/>
          </a:prstGeom>
        </p:spPr>
      </p:pic>
      <p:pic>
        <p:nvPicPr>
          <p:cNvPr id="11" name="Picture 10">
            <a:extLst>
              <a:ext uri="{FF2B5EF4-FFF2-40B4-BE49-F238E27FC236}">
                <a16:creationId xmlns:a16="http://schemas.microsoft.com/office/drawing/2014/main" id="{8D669812-0BD5-56F6-916E-FB8E8170B38F}"/>
              </a:ext>
            </a:extLst>
          </p:cNvPr>
          <p:cNvPicPr>
            <a:picLocks noChangeAspect="1"/>
          </p:cNvPicPr>
          <p:nvPr/>
        </p:nvPicPr>
        <p:blipFill>
          <a:blip r:embed="rId5"/>
          <a:stretch>
            <a:fillRect/>
          </a:stretch>
        </p:blipFill>
        <p:spPr>
          <a:xfrm>
            <a:off x="6300771" y="4086314"/>
            <a:ext cx="4020106" cy="653109"/>
          </a:xfrm>
          <a:prstGeom prst="rect">
            <a:avLst/>
          </a:prstGeom>
        </p:spPr>
      </p:pic>
      <p:pic>
        <p:nvPicPr>
          <p:cNvPr id="13" name="Picture 12">
            <a:extLst>
              <a:ext uri="{FF2B5EF4-FFF2-40B4-BE49-F238E27FC236}">
                <a16:creationId xmlns:a16="http://schemas.microsoft.com/office/drawing/2014/main" id="{4CB57945-0878-394F-C3B7-75824DAF5619}"/>
              </a:ext>
            </a:extLst>
          </p:cNvPr>
          <p:cNvPicPr>
            <a:picLocks noChangeAspect="1"/>
          </p:cNvPicPr>
          <p:nvPr/>
        </p:nvPicPr>
        <p:blipFill>
          <a:blip r:embed="rId6"/>
          <a:stretch>
            <a:fillRect/>
          </a:stretch>
        </p:blipFill>
        <p:spPr>
          <a:xfrm>
            <a:off x="4763286" y="5006621"/>
            <a:ext cx="7095079" cy="1708213"/>
          </a:xfrm>
          <a:prstGeom prst="rect">
            <a:avLst/>
          </a:prstGeom>
        </p:spPr>
      </p:pic>
    </p:spTree>
    <p:extLst>
      <p:ext uri="{BB962C8B-B14F-4D97-AF65-F5344CB8AC3E}">
        <p14:creationId xmlns:p14="http://schemas.microsoft.com/office/powerpoint/2010/main" val="1794847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F5C0D-E7FC-8F65-1E3D-32EE4F1965AE}"/>
            </a:ext>
          </a:extLst>
        </p:cNvPr>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F8062827-FFB4-B084-C8C4-9B4FE232DD8F}"/>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sp>
        <p:nvSpPr>
          <p:cNvPr id="2" name="Title 1">
            <a:extLst>
              <a:ext uri="{FF2B5EF4-FFF2-40B4-BE49-F238E27FC236}">
                <a16:creationId xmlns:a16="http://schemas.microsoft.com/office/drawing/2014/main" id="{9ABFB368-5F4A-6264-498B-7E2792B6022F}"/>
              </a:ext>
            </a:extLst>
          </p:cNvPr>
          <p:cNvSpPr>
            <a:spLocks noGrp="1"/>
          </p:cNvSpPr>
          <p:nvPr>
            <p:ph type="title"/>
          </p:nvPr>
        </p:nvSpPr>
        <p:spPr>
          <a:xfrm>
            <a:off x="412102" y="148957"/>
            <a:ext cx="5943045" cy="1278467"/>
          </a:xfrm>
        </p:spPr>
        <p:txBody>
          <a:bodyPr vert="horz" lIns="91440" tIns="45720" rIns="91440" bIns="45720" rtlCol="0" anchor="ctr">
            <a:normAutofit/>
          </a:bodyPr>
          <a:lstStyle/>
          <a:p>
            <a:pPr marL="342900" indent="-342900" algn="ctr">
              <a:buFont typeface="+mj-lt"/>
              <a:buAutoNum type="arabicParenR" startAt="10"/>
            </a:pPr>
            <a:r>
              <a:rPr lang="en-US" sz="1400" b="0" i="0" dirty="0">
                <a:solidFill>
                  <a:schemeClr val="tx1">
                    <a:lumMod val="95000"/>
                  </a:schemeClr>
                </a:solidFill>
                <a:effectLst/>
                <a:latin typeface="LatoWeb"/>
              </a:rPr>
              <a:t>Properly implement a password reset </a:t>
            </a:r>
            <a:endParaRPr lang="en-US" sz="1400" dirty="0">
              <a:solidFill>
                <a:schemeClr val="tx1">
                  <a:lumMod val="95000"/>
                </a:schemeClr>
              </a:solidFill>
            </a:endParaRPr>
          </a:p>
        </p:txBody>
      </p:sp>
      <p:pic>
        <p:nvPicPr>
          <p:cNvPr id="8" name="Picture 7">
            <a:extLst>
              <a:ext uri="{FF2B5EF4-FFF2-40B4-BE49-F238E27FC236}">
                <a16:creationId xmlns:a16="http://schemas.microsoft.com/office/drawing/2014/main" id="{D0BF817A-31C2-4431-73E7-30C42085086A}"/>
              </a:ext>
            </a:extLst>
          </p:cNvPr>
          <p:cNvPicPr>
            <a:picLocks noChangeAspect="1"/>
          </p:cNvPicPr>
          <p:nvPr/>
        </p:nvPicPr>
        <p:blipFill>
          <a:blip r:embed="rId4"/>
          <a:stretch>
            <a:fillRect/>
          </a:stretch>
        </p:blipFill>
        <p:spPr>
          <a:xfrm>
            <a:off x="267597" y="1596059"/>
            <a:ext cx="5348457" cy="4099135"/>
          </a:xfrm>
          <a:prstGeom prst="rect">
            <a:avLst/>
          </a:prstGeom>
        </p:spPr>
      </p:pic>
      <p:pic>
        <p:nvPicPr>
          <p:cNvPr id="12" name="Picture 11">
            <a:extLst>
              <a:ext uri="{FF2B5EF4-FFF2-40B4-BE49-F238E27FC236}">
                <a16:creationId xmlns:a16="http://schemas.microsoft.com/office/drawing/2014/main" id="{0AF7DA8D-A8FE-0E7C-7CA6-F5477C9DD852}"/>
              </a:ext>
            </a:extLst>
          </p:cNvPr>
          <p:cNvPicPr>
            <a:picLocks noChangeAspect="1"/>
          </p:cNvPicPr>
          <p:nvPr/>
        </p:nvPicPr>
        <p:blipFill>
          <a:blip r:embed="rId5"/>
          <a:stretch>
            <a:fillRect/>
          </a:stretch>
        </p:blipFill>
        <p:spPr>
          <a:xfrm>
            <a:off x="6575948" y="196905"/>
            <a:ext cx="4807522" cy="2818772"/>
          </a:xfrm>
          <a:prstGeom prst="rect">
            <a:avLst/>
          </a:prstGeom>
        </p:spPr>
      </p:pic>
      <p:pic>
        <p:nvPicPr>
          <p:cNvPr id="14" name="Picture 13">
            <a:extLst>
              <a:ext uri="{FF2B5EF4-FFF2-40B4-BE49-F238E27FC236}">
                <a16:creationId xmlns:a16="http://schemas.microsoft.com/office/drawing/2014/main" id="{D51065D9-8161-8F7B-E6BD-67C3D19B28DF}"/>
              </a:ext>
            </a:extLst>
          </p:cNvPr>
          <p:cNvPicPr>
            <a:picLocks noChangeAspect="1"/>
          </p:cNvPicPr>
          <p:nvPr/>
        </p:nvPicPr>
        <p:blipFill>
          <a:blip r:embed="rId6"/>
          <a:stretch>
            <a:fillRect/>
          </a:stretch>
        </p:blipFill>
        <p:spPr>
          <a:xfrm>
            <a:off x="6498348" y="3213808"/>
            <a:ext cx="5168313" cy="3348393"/>
          </a:xfrm>
          <a:prstGeom prst="rect">
            <a:avLst/>
          </a:prstGeom>
        </p:spPr>
      </p:pic>
    </p:spTree>
    <p:extLst>
      <p:ext uri="{BB962C8B-B14F-4D97-AF65-F5344CB8AC3E}">
        <p14:creationId xmlns:p14="http://schemas.microsoft.com/office/powerpoint/2010/main" val="406540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1E6D3-5826-2D91-895D-0F6F6F897B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B3531-6306-F9CF-DE1C-18ACC0217F24}"/>
              </a:ext>
            </a:extLst>
          </p:cNvPr>
          <p:cNvSpPr>
            <a:spLocks noGrp="1"/>
          </p:cNvSpPr>
          <p:nvPr>
            <p:ph type="title"/>
          </p:nvPr>
        </p:nvSpPr>
        <p:spPr>
          <a:xfrm>
            <a:off x="1155855" y="390659"/>
            <a:ext cx="8554473" cy="1456267"/>
          </a:xfrm>
        </p:spPr>
        <p:txBody>
          <a:bodyPr>
            <a:normAutofit/>
          </a:bodyPr>
          <a:lstStyle/>
          <a:p>
            <a:pPr marL="342900" indent="-342900">
              <a:buFont typeface="+mj-lt"/>
              <a:buAutoNum type="arabicParenR" startAt="11"/>
            </a:pPr>
            <a:r>
              <a:rPr lang="en-US" sz="1400" b="0" i="0" dirty="0">
                <a:solidFill>
                  <a:schemeClr val="tx1">
                    <a:lumMod val="95000"/>
                  </a:schemeClr>
                </a:solidFill>
                <a:effectLst/>
                <a:latin typeface="LatoWeb"/>
              </a:rPr>
              <a:t>Properly utilize a CSS Framework like Bootstrap &amp; Properly utilize Blueprints to define blueprint-specific routes</a:t>
            </a:r>
            <a:endParaRPr lang="en-US" sz="1400" dirty="0">
              <a:solidFill>
                <a:schemeClr val="tx1">
                  <a:lumMod val="95000"/>
                </a:schemeClr>
              </a:solidFill>
            </a:endParaRPr>
          </a:p>
        </p:txBody>
      </p:sp>
      <p:pic>
        <p:nvPicPr>
          <p:cNvPr id="7" name="Picture 6">
            <a:extLst>
              <a:ext uri="{FF2B5EF4-FFF2-40B4-BE49-F238E27FC236}">
                <a16:creationId xmlns:a16="http://schemas.microsoft.com/office/drawing/2014/main" id="{C038D988-4091-804F-CAA6-6CDE940D8715}"/>
              </a:ext>
            </a:extLst>
          </p:cNvPr>
          <p:cNvPicPr>
            <a:picLocks noChangeAspect="1"/>
          </p:cNvPicPr>
          <p:nvPr/>
        </p:nvPicPr>
        <p:blipFill>
          <a:blip r:embed="rId3"/>
          <a:stretch>
            <a:fillRect/>
          </a:stretch>
        </p:blipFill>
        <p:spPr>
          <a:xfrm>
            <a:off x="263797" y="1949957"/>
            <a:ext cx="5570333" cy="3264468"/>
          </a:xfrm>
          <a:prstGeom prst="rect">
            <a:avLst/>
          </a:prstGeom>
        </p:spPr>
      </p:pic>
      <p:pic>
        <p:nvPicPr>
          <p:cNvPr id="9" name="Picture 8">
            <a:extLst>
              <a:ext uri="{FF2B5EF4-FFF2-40B4-BE49-F238E27FC236}">
                <a16:creationId xmlns:a16="http://schemas.microsoft.com/office/drawing/2014/main" id="{A2953FF6-ACBB-D714-96A7-6640F941FB38}"/>
              </a:ext>
            </a:extLst>
          </p:cNvPr>
          <p:cNvPicPr>
            <a:picLocks noChangeAspect="1"/>
          </p:cNvPicPr>
          <p:nvPr/>
        </p:nvPicPr>
        <p:blipFill>
          <a:blip r:embed="rId4"/>
          <a:stretch>
            <a:fillRect/>
          </a:stretch>
        </p:blipFill>
        <p:spPr>
          <a:xfrm>
            <a:off x="6825253" y="3380054"/>
            <a:ext cx="4682020" cy="3303818"/>
          </a:xfrm>
          <a:prstGeom prst="rect">
            <a:avLst/>
          </a:prstGeom>
        </p:spPr>
      </p:pic>
      <p:pic>
        <p:nvPicPr>
          <p:cNvPr id="11" name="Picture 10">
            <a:extLst>
              <a:ext uri="{FF2B5EF4-FFF2-40B4-BE49-F238E27FC236}">
                <a16:creationId xmlns:a16="http://schemas.microsoft.com/office/drawing/2014/main" id="{5C12BB26-0B53-0DA2-DCCC-85BF5121DECD}"/>
              </a:ext>
            </a:extLst>
          </p:cNvPr>
          <p:cNvPicPr>
            <a:picLocks noChangeAspect="1"/>
          </p:cNvPicPr>
          <p:nvPr/>
        </p:nvPicPr>
        <p:blipFill>
          <a:blip r:embed="rId5"/>
          <a:stretch>
            <a:fillRect/>
          </a:stretch>
        </p:blipFill>
        <p:spPr>
          <a:xfrm>
            <a:off x="8327875" y="1421923"/>
            <a:ext cx="1195601" cy="1875563"/>
          </a:xfrm>
          <a:prstGeom prst="rect">
            <a:avLst/>
          </a:prstGeom>
        </p:spPr>
      </p:pic>
    </p:spTree>
    <p:extLst>
      <p:ext uri="{BB962C8B-B14F-4D97-AF65-F5344CB8AC3E}">
        <p14:creationId xmlns:p14="http://schemas.microsoft.com/office/powerpoint/2010/main" val="3061845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0EB89-2EB8-FE59-E107-98023BA0D0BF}"/>
            </a:ext>
          </a:extLst>
        </p:cNvPr>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791E47D1-1255-E559-0349-FFF7A0BE3CC9}"/>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sp>
        <p:nvSpPr>
          <p:cNvPr id="2" name="Title 1">
            <a:extLst>
              <a:ext uri="{FF2B5EF4-FFF2-40B4-BE49-F238E27FC236}">
                <a16:creationId xmlns:a16="http://schemas.microsoft.com/office/drawing/2014/main" id="{AEC77E03-2FA6-46D3-F7E1-BA2F8791C2FD}"/>
              </a:ext>
            </a:extLst>
          </p:cNvPr>
          <p:cNvSpPr>
            <a:spLocks noGrp="1"/>
          </p:cNvSpPr>
          <p:nvPr>
            <p:ph type="title"/>
          </p:nvPr>
        </p:nvSpPr>
        <p:spPr>
          <a:xfrm>
            <a:off x="2416904" y="218303"/>
            <a:ext cx="7390680" cy="1278467"/>
          </a:xfrm>
        </p:spPr>
        <p:txBody>
          <a:bodyPr vert="horz" lIns="91440" tIns="45720" rIns="91440" bIns="45720" rtlCol="0" anchor="ctr">
            <a:normAutofit/>
          </a:bodyPr>
          <a:lstStyle/>
          <a:p>
            <a:pPr marL="342900" indent="-342900" algn="ctr">
              <a:buFont typeface="+mj-lt"/>
              <a:buAutoNum type="arabicParenR" startAt="12"/>
            </a:pPr>
            <a:r>
              <a:rPr lang="en-US" sz="1400" b="0" i="0" dirty="0">
                <a:solidFill>
                  <a:schemeClr val="tx1">
                    <a:lumMod val="95000"/>
                  </a:schemeClr>
                </a:solidFill>
                <a:effectLst/>
                <a:latin typeface="LatoWeb"/>
              </a:rPr>
              <a:t>Display an understanding of the REST API pattern</a:t>
            </a:r>
            <a:endParaRPr lang="en-US" sz="1400" dirty="0">
              <a:solidFill>
                <a:schemeClr val="tx1">
                  <a:lumMod val="95000"/>
                </a:schemeClr>
              </a:solidFill>
            </a:endParaRPr>
          </a:p>
        </p:txBody>
      </p:sp>
      <p:pic>
        <p:nvPicPr>
          <p:cNvPr id="8" name="Picture 7">
            <a:extLst>
              <a:ext uri="{FF2B5EF4-FFF2-40B4-BE49-F238E27FC236}">
                <a16:creationId xmlns:a16="http://schemas.microsoft.com/office/drawing/2014/main" id="{F8B6649F-150D-1BCC-8CCB-C5FE02359118}"/>
              </a:ext>
            </a:extLst>
          </p:cNvPr>
          <p:cNvPicPr>
            <a:picLocks noChangeAspect="1"/>
          </p:cNvPicPr>
          <p:nvPr/>
        </p:nvPicPr>
        <p:blipFill>
          <a:blip r:embed="rId4"/>
          <a:stretch>
            <a:fillRect/>
          </a:stretch>
        </p:blipFill>
        <p:spPr>
          <a:xfrm>
            <a:off x="2141279" y="1171978"/>
            <a:ext cx="7941930" cy="5486401"/>
          </a:xfrm>
          <a:prstGeom prst="rect">
            <a:avLst/>
          </a:prstGeom>
        </p:spPr>
      </p:pic>
    </p:spTree>
    <p:extLst>
      <p:ext uri="{BB962C8B-B14F-4D97-AF65-F5344CB8AC3E}">
        <p14:creationId xmlns:p14="http://schemas.microsoft.com/office/powerpoint/2010/main" val="611226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26FB3-0622-96C9-ACCF-C649713DA7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B21847-9E37-1602-8CBC-308AD4338995}"/>
              </a:ext>
            </a:extLst>
          </p:cNvPr>
          <p:cNvSpPr>
            <a:spLocks noGrp="1"/>
          </p:cNvSpPr>
          <p:nvPr>
            <p:ph type="title"/>
          </p:nvPr>
        </p:nvSpPr>
        <p:spPr>
          <a:xfrm>
            <a:off x="1818763" y="234696"/>
            <a:ext cx="8554473" cy="1456267"/>
          </a:xfrm>
        </p:spPr>
        <p:txBody>
          <a:bodyPr>
            <a:normAutofit/>
          </a:bodyPr>
          <a:lstStyle/>
          <a:p>
            <a:pPr marL="342900" indent="-342900">
              <a:buFont typeface="+mj-lt"/>
              <a:buAutoNum type="arabicParenR" startAt="13"/>
            </a:pPr>
            <a:r>
              <a:rPr lang="en-US" sz="1400" b="0" i="0" dirty="0">
                <a:solidFill>
                  <a:schemeClr val="tx1">
                    <a:lumMod val="95000"/>
                  </a:schemeClr>
                </a:solidFill>
                <a:effectLst/>
                <a:latin typeface="LatoWeb"/>
              </a:rPr>
              <a:t>Complete a small tutorial on an alternative Server-Side Web Framework to Flask (such as Django, Ruby on Rails, Laravel or Express)</a:t>
            </a:r>
            <a:endParaRPr lang="en-US" sz="1400" dirty="0">
              <a:solidFill>
                <a:schemeClr val="tx1">
                  <a:lumMod val="95000"/>
                </a:schemeClr>
              </a:solidFill>
            </a:endParaRPr>
          </a:p>
        </p:txBody>
      </p:sp>
      <p:pic>
        <p:nvPicPr>
          <p:cNvPr id="7" name="Picture 6">
            <a:extLst>
              <a:ext uri="{FF2B5EF4-FFF2-40B4-BE49-F238E27FC236}">
                <a16:creationId xmlns:a16="http://schemas.microsoft.com/office/drawing/2014/main" id="{C091C50D-3717-1879-25B0-04E35D3AB6E4}"/>
              </a:ext>
            </a:extLst>
          </p:cNvPr>
          <p:cNvPicPr>
            <a:picLocks noChangeAspect="1"/>
          </p:cNvPicPr>
          <p:nvPr/>
        </p:nvPicPr>
        <p:blipFill>
          <a:blip r:embed="rId3"/>
          <a:stretch>
            <a:fillRect/>
          </a:stretch>
        </p:blipFill>
        <p:spPr>
          <a:xfrm>
            <a:off x="1533524" y="1530664"/>
            <a:ext cx="9124950" cy="4800652"/>
          </a:xfrm>
          <a:prstGeom prst="rect">
            <a:avLst/>
          </a:prstGeom>
        </p:spPr>
      </p:pic>
    </p:spTree>
    <p:extLst>
      <p:ext uri="{BB962C8B-B14F-4D97-AF65-F5344CB8AC3E}">
        <p14:creationId xmlns:p14="http://schemas.microsoft.com/office/powerpoint/2010/main" val="3985160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C055E-2C0F-A6C0-4948-D5626B9F8C0C}"/>
            </a:ext>
          </a:extLst>
        </p:cNvPr>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E369EC62-8577-9943-DA51-D0748BB420AA}"/>
              </a:ext>
            </a:extLst>
          </p:cNvPr>
          <p:cNvPicPr>
            <a:picLocks noGrp="1" noChangeAspect="1"/>
          </p:cNvPicPr>
          <p:nvPr>
            <p:ph sz="half" idx="1"/>
          </p:nvPr>
        </p:nvPicPr>
        <p:blipFill rotWithShape="1">
          <a:blip r:embed="rId3"/>
          <a:srcRect t="4555" b="4555"/>
          <a:stretch/>
        </p:blipFill>
        <p:spPr>
          <a:xfrm>
            <a:off x="-600" y="0"/>
            <a:ext cx="12193200" cy="6859226"/>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sp>
        <p:nvSpPr>
          <p:cNvPr id="2" name="Title 1">
            <a:extLst>
              <a:ext uri="{FF2B5EF4-FFF2-40B4-BE49-F238E27FC236}">
                <a16:creationId xmlns:a16="http://schemas.microsoft.com/office/drawing/2014/main" id="{6AAD6F52-EBBA-EFA1-06BA-8E09715998F2}"/>
              </a:ext>
            </a:extLst>
          </p:cNvPr>
          <p:cNvSpPr>
            <a:spLocks noGrp="1"/>
          </p:cNvSpPr>
          <p:nvPr>
            <p:ph type="title"/>
          </p:nvPr>
        </p:nvSpPr>
        <p:spPr>
          <a:xfrm>
            <a:off x="2443141" y="367047"/>
            <a:ext cx="7305717" cy="1085029"/>
          </a:xfrm>
        </p:spPr>
        <p:txBody>
          <a:bodyPr vert="horz" lIns="91440" tIns="45720" rIns="91440" bIns="45720" rtlCol="0" anchor="ctr">
            <a:normAutofit/>
          </a:bodyPr>
          <a:lstStyle/>
          <a:p>
            <a:pPr marL="342900" indent="-342900" algn="ctr">
              <a:buFont typeface="+mj-lt"/>
              <a:buAutoNum type="arabicParenR" startAt="14"/>
            </a:pPr>
            <a:r>
              <a:rPr lang="en-US" sz="1400" b="0" i="0" dirty="0">
                <a:solidFill>
                  <a:schemeClr val="tx1">
                    <a:lumMod val="95000"/>
                  </a:schemeClr>
                </a:solidFill>
                <a:effectLst/>
                <a:latin typeface="LatoWeb"/>
              </a:rPr>
              <a:t>Display an understanding of how to deploy a Flask application, either on a specialized service (like Heroku) or on a </a:t>
            </a:r>
            <a:r>
              <a:rPr lang="en-US" sz="1400" b="0" i="0" dirty="0" err="1">
                <a:solidFill>
                  <a:schemeClr val="tx1">
                    <a:lumMod val="95000"/>
                  </a:schemeClr>
                </a:solidFill>
                <a:effectLst/>
                <a:latin typeface="LatoWeb"/>
              </a:rPr>
              <a:t>linux</a:t>
            </a:r>
            <a:r>
              <a:rPr lang="en-US" sz="1400" b="0" i="0" dirty="0">
                <a:solidFill>
                  <a:schemeClr val="tx1">
                    <a:lumMod val="95000"/>
                  </a:schemeClr>
                </a:solidFill>
                <a:effectLst/>
                <a:latin typeface="LatoWeb"/>
              </a:rPr>
              <a:t> server</a:t>
            </a:r>
            <a:endParaRPr lang="en-US" sz="1400" dirty="0">
              <a:solidFill>
                <a:schemeClr val="tx1">
                  <a:lumMod val="95000"/>
                </a:schemeClr>
              </a:solidFill>
            </a:endParaRPr>
          </a:p>
        </p:txBody>
      </p:sp>
      <p:sp>
        <p:nvSpPr>
          <p:cNvPr id="8" name="TextBox 7">
            <a:extLst>
              <a:ext uri="{FF2B5EF4-FFF2-40B4-BE49-F238E27FC236}">
                <a16:creationId xmlns:a16="http://schemas.microsoft.com/office/drawing/2014/main" id="{084B51B2-E2A3-2890-0D30-B0A63CD830CD}"/>
              </a:ext>
            </a:extLst>
          </p:cNvPr>
          <p:cNvSpPr txBox="1"/>
          <p:nvPr/>
        </p:nvSpPr>
        <p:spPr>
          <a:xfrm>
            <a:off x="1366234" y="2028616"/>
            <a:ext cx="9459532" cy="2800767"/>
          </a:xfrm>
          <a:prstGeom prst="rect">
            <a:avLst/>
          </a:prstGeom>
          <a:noFill/>
        </p:spPr>
        <p:txBody>
          <a:bodyPr wrap="square" rtlCol="0">
            <a:spAutoFit/>
          </a:bodyPr>
          <a:lstStyle/>
          <a:p>
            <a:r>
              <a:rPr lang="en-US" sz="1100" dirty="0">
                <a:solidFill>
                  <a:schemeClr val="tx1">
                    <a:lumMod val="95000"/>
                  </a:schemeClr>
                </a:solidFill>
              </a:rPr>
              <a:t>	Deploying a Flask application is not too complex once you have everything in order. First, you need to get your project ready by making sure you have all your project files, your templates, and your static files in one place. Create a file called requirements.txt that lists all the Python libraries your app depends on. You also need a </a:t>
            </a:r>
            <a:r>
              <a:rPr lang="en-US" sz="1100" dirty="0" err="1">
                <a:solidFill>
                  <a:schemeClr val="tx1">
                    <a:lumMod val="95000"/>
                  </a:schemeClr>
                </a:solidFill>
              </a:rPr>
              <a:t>Procfile</a:t>
            </a:r>
            <a:r>
              <a:rPr lang="en-US" sz="1100" dirty="0">
                <a:solidFill>
                  <a:schemeClr val="tx1">
                    <a:lumMod val="95000"/>
                  </a:schemeClr>
                </a:solidFill>
              </a:rPr>
              <a:t> that tells the hosting service how to run your app. For example, if your Flask app is in a file called app.py and your application object is named app, your </a:t>
            </a:r>
            <a:r>
              <a:rPr lang="en-US" sz="1100" dirty="0" err="1">
                <a:solidFill>
                  <a:schemeClr val="tx1">
                    <a:lumMod val="95000"/>
                  </a:schemeClr>
                </a:solidFill>
              </a:rPr>
              <a:t>Procfile</a:t>
            </a:r>
            <a:r>
              <a:rPr lang="en-US" sz="1100" dirty="0">
                <a:solidFill>
                  <a:schemeClr val="tx1">
                    <a:lumMod val="95000"/>
                  </a:schemeClr>
                </a:solidFill>
              </a:rPr>
              <a:t> might have this line: “web: </a:t>
            </a:r>
            <a:r>
              <a:rPr lang="en-US" sz="1100" dirty="0" err="1">
                <a:solidFill>
                  <a:schemeClr val="tx1">
                    <a:lumMod val="95000"/>
                  </a:schemeClr>
                </a:solidFill>
              </a:rPr>
              <a:t>gunicorn</a:t>
            </a:r>
            <a:r>
              <a:rPr lang="en-US" sz="1100" dirty="0">
                <a:solidFill>
                  <a:schemeClr val="tx1">
                    <a:lumMod val="95000"/>
                  </a:schemeClr>
                </a:solidFill>
              </a:rPr>
              <a:t> </a:t>
            </a:r>
            <a:r>
              <a:rPr lang="en-US" sz="1100" dirty="0" err="1">
                <a:solidFill>
                  <a:schemeClr val="tx1">
                    <a:lumMod val="95000"/>
                  </a:schemeClr>
                </a:solidFill>
              </a:rPr>
              <a:t>app:app</a:t>
            </a:r>
            <a:r>
              <a:rPr lang="en-US" sz="1100" dirty="0">
                <a:solidFill>
                  <a:schemeClr val="tx1">
                    <a:lumMod val="95000"/>
                  </a:schemeClr>
                </a:solidFill>
              </a:rPr>
              <a:t>”.</a:t>
            </a:r>
          </a:p>
          <a:p>
            <a:endParaRPr lang="en-US" sz="1100" dirty="0">
              <a:solidFill>
                <a:schemeClr val="tx1">
                  <a:lumMod val="95000"/>
                </a:schemeClr>
              </a:solidFill>
            </a:endParaRPr>
          </a:p>
          <a:p>
            <a:r>
              <a:rPr lang="en-US" sz="1100" dirty="0">
                <a:solidFill>
                  <a:schemeClr val="tx1">
                    <a:lumMod val="95000"/>
                  </a:schemeClr>
                </a:solidFill>
              </a:rPr>
              <a:t>	When you push your project to </a:t>
            </a:r>
            <a:r>
              <a:rPr lang="en-US" sz="1100" b="1" dirty="0">
                <a:solidFill>
                  <a:schemeClr val="tx1">
                    <a:lumMod val="95000"/>
                  </a:schemeClr>
                </a:solidFill>
              </a:rPr>
              <a:t>GitHub</a:t>
            </a:r>
            <a:r>
              <a:rPr lang="en-US" sz="1100" dirty="0">
                <a:solidFill>
                  <a:schemeClr val="tx1">
                    <a:lumMod val="95000"/>
                  </a:schemeClr>
                </a:solidFill>
              </a:rPr>
              <a:t>, you can use services like </a:t>
            </a:r>
            <a:r>
              <a:rPr lang="en-US" sz="1100" b="1" dirty="0">
                <a:solidFill>
                  <a:schemeClr val="tx1">
                    <a:lumMod val="95000"/>
                  </a:schemeClr>
                </a:solidFill>
              </a:rPr>
              <a:t>Heroku</a:t>
            </a:r>
            <a:r>
              <a:rPr lang="en-US" sz="1100" dirty="0">
                <a:solidFill>
                  <a:schemeClr val="tx1">
                    <a:lumMod val="95000"/>
                  </a:schemeClr>
                </a:solidFill>
              </a:rPr>
              <a:t> or </a:t>
            </a:r>
            <a:r>
              <a:rPr lang="en-US" sz="1100" b="1" dirty="0">
                <a:solidFill>
                  <a:schemeClr val="tx1">
                    <a:lumMod val="95000"/>
                  </a:schemeClr>
                </a:solidFill>
              </a:rPr>
              <a:t>Railway</a:t>
            </a:r>
            <a:r>
              <a:rPr lang="en-US" sz="1100" dirty="0">
                <a:solidFill>
                  <a:schemeClr val="tx1">
                    <a:lumMod val="95000"/>
                  </a:schemeClr>
                </a:solidFill>
              </a:rPr>
              <a:t> to deploy your app. With these platforms, you connect your </a:t>
            </a:r>
            <a:r>
              <a:rPr lang="en-US" sz="1100" b="1" dirty="0">
                <a:solidFill>
                  <a:schemeClr val="tx1">
                    <a:lumMod val="95000"/>
                  </a:schemeClr>
                </a:solidFill>
              </a:rPr>
              <a:t>GitHub</a:t>
            </a:r>
            <a:r>
              <a:rPr lang="en-US" sz="1100" dirty="0">
                <a:solidFill>
                  <a:schemeClr val="tx1">
                    <a:lumMod val="95000"/>
                  </a:schemeClr>
                </a:solidFill>
              </a:rPr>
              <a:t> repository via their dashboard or use a command-line tool. You also set environment variables in their settings such as “FLASK_ENV=production” and your secret keys, which helps the service know that your app is ready for the live stage. The hosting service uses the </a:t>
            </a:r>
            <a:r>
              <a:rPr lang="en-US" sz="1100" dirty="0" err="1">
                <a:solidFill>
                  <a:schemeClr val="tx1">
                    <a:lumMod val="95000"/>
                  </a:schemeClr>
                </a:solidFill>
              </a:rPr>
              <a:t>Procfile</a:t>
            </a:r>
            <a:r>
              <a:rPr lang="en-US" sz="1100" dirty="0">
                <a:solidFill>
                  <a:schemeClr val="tx1">
                    <a:lumMod val="95000"/>
                  </a:schemeClr>
                </a:solidFill>
              </a:rPr>
              <a:t> command to run your application using </a:t>
            </a:r>
            <a:r>
              <a:rPr lang="en-US" sz="1100" dirty="0" err="1">
                <a:solidFill>
                  <a:schemeClr val="tx1">
                    <a:lumMod val="95000"/>
                  </a:schemeClr>
                </a:solidFill>
              </a:rPr>
              <a:t>Gunicorn</a:t>
            </a:r>
            <a:r>
              <a:rPr lang="en-US" sz="1100" dirty="0">
                <a:solidFill>
                  <a:schemeClr val="tx1">
                    <a:lumMod val="95000"/>
                  </a:schemeClr>
                </a:solidFill>
              </a:rPr>
              <a:t>, and they offer helpful tools for logging and scaling as your app grows.</a:t>
            </a:r>
          </a:p>
          <a:p>
            <a:endParaRPr lang="en-US" sz="1100" dirty="0">
              <a:solidFill>
                <a:schemeClr val="tx1">
                  <a:lumMod val="95000"/>
                </a:schemeClr>
              </a:solidFill>
            </a:endParaRPr>
          </a:p>
          <a:p>
            <a:r>
              <a:rPr lang="en-US" sz="1100" dirty="0">
                <a:solidFill>
                  <a:schemeClr val="tx1">
                    <a:lumMod val="95000"/>
                  </a:schemeClr>
                </a:solidFill>
              </a:rPr>
              <a:t>	If you prefer to run your own Linux server, you have a bit more work to do but also complete control. You begin by cloning your project on the server, setting up a virtual environment, and installing your dependencies with the requirements file. You then test your app with </a:t>
            </a:r>
            <a:r>
              <a:rPr lang="en-US" sz="1100" dirty="0" err="1">
                <a:solidFill>
                  <a:schemeClr val="tx1">
                    <a:lumMod val="95000"/>
                  </a:schemeClr>
                </a:solidFill>
              </a:rPr>
              <a:t>Gunicorn</a:t>
            </a:r>
            <a:r>
              <a:rPr lang="en-US" sz="1100" dirty="0">
                <a:solidFill>
                  <a:schemeClr val="tx1">
                    <a:lumMod val="95000"/>
                  </a:schemeClr>
                </a:solidFill>
              </a:rPr>
              <a:t> using a command like: “</a:t>
            </a:r>
            <a:r>
              <a:rPr lang="en-US" sz="1100" dirty="0" err="1">
                <a:solidFill>
                  <a:schemeClr val="tx1">
                    <a:lumMod val="95000"/>
                  </a:schemeClr>
                </a:solidFill>
              </a:rPr>
              <a:t>gunicorn</a:t>
            </a:r>
            <a:r>
              <a:rPr lang="en-US" sz="1100" dirty="0">
                <a:solidFill>
                  <a:schemeClr val="tx1">
                    <a:lumMod val="95000"/>
                  </a:schemeClr>
                </a:solidFill>
              </a:rPr>
              <a:t> </a:t>
            </a:r>
            <a:r>
              <a:rPr lang="en-US" sz="1100" dirty="0" err="1">
                <a:solidFill>
                  <a:schemeClr val="tx1">
                    <a:lumMod val="95000"/>
                  </a:schemeClr>
                </a:solidFill>
              </a:rPr>
              <a:t>app:app</a:t>
            </a:r>
            <a:r>
              <a:rPr lang="en-US" sz="1100" dirty="0">
                <a:solidFill>
                  <a:schemeClr val="tx1">
                    <a:lumMod val="95000"/>
                  </a:schemeClr>
                </a:solidFill>
              </a:rPr>
              <a:t>”. To ensure that your app runs continuously, you can create a “</a:t>
            </a:r>
            <a:r>
              <a:rPr lang="en-US" sz="1100" i="1" dirty="0" err="1">
                <a:solidFill>
                  <a:schemeClr val="tx1">
                    <a:lumMod val="95000"/>
                  </a:schemeClr>
                </a:solidFill>
              </a:rPr>
              <a:t>systemd</a:t>
            </a:r>
            <a:r>
              <a:rPr lang="en-US" sz="1100" dirty="0">
                <a:solidFill>
                  <a:schemeClr val="tx1">
                    <a:lumMod val="95000"/>
                  </a:schemeClr>
                </a:solidFill>
              </a:rPr>
              <a:t>” service that starts the app each time the server boots and restarts it if needed. It is common to place </a:t>
            </a:r>
            <a:r>
              <a:rPr lang="en-US" sz="1100" b="1" dirty="0">
                <a:solidFill>
                  <a:schemeClr val="tx1">
                    <a:lumMod val="95000"/>
                  </a:schemeClr>
                </a:solidFill>
              </a:rPr>
              <a:t>Nginx</a:t>
            </a:r>
            <a:r>
              <a:rPr lang="en-US" sz="1100" dirty="0">
                <a:solidFill>
                  <a:schemeClr val="tx1">
                    <a:lumMod val="95000"/>
                  </a:schemeClr>
                </a:solidFill>
              </a:rPr>
              <a:t> in front of your app as a reverse proxy so that all HTTP requests are handled properly and to manage secure connections with SSL (using services such as </a:t>
            </a:r>
            <a:r>
              <a:rPr lang="en-US" sz="1100" i="1" dirty="0">
                <a:solidFill>
                  <a:schemeClr val="tx1">
                    <a:lumMod val="95000"/>
                  </a:schemeClr>
                </a:solidFill>
              </a:rPr>
              <a:t>Let's Encrypt</a:t>
            </a:r>
            <a:r>
              <a:rPr lang="en-US" sz="1100" dirty="0">
                <a:solidFill>
                  <a:schemeClr val="tx1">
                    <a:lumMod val="95000"/>
                  </a:schemeClr>
                </a:solidFill>
              </a:rPr>
              <a:t>). This method requires you to configure firewall settings and domain records carefully. In both cases, the key ideas are to manage your dependencies, set your configuration options via the environment, and make sure that the process running your app is well secured.</a:t>
            </a:r>
          </a:p>
        </p:txBody>
      </p:sp>
    </p:spTree>
    <p:extLst>
      <p:ext uri="{BB962C8B-B14F-4D97-AF65-F5344CB8AC3E}">
        <p14:creationId xmlns:p14="http://schemas.microsoft.com/office/powerpoint/2010/main" val="3843138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JSWALLEY@ROCKETMAIL.com</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1550876" y="417606"/>
            <a:ext cx="8821109" cy="594502"/>
          </a:xfrm>
        </p:spPr>
        <p:txBody>
          <a:bodyPr>
            <a:noAutofit/>
          </a:bodyPr>
          <a:lstStyle/>
          <a:p>
            <a:r>
              <a:rPr lang="en-US" sz="2400" b="1" dirty="0"/>
              <a:t>CTEC 259 Server-Side Web </a:t>
            </a:r>
            <a:r>
              <a:rPr lang="en-US" sz="2400" b="1" dirty="0" err="1"/>
              <a:t>Dev|Portfolio</a:t>
            </a:r>
            <a:r>
              <a:rPr lang="en-US" sz="2400" b="1" dirty="0"/>
              <a:t> Project | spring 2025</a:t>
            </a:r>
            <a:endParaRPr lang="ru-RU" sz="2400" b="1" dirty="0"/>
          </a:p>
        </p:txBody>
      </p:sp>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5">
            <a:extLst>
              <a:ext uri="{FF2B5EF4-FFF2-40B4-BE49-F238E27FC236}">
                <a16:creationId xmlns:a16="http://schemas.microsoft.com/office/drawing/2014/main" id="{A7D356DB-CB88-4AB7-5C0D-3CB6BD402880}"/>
              </a:ext>
            </a:extLst>
          </p:cNvPr>
          <p:cNvSpPr txBox="1">
            <a:spLocks/>
          </p:cNvSpPr>
          <p:nvPr/>
        </p:nvSpPr>
        <p:spPr>
          <a:xfrm>
            <a:off x="6472403" y="645734"/>
            <a:ext cx="5206542" cy="603048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p:txBody>
      </p:sp>
      <p:sp>
        <p:nvSpPr>
          <p:cNvPr id="8" name="TextBox 7">
            <a:extLst>
              <a:ext uri="{FF2B5EF4-FFF2-40B4-BE49-F238E27FC236}">
                <a16:creationId xmlns:a16="http://schemas.microsoft.com/office/drawing/2014/main" id="{C77D7B7D-104C-F594-7169-653210C30FB7}"/>
              </a:ext>
            </a:extLst>
          </p:cNvPr>
          <p:cNvSpPr txBox="1"/>
          <p:nvPr/>
        </p:nvSpPr>
        <p:spPr>
          <a:xfrm>
            <a:off x="277911" y="1299223"/>
            <a:ext cx="5295680" cy="4401205"/>
          </a:xfrm>
          <a:prstGeom prst="rect">
            <a:avLst/>
          </a:prstGeom>
          <a:noFill/>
        </p:spPr>
        <p:txBody>
          <a:bodyPr wrap="square" rtlCol="0">
            <a:spAutoFit/>
          </a:bodyPr>
          <a:lstStyle/>
          <a:p>
            <a:pPr marL="342900" indent="-342900">
              <a:buFont typeface="+mj-lt"/>
              <a:buAutoNum type="arabicPeriod"/>
            </a:pPr>
            <a:r>
              <a:rPr lang="en-US" sz="1400" b="0" i="0" dirty="0">
                <a:solidFill>
                  <a:schemeClr val="tx1">
                    <a:lumMod val="95000"/>
                  </a:schemeClr>
                </a:solidFill>
                <a:effectLst/>
                <a:latin typeface="LatoWeb"/>
              </a:rPr>
              <a:t>Create and use a virtual environment &amp; Create a requirements file that can be used to fetch necessary dependencies for a project.</a:t>
            </a:r>
          </a:p>
          <a:p>
            <a:pPr marL="342900" indent="-342900">
              <a:buFont typeface="+mj-lt"/>
              <a:buAutoNum type="arabicPeriod"/>
            </a:pPr>
            <a:r>
              <a:rPr lang="en-US" sz="1400" b="0" i="0" dirty="0">
                <a:solidFill>
                  <a:schemeClr val="tx1">
                    <a:lumMod val="95000"/>
                  </a:schemeClr>
                </a:solidFill>
                <a:effectLst/>
                <a:latin typeface="LatoWeb"/>
              </a:rPr>
              <a:t>Build a working Flask route that utilizes URL variables.</a:t>
            </a:r>
          </a:p>
          <a:p>
            <a:pPr marL="342900" indent="-342900">
              <a:buFont typeface="+mj-lt"/>
              <a:buAutoNum type="arabicPeriod"/>
            </a:pPr>
            <a:r>
              <a:rPr lang="en-US" sz="1400" b="0" i="0" dirty="0">
                <a:solidFill>
                  <a:schemeClr val="tx1">
                    <a:lumMod val="95000"/>
                  </a:schemeClr>
                </a:solidFill>
                <a:effectLst/>
                <a:latin typeface="LatoWeb"/>
              </a:rPr>
              <a:t>Build a Jinja template that properly utilizes a template. conditional statement and/or a template loop &amp; Build a Jinja template that inherits from another base template.</a:t>
            </a:r>
          </a:p>
          <a:p>
            <a:pPr marL="342900" indent="-342900">
              <a:buFont typeface="+mj-lt"/>
              <a:buAutoNum type="arabicPeriod"/>
            </a:pPr>
            <a:r>
              <a:rPr lang="en-US" sz="1400" b="0" i="0" dirty="0">
                <a:solidFill>
                  <a:schemeClr val="tx1">
                    <a:lumMod val="95000"/>
                  </a:schemeClr>
                </a:solidFill>
                <a:effectLst/>
                <a:latin typeface="LatoWeb"/>
              </a:rPr>
              <a:t>Read and utilize data from a form submission, Properly implement CSRF Protection, Properly utilize the </a:t>
            </a:r>
            <a:r>
              <a:rPr lang="en-US" sz="1400" b="0" i="0" dirty="0" err="1">
                <a:solidFill>
                  <a:schemeClr val="tx1">
                    <a:lumMod val="95000"/>
                  </a:schemeClr>
                </a:solidFill>
                <a:effectLst/>
                <a:latin typeface="LatoWeb"/>
              </a:rPr>
              <a:t>url_for</a:t>
            </a:r>
            <a:r>
              <a:rPr lang="en-US" sz="1400" b="0" i="0" dirty="0">
                <a:solidFill>
                  <a:schemeClr val="tx1">
                    <a:lumMod val="95000"/>
                  </a:schemeClr>
                </a:solidFill>
                <a:effectLst/>
                <a:latin typeface="LatoWeb"/>
              </a:rPr>
              <a:t>() function, &amp; Properly implement form validation error display within a Jinja template.</a:t>
            </a:r>
          </a:p>
          <a:p>
            <a:pPr marL="342900" indent="-342900">
              <a:buFont typeface="+mj-lt"/>
              <a:buAutoNum type="arabicPeriod"/>
            </a:pPr>
            <a:r>
              <a:rPr lang="en-US" sz="1400" b="0" i="0" dirty="0">
                <a:solidFill>
                  <a:schemeClr val="tx1">
                    <a:lumMod val="95000"/>
                  </a:schemeClr>
                </a:solidFill>
                <a:effectLst/>
                <a:latin typeface="LatoWeb"/>
              </a:rPr>
              <a:t>Create a valid Flask-</a:t>
            </a:r>
            <a:r>
              <a:rPr lang="en-US" sz="1400" b="0" i="0" dirty="0" err="1">
                <a:solidFill>
                  <a:schemeClr val="tx1">
                    <a:lumMod val="95000"/>
                  </a:schemeClr>
                </a:solidFill>
                <a:effectLst/>
                <a:latin typeface="LatoWeb"/>
              </a:rPr>
              <a:t>SQLAlchemy</a:t>
            </a:r>
            <a:r>
              <a:rPr lang="en-US" sz="1400" b="0" i="0" dirty="0">
                <a:solidFill>
                  <a:schemeClr val="tx1">
                    <a:lumMod val="95000"/>
                  </a:schemeClr>
                </a:solidFill>
                <a:effectLst/>
                <a:latin typeface="LatoWeb"/>
              </a:rPr>
              <a:t> database model class</a:t>
            </a:r>
            <a:r>
              <a:rPr lang="en-US" sz="1400" dirty="0">
                <a:solidFill>
                  <a:schemeClr val="tx1">
                    <a:lumMod val="95000"/>
                  </a:schemeClr>
                </a:solidFill>
                <a:latin typeface="LatoWeb"/>
              </a:rPr>
              <a:t>, </a:t>
            </a:r>
            <a:r>
              <a:rPr lang="en-US" sz="1400" b="0" i="0" dirty="0">
                <a:solidFill>
                  <a:schemeClr val="tx1">
                    <a:lumMod val="95000"/>
                  </a:schemeClr>
                </a:solidFill>
                <a:effectLst/>
                <a:latin typeface="LatoWeb"/>
              </a:rPr>
              <a:t>Create a one-to-many relationship between model classes using foreign keys</a:t>
            </a:r>
            <a:r>
              <a:rPr lang="en-US" sz="1400" dirty="0">
                <a:solidFill>
                  <a:schemeClr val="tx1">
                    <a:lumMod val="95000"/>
                  </a:schemeClr>
                </a:solidFill>
                <a:latin typeface="LatoWeb"/>
              </a:rPr>
              <a:t>, &amp; </a:t>
            </a:r>
            <a:r>
              <a:rPr lang="en-US" sz="1400" b="0" i="0" dirty="0">
                <a:solidFill>
                  <a:schemeClr val="tx1">
                    <a:lumMod val="95000"/>
                  </a:schemeClr>
                </a:solidFill>
                <a:effectLst/>
                <a:latin typeface="LatoWeb"/>
              </a:rPr>
              <a:t>Display data from a database in a page</a:t>
            </a:r>
            <a:r>
              <a:rPr lang="en-US" sz="1400" dirty="0">
                <a:solidFill>
                  <a:schemeClr val="tx1">
                    <a:lumMod val="95000"/>
                  </a:schemeClr>
                </a:solidFill>
                <a:latin typeface="LatoWeb"/>
              </a:rPr>
              <a:t>.</a:t>
            </a:r>
          </a:p>
          <a:p>
            <a:pPr marL="342900" indent="-342900">
              <a:buFont typeface="+mj-lt"/>
              <a:buAutoNum type="arabicPeriod"/>
            </a:pPr>
            <a:r>
              <a:rPr lang="en-US" sz="1400" b="0" i="0" dirty="0">
                <a:solidFill>
                  <a:schemeClr val="tx1">
                    <a:lumMod val="95000"/>
                  </a:schemeClr>
                </a:solidFill>
                <a:effectLst/>
                <a:latin typeface="LatoWeb"/>
              </a:rPr>
              <a:t>Properly implement a user login system that utilizes password hashing, Display the information of a logged-in user in a template, &amp; Properly store form-submitted data within a database on submission.</a:t>
            </a:r>
          </a:p>
          <a:p>
            <a:pPr marL="342900" indent="-342900">
              <a:buFont typeface="+mj-lt"/>
              <a:buAutoNum type="arabicPeriod"/>
            </a:pPr>
            <a:endParaRPr lang="en-US" sz="1400" b="0" i="0" dirty="0">
              <a:solidFill>
                <a:srgbClr val="273540"/>
              </a:solidFill>
              <a:effectLst/>
              <a:latin typeface="LatoWeb"/>
            </a:endParaRPr>
          </a:p>
        </p:txBody>
      </p:sp>
      <p:sp>
        <p:nvSpPr>
          <p:cNvPr id="9" name="TextBox 8">
            <a:extLst>
              <a:ext uri="{FF2B5EF4-FFF2-40B4-BE49-F238E27FC236}">
                <a16:creationId xmlns:a16="http://schemas.microsoft.com/office/drawing/2014/main" id="{505411CA-EA44-DE65-4758-3E8176E0F3C4}"/>
              </a:ext>
            </a:extLst>
          </p:cNvPr>
          <p:cNvSpPr txBox="1"/>
          <p:nvPr/>
        </p:nvSpPr>
        <p:spPr>
          <a:xfrm>
            <a:off x="5987852" y="1615997"/>
            <a:ext cx="5603279" cy="3816429"/>
          </a:xfrm>
          <a:prstGeom prst="rect">
            <a:avLst/>
          </a:prstGeom>
          <a:noFill/>
        </p:spPr>
        <p:txBody>
          <a:bodyPr wrap="square" rtlCol="0">
            <a:spAutoFit/>
          </a:bodyPr>
          <a:lstStyle/>
          <a:p>
            <a:pPr marL="342900" indent="-342900">
              <a:buFont typeface="+mj-lt"/>
              <a:buAutoNum type="arabicPeriod" startAt="7"/>
            </a:pPr>
            <a:r>
              <a:rPr lang="en-US" sz="1400" b="0" i="0" dirty="0">
                <a:solidFill>
                  <a:schemeClr val="tx1">
                    <a:lumMod val="95000"/>
                  </a:schemeClr>
                </a:solidFill>
                <a:effectLst/>
                <a:latin typeface="LatoWeb"/>
              </a:rPr>
              <a:t>Properly define a custom 404 page</a:t>
            </a:r>
            <a:r>
              <a:rPr lang="en-US" sz="1400" dirty="0">
                <a:solidFill>
                  <a:schemeClr val="tx1">
                    <a:lumMod val="95000"/>
                  </a:schemeClr>
                </a:solidFill>
                <a:latin typeface="LatoWeb"/>
              </a:rPr>
              <a:t>, </a:t>
            </a:r>
            <a:r>
              <a:rPr lang="en-US" sz="1400" b="0" i="0" dirty="0">
                <a:solidFill>
                  <a:schemeClr val="tx1">
                    <a:lumMod val="95000"/>
                  </a:schemeClr>
                </a:solidFill>
                <a:effectLst/>
                <a:latin typeface="LatoWeb"/>
              </a:rPr>
              <a:t>Properly implement text file logging</a:t>
            </a:r>
            <a:r>
              <a:rPr lang="en-US" sz="1400" dirty="0">
                <a:solidFill>
                  <a:schemeClr val="tx1">
                    <a:lumMod val="95000"/>
                  </a:schemeClr>
                </a:solidFill>
                <a:latin typeface="LatoWeb"/>
              </a:rPr>
              <a:t>, &amp; </a:t>
            </a:r>
            <a:r>
              <a:rPr lang="en-US" sz="1400" b="0" i="0" dirty="0">
                <a:solidFill>
                  <a:schemeClr val="tx1">
                    <a:lumMod val="95000"/>
                  </a:schemeClr>
                </a:solidFill>
                <a:effectLst/>
                <a:latin typeface="LatoWeb"/>
              </a:rPr>
              <a:t>Properly utilize “include” in a Jinja template</a:t>
            </a:r>
            <a:r>
              <a:rPr lang="en-US" sz="1400" dirty="0">
                <a:solidFill>
                  <a:schemeClr val="tx1">
                    <a:lumMod val="95000"/>
                  </a:schemeClr>
                </a:solidFill>
                <a:latin typeface="LatoWeb"/>
              </a:rPr>
              <a:t>.</a:t>
            </a:r>
          </a:p>
          <a:p>
            <a:pPr marL="342900" indent="-342900">
              <a:buFont typeface="+mj-lt"/>
              <a:buAutoNum type="arabicPeriod" startAt="7"/>
            </a:pPr>
            <a:r>
              <a:rPr lang="en-US" sz="1400" b="0" i="0" dirty="0">
                <a:solidFill>
                  <a:schemeClr val="tx1">
                    <a:lumMod val="95000"/>
                  </a:schemeClr>
                </a:solidFill>
                <a:effectLst/>
                <a:latin typeface="LatoWeb"/>
              </a:rPr>
              <a:t>Properly create and read data from a many-to-many relationship using Flask-</a:t>
            </a:r>
            <a:r>
              <a:rPr lang="en-US" sz="1400" b="0" i="0" dirty="0" err="1">
                <a:solidFill>
                  <a:schemeClr val="tx1">
                    <a:lumMod val="95000"/>
                  </a:schemeClr>
                </a:solidFill>
                <a:effectLst/>
                <a:latin typeface="LatoWeb"/>
              </a:rPr>
              <a:t>SQLAlchemy</a:t>
            </a:r>
            <a:r>
              <a:rPr lang="en-US" sz="1400" b="0" i="0" dirty="0">
                <a:solidFill>
                  <a:schemeClr val="tx1">
                    <a:lumMod val="95000"/>
                  </a:schemeClr>
                </a:solidFill>
                <a:effectLst/>
                <a:latin typeface="LatoWeb"/>
              </a:rPr>
              <a:t> models.</a:t>
            </a:r>
          </a:p>
          <a:p>
            <a:pPr marL="342900" indent="-342900">
              <a:buFont typeface="+mj-lt"/>
              <a:buAutoNum type="arabicPeriod" startAt="7"/>
            </a:pPr>
            <a:r>
              <a:rPr lang="en-US" sz="1400" b="0" i="0" dirty="0">
                <a:solidFill>
                  <a:schemeClr val="tx1">
                    <a:lumMod val="95000"/>
                  </a:schemeClr>
                </a:solidFill>
                <a:effectLst/>
                <a:latin typeface="LatoWeb"/>
              </a:rPr>
              <a:t>Properly implement the Post/Redirect/Get pattern, Properly implement pagination to split database results into multiple pages.</a:t>
            </a:r>
          </a:p>
          <a:p>
            <a:pPr marL="342900" indent="-342900">
              <a:buFont typeface="+mj-lt"/>
              <a:buAutoNum type="arabicPeriod" startAt="7"/>
            </a:pPr>
            <a:r>
              <a:rPr lang="en-US" sz="1400" b="0" i="0" dirty="0">
                <a:solidFill>
                  <a:schemeClr val="tx1">
                    <a:lumMod val="95000"/>
                  </a:schemeClr>
                </a:solidFill>
                <a:effectLst/>
                <a:latin typeface="LatoWeb"/>
              </a:rPr>
              <a:t>Properly implement a password reset</a:t>
            </a:r>
            <a:r>
              <a:rPr lang="en-US" sz="1400" dirty="0">
                <a:solidFill>
                  <a:schemeClr val="tx1">
                    <a:lumMod val="95000"/>
                  </a:schemeClr>
                </a:solidFill>
                <a:latin typeface="LatoWeb"/>
              </a:rPr>
              <a:t>.</a:t>
            </a:r>
          </a:p>
          <a:p>
            <a:pPr marL="342900" indent="-342900">
              <a:buFont typeface="+mj-lt"/>
              <a:buAutoNum type="arabicPeriod" startAt="7"/>
            </a:pPr>
            <a:r>
              <a:rPr lang="en-US" sz="1400" b="0" i="0" dirty="0">
                <a:solidFill>
                  <a:schemeClr val="tx1">
                    <a:lumMod val="95000"/>
                  </a:schemeClr>
                </a:solidFill>
                <a:effectLst/>
                <a:latin typeface="LatoWeb"/>
              </a:rPr>
              <a:t>Properly utilize a CSS Framework like Bootstrap.</a:t>
            </a:r>
          </a:p>
          <a:p>
            <a:pPr marL="342900" indent="-342900">
              <a:buFont typeface="+mj-lt"/>
              <a:buAutoNum type="arabicPeriod" startAt="7"/>
            </a:pPr>
            <a:r>
              <a:rPr lang="en-US" sz="1400" b="0" i="0" dirty="0">
                <a:solidFill>
                  <a:schemeClr val="tx1">
                    <a:lumMod val="95000"/>
                  </a:schemeClr>
                </a:solidFill>
                <a:effectLst/>
                <a:latin typeface="LatoWeb"/>
              </a:rPr>
              <a:t>Properly utilize Blueprints to define blueprint-specific routes</a:t>
            </a:r>
            <a:r>
              <a:rPr lang="en-US" sz="1400" dirty="0">
                <a:solidFill>
                  <a:schemeClr val="tx1">
                    <a:lumMod val="95000"/>
                  </a:schemeClr>
                </a:solidFill>
                <a:latin typeface="LatoWeb"/>
              </a:rPr>
              <a:t>.</a:t>
            </a:r>
          </a:p>
          <a:p>
            <a:pPr marL="342900" indent="-342900">
              <a:buFont typeface="+mj-lt"/>
              <a:buAutoNum type="arabicPeriod" startAt="7"/>
            </a:pPr>
            <a:r>
              <a:rPr lang="en-US" sz="1400" b="0" i="0" dirty="0">
                <a:solidFill>
                  <a:schemeClr val="tx1">
                    <a:lumMod val="95000"/>
                  </a:schemeClr>
                </a:solidFill>
                <a:effectLst/>
                <a:latin typeface="LatoWeb"/>
              </a:rPr>
              <a:t>Display an understanding of the REST API pattern.</a:t>
            </a:r>
          </a:p>
          <a:p>
            <a:pPr marL="342900" indent="-342900">
              <a:buFont typeface="+mj-lt"/>
              <a:buAutoNum type="arabicPeriod" startAt="7"/>
            </a:pPr>
            <a:r>
              <a:rPr lang="en-US" sz="1400" b="0" i="0" dirty="0">
                <a:solidFill>
                  <a:schemeClr val="tx1">
                    <a:lumMod val="95000"/>
                  </a:schemeClr>
                </a:solidFill>
                <a:effectLst/>
                <a:latin typeface="LatoWeb"/>
              </a:rPr>
              <a:t>Complete a small tutorial on an alternative Server-Side Web Framework to Flask (such as Django, Ruby on Rails, Laravel or Express)</a:t>
            </a:r>
            <a:r>
              <a:rPr lang="en-US" sz="1400" dirty="0">
                <a:solidFill>
                  <a:schemeClr val="tx1">
                    <a:lumMod val="95000"/>
                  </a:schemeClr>
                </a:solidFill>
                <a:latin typeface="LatoWeb"/>
              </a:rPr>
              <a:t>.</a:t>
            </a:r>
          </a:p>
          <a:p>
            <a:pPr marL="342900" indent="-342900">
              <a:buFont typeface="+mj-lt"/>
              <a:buAutoNum type="arabicPeriod" startAt="7"/>
            </a:pPr>
            <a:r>
              <a:rPr lang="en-US" sz="1400" b="0" i="0" dirty="0">
                <a:solidFill>
                  <a:schemeClr val="tx1">
                    <a:lumMod val="95000"/>
                  </a:schemeClr>
                </a:solidFill>
                <a:effectLst/>
                <a:latin typeface="LatoWeb"/>
              </a:rPr>
              <a:t>Display an understanding of how to deploy a Flask application, either on a specialized service (like Heroku) or on a </a:t>
            </a:r>
            <a:r>
              <a:rPr lang="en-US" sz="1400" b="0" i="0" dirty="0" err="1">
                <a:solidFill>
                  <a:schemeClr val="tx1">
                    <a:lumMod val="95000"/>
                  </a:schemeClr>
                </a:solidFill>
                <a:effectLst/>
                <a:latin typeface="LatoWeb"/>
              </a:rPr>
              <a:t>linux</a:t>
            </a:r>
            <a:r>
              <a:rPr lang="en-US" sz="1400" b="0" i="0" dirty="0">
                <a:solidFill>
                  <a:schemeClr val="tx1">
                    <a:lumMod val="95000"/>
                  </a:schemeClr>
                </a:solidFill>
                <a:effectLst/>
                <a:latin typeface="LatoWeb"/>
              </a:rPr>
              <a:t> server.</a:t>
            </a:r>
            <a:endParaRPr lang="en-US" sz="1400" dirty="0">
              <a:solidFill>
                <a:schemeClr val="tx1">
                  <a:lumMod val="95000"/>
                </a:schemeClr>
              </a:solidFill>
              <a:latin typeface="LatoWeb"/>
            </a:endParaRPr>
          </a:p>
          <a:p>
            <a:pPr marL="342900" indent="-342900">
              <a:buFont typeface="+mj-lt"/>
              <a:buAutoNum type="arabicPeriod" startAt="7"/>
            </a:pPr>
            <a:endParaRPr lang="en-US" sz="1800" b="0" i="0" dirty="0">
              <a:solidFill>
                <a:srgbClr val="273540"/>
              </a:solidFill>
              <a:effectLst/>
              <a:latin typeface="LatoWeb"/>
            </a:endParaRPr>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12117" y="490728"/>
            <a:ext cx="3763617" cy="5516880"/>
          </a:xfrm>
        </p:spPr>
        <p:txBody>
          <a:bodyPr>
            <a:normAutofit/>
          </a:bodyPr>
          <a:lstStyle/>
          <a:p>
            <a:pPr marL="342900" indent="-342900">
              <a:buFont typeface="+mj-lt"/>
              <a:buAutoNum type="arabicParenR"/>
            </a:pPr>
            <a:r>
              <a:rPr lang="en-US" sz="1800" b="1" i="0" dirty="0">
                <a:solidFill>
                  <a:schemeClr val="tx1">
                    <a:lumMod val="95000"/>
                  </a:schemeClr>
                </a:solidFill>
                <a:effectLst/>
                <a:latin typeface="LatoWeb"/>
              </a:rPr>
              <a:t>Create and use a virtual environment &amp; Create a requirements file that can be used to fetch necessary dependencies for a project.</a:t>
            </a:r>
          </a:p>
        </p:txBody>
      </p:sp>
      <p:graphicFrame>
        <p:nvGraphicFramePr>
          <p:cNvPr id="6" name="Content Placeholder 5" descr="Chart">
            <a:extLst>
              <a:ext uri="{FF2B5EF4-FFF2-40B4-BE49-F238E27FC236}">
                <a16:creationId xmlns:a16="http://schemas.microsoft.com/office/drawing/2014/main" id="{B969B0A3-888C-49AE-AB43-78DF29C9BE9B}"/>
              </a:ext>
            </a:extLst>
          </p:cNvPr>
          <p:cNvGraphicFramePr>
            <a:graphicFrameLocks noGrp="1"/>
          </p:cNvGraphicFramePr>
          <p:nvPr>
            <p:ph idx="1"/>
            <p:extLst>
              <p:ext uri="{D42A27DB-BD31-4B8C-83A1-F6EECF244321}">
                <p14:modId xmlns:p14="http://schemas.microsoft.com/office/powerpoint/2010/main" val="2974638744"/>
              </p:ext>
            </p:extLst>
          </p:nvPr>
        </p:nvGraphicFramePr>
        <p:xfrm>
          <a:off x="0" y="1310265"/>
          <a:ext cx="4135374" cy="2245736"/>
        </p:xfrm>
        <a:graphic>
          <a:graphicData uri="http://schemas.openxmlformats.org/drawingml/2006/chart">
            <c:chart xmlns:c="http://schemas.openxmlformats.org/drawingml/2006/chart" xmlns:r="http://schemas.openxmlformats.org/officeDocument/2006/relationships" r:id="rId3"/>
          </a:graphicData>
        </a:graphic>
      </p:graphicFrame>
      <p:pic>
        <p:nvPicPr>
          <p:cNvPr id="9" name="Picture 8">
            <a:extLst>
              <a:ext uri="{FF2B5EF4-FFF2-40B4-BE49-F238E27FC236}">
                <a16:creationId xmlns:a16="http://schemas.microsoft.com/office/drawing/2014/main" id="{3467DEFB-48FC-187A-77C6-99DBE21086AE}"/>
              </a:ext>
            </a:extLst>
          </p:cNvPr>
          <p:cNvPicPr>
            <a:picLocks noChangeAspect="1"/>
          </p:cNvPicPr>
          <p:nvPr/>
        </p:nvPicPr>
        <p:blipFill>
          <a:blip r:embed="rId4"/>
          <a:stretch>
            <a:fillRect/>
          </a:stretch>
        </p:blipFill>
        <p:spPr>
          <a:xfrm>
            <a:off x="5077414" y="233414"/>
            <a:ext cx="6440297" cy="2833059"/>
          </a:xfrm>
          <a:prstGeom prst="rect">
            <a:avLst/>
          </a:prstGeom>
        </p:spPr>
      </p:pic>
      <p:pic>
        <p:nvPicPr>
          <p:cNvPr id="13" name="Picture 12">
            <a:extLst>
              <a:ext uri="{FF2B5EF4-FFF2-40B4-BE49-F238E27FC236}">
                <a16:creationId xmlns:a16="http://schemas.microsoft.com/office/drawing/2014/main" id="{95E57D78-D65C-C10C-159C-D64B204567F4}"/>
              </a:ext>
            </a:extLst>
          </p:cNvPr>
          <p:cNvPicPr>
            <a:picLocks noChangeAspect="1"/>
          </p:cNvPicPr>
          <p:nvPr/>
        </p:nvPicPr>
        <p:blipFill>
          <a:blip r:embed="rId5"/>
          <a:stretch>
            <a:fillRect/>
          </a:stretch>
        </p:blipFill>
        <p:spPr>
          <a:xfrm>
            <a:off x="5139585" y="3471371"/>
            <a:ext cx="6378126" cy="3153215"/>
          </a:xfrm>
          <a:prstGeom prst="rect">
            <a:avLst/>
          </a:prstGeom>
        </p:spPr>
      </p:pic>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515449" y="2789766"/>
            <a:ext cx="2948188" cy="1278467"/>
          </a:xfrm>
        </p:spPr>
        <p:txBody>
          <a:bodyPr vert="horz" lIns="91440" tIns="45720" rIns="91440" bIns="45720" rtlCol="0" anchor="ctr">
            <a:normAutofit/>
          </a:bodyPr>
          <a:lstStyle/>
          <a:p>
            <a:pPr marL="342900" indent="-342900">
              <a:buFont typeface="+mj-lt"/>
              <a:buAutoNum type="arabicParenR" startAt="2"/>
            </a:pPr>
            <a:r>
              <a:rPr lang="en-US" sz="1800" b="1" i="0" dirty="0">
                <a:solidFill>
                  <a:schemeClr val="tx1">
                    <a:lumMod val="95000"/>
                  </a:schemeClr>
                </a:solidFill>
                <a:effectLst/>
                <a:latin typeface="LatoWeb"/>
              </a:rPr>
              <a:t>Build a working Flask route that utilizes URL variables.</a:t>
            </a:r>
          </a:p>
        </p:txBody>
      </p:sp>
      <p:pic>
        <p:nvPicPr>
          <p:cNvPr id="9" name="Picture 8">
            <a:extLst>
              <a:ext uri="{FF2B5EF4-FFF2-40B4-BE49-F238E27FC236}">
                <a16:creationId xmlns:a16="http://schemas.microsoft.com/office/drawing/2014/main" id="{31602826-6A43-97BE-2752-78D65BE0081F}"/>
              </a:ext>
            </a:extLst>
          </p:cNvPr>
          <p:cNvPicPr>
            <a:picLocks noChangeAspect="1"/>
          </p:cNvPicPr>
          <p:nvPr/>
        </p:nvPicPr>
        <p:blipFill>
          <a:blip r:embed="rId4"/>
          <a:stretch>
            <a:fillRect/>
          </a:stretch>
        </p:blipFill>
        <p:spPr>
          <a:xfrm>
            <a:off x="4785812" y="1206527"/>
            <a:ext cx="6520740" cy="562053"/>
          </a:xfrm>
          <a:prstGeom prst="rect">
            <a:avLst/>
          </a:prstGeom>
        </p:spPr>
      </p:pic>
      <p:pic>
        <p:nvPicPr>
          <p:cNvPr id="11" name="Picture 10">
            <a:extLst>
              <a:ext uri="{FF2B5EF4-FFF2-40B4-BE49-F238E27FC236}">
                <a16:creationId xmlns:a16="http://schemas.microsoft.com/office/drawing/2014/main" id="{89061E75-1376-2BC2-89A7-6F1F4B08405E}"/>
              </a:ext>
            </a:extLst>
          </p:cNvPr>
          <p:cNvPicPr>
            <a:picLocks noChangeAspect="1"/>
          </p:cNvPicPr>
          <p:nvPr/>
        </p:nvPicPr>
        <p:blipFill>
          <a:blip r:embed="rId5"/>
          <a:stretch>
            <a:fillRect/>
          </a:stretch>
        </p:blipFill>
        <p:spPr>
          <a:xfrm>
            <a:off x="5016062" y="2099410"/>
            <a:ext cx="6060240" cy="4123981"/>
          </a:xfrm>
          <a:prstGeom prst="rect">
            <a:avLst/>
          </a:prstGeom>
        </p:spPr>
      </p:pic>
    </p:spTree>
    <p:extLst>
      <p:ext uri="{BB962C8B-B14F-4D97-AF65-F5344CB8AC3E}">
        <p14:creationId xmlns:p14="http://schemas.microsoft.com/office/powerpoint/2010/main" val="197482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93DB1-9FDB-7EBB-2884-9242FAD06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3D4DFA-5A9E-0C8B-8F4B-558293DDF551}"/>
              </a:ext>
            </a:extLst>
          </p:cNvPr>
          <p:cNvSpPr>
            <a:spLocks noGrp="1"/>
          </p:cNvSpPr>
          <p:nvPr>
            <p:ph type="title"/>
          </p:nvPr>
        </p:nvSpPr>
        <p:spPr>
          <a:xfrm>
            <a:off x="1239568" y="461493"/>
            <a:ext cx="8554473" cy="1456267"/>
          </a:xfrm>
        </p:spPr>
        <p:txBody>
          <a:bodyPr>
            <a:normAutofit/>
          </a:bodyPr>
          <a:lstStyle/>
          <a:p>
            <a:pPr marL="342900" indent="-342900">
              <a:buFont typeface="+mj-lt"/>
              <a:buAutoNum type="arabicParenR" startAt="3"/>
            </a:pPr>
            <a:r>
              <a:rPr lang="en-US" sz="1400" b="0" i="0" dirty="0">
                <a:solidFill>
                  <a:schemeClr val="tx1">
                    <a:lumMod val="95000"/>
                  </a:schemeClr>
                </a:solidFill>
                <a:effectLst/>
                <a:latin typeface="LatoWeb"/>
              </a:rPr>
              <a:t>Build a Jinja template that properly utilizes a template conditional statement and/or a template loop &amp; Build a Jinja template that inherits from another base template, </a:t>
            </a:r>
            <a:endParaRPr lang="en-US" sz="1400" dirty="0">
              <a:solidFill>
                <a:schemeClr val="tx1">
                  <a:lumMod val="95000"/>
                </a:schemeClr>
              </a:solidFill>
            </a:endParaRPr>
          </a:p>
        </p:txBody>
      </p:sp>
      <p:pic>
        <p:nvPicPr>
          <p:cNvPr id="7" name="Picture 6">
            <a:extLst>
              <a:ext uri="{FF2B5EF4-FFF2-40B4-BE49-F238E27FC236}">
                <a16:creationId xmlns:a16="http://schemas.microsoft.com/office/drawing/2014/main" id="{5D88F4FA-E777-B032-3E50-1D0C75B687C7}"/>
              </a:ext>
            </a:extLst>
          </p:cNvPr>
          <p:cNvPicPr>
            <a:picLocks noChangeAspect="1"/>
          </p:cNvPicPr>
          <p:nvPr/>
        </p:nvPicPr>
        <p:blipFill>
          <a:blip r:embed="rId3"/>
          <a:stretch>
            <a:fillRect/>
          </a:stretch>
        </p:blipFill>
        <p:spPr>
          <a:xfrm>
            <a:off x="2152841" y="1776237"/>
            <a:ext cx="7449590" cy="4620270"/>
          </a:xfrm>
          <a:prstGeom prst="rect">
            <a:avLst/>
          </a:prstGeom>
        </p:spPr>
      </p:pic>
    </p:spTree>
    <p:extLst>
      <p:ext uri="{BB962C8B-B14F-4D97-AF65-F5344CB8AC3E}">
        <p14:creationId xmlns:p14="http://schemas.microsoft.com/office/powerpoint/2010/main" val="277204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222C2-09E3-DD44-9F98-B1328E250951}"/>
            </a:ext>
          </a:extLst>
        </p:cNvPr>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F4985ED4-9293-66A5-7776-F1B7096AB6CF}"/>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sp>
        <p:nvSpPr>
          <p:cNvPr id="2" name="Title 1">
            <a:extLst>
              <a:ext uri="{FF2B5EF4-FFF2-40B4-BE49-F238E27FC236}">
                <a16:creationId xmlns:a16="http://schemas.microsoft.com/office/drawing/2014/main" id="{B9EEE8A3-CE04-27B4-EA7D-2F09FBF1383E}"/>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marL="342900" indent="-342900" algn="ctr">
              <a:buFont typeface="+mj-lt"/>
              <a:buAutoNum type="arabicParenR" startAt="4"/>
            </a:pPr>
            <a:r>
              <a:rPr lang="en-US" sz="1400" b="0" i="0" dirty="0">
                <a:solidFill>
                  <a:schemeClr val="tx1">
                    <a:lumMod val="95000"/>
                  </a:schemeClr>
                </a:solidFill>
                <a:effectLst/>
                <a:latin typeface="LatoWeb"/>
              </a:rPr>
              <a:t>Read and utilize data from a form submission, Properly implement CSRF Protection, Properly utilize the </a:t>
            </a:r>
            <a:r>
              <a:rPr lang="en-US" sz="1400" b="0" i="0" dirty="0" err="1">
                <a:solidFill>
                  <a:schemeClr val="tx1">
                    <a:lumMod val="95000"/>
                  </a:schemeClr>
                </a:solidFill>
                <a:effectLst/>
                <a:latin typeface="LatoWeb"/>
              </a:rPr>
              <a:t>url_for</a:t>
            </a:r>
            <a:r>
              <a:rPr lang="en-US" sz="1400" b="0" i="0" dirty="0">
                <a:solidFill>
                  <a:schemeClr val="tx1">
                    <a:lumMod val="95000"/>
                  </a:schemeClr>
                </a:solidFill>
                <a:effectLst/>
                <a:latin typeface="LatoWeb"/>
              </a:rPr>
              <a:t>() function, &amp; Properly implement form validation error display within a Jinja template</a:t>
            </a:r>
            <a:endParaRPr lang="en-US" sz="1400" dirty="0">
              <a:solidFill>
                <a:schemeClr val="tx1">
                  <a:lumMod val="95000"/>
                </a:schemeClr>
              </a:solidFill>
            </a:endParaRPr>
          </a:p>
        </p:txBody>
      </p:sp>
      <p:pic>
        <p:nvPicPr>
          <p:cNvPr id="8" name="Picture 7">
            <a:extLst>
              <a:ext uri="{FF2B5EF4-FFF2-40B4-BE49-F238E27FC236}">
                <a16:creationId xmlns:a16="http://schemas.microsoft.com/office/drawing/2014/main" id="{10DD2AE3-A09A-BAE8-0772-C2DC2C04592F}"/>
              </a:ext>
            </a:extLst>
          </p:cNvPr>
          <p:cNvPicPr>
            <a:picLocks noChangeAspect="1"/>
          </p:cNvPicPr>
          <p:nvPr/>
        </p:nvPicPr>
        <p:blipFill>
          <a:blip r:embed="rId4"/>
          <a:stretch>
            <a:fillRect/>
          </a:stretch>
        </p:blipFill>
        <p:spPr>
          <a:xfrm>
            <a:off x="215828" y="2238209"/>
            <a:ext cx="4594868" cy="3173128"/>
          </a:xfrm>
          <a:prstGeom prst="rect">
            <a:avLst/>
          </a:prstGeom>
        </p:spPr>
      </p:pic>
      <p:pic>
        <p:nvPicPr>
          <p:cNvPr id="16" name="Picture 15">
            <a:extLst>
              <a:ext uri="{FF2B5EF4-FFF2-40B4-BE49-F238E27FC236}">
                <a16:creationId xmlns:a16="http://schemas.microsoft.com/office/drawing/2014/main" id="{C7B39CC2-9BC3-631F-9AE9-F8A53884EA29}"/>
              </a:ext>
            </a:extLst>
          </p:cNvPr>
          <p:cNvPicPr>
            <a:picLocks noChangeAspect="1"/>
          </p:cNvPicPr>
          <p:nvPr/>
        </p:nvPicPr>
        <p:blipFill>
          <a:blip r:embed="rId5"/>
          <a:stretch>
            <a:fillRect/>
          </a:stretch>
        </p:blipFill>
        <p:spPr>
          <a:xfrm>
            <a:off x="5802896" y="2467271"/>
            <a:ext cx="4544059" cy="2715004"/>
          </a:xfrm>
          <a:prstGeom prst="rect">
            <a:avLst/>
          </a:prstGeom>
        </p:spPr>
      </p:pic>
    </p:spTree>
    <p:extLst>
      <p:ext uri="{BB962C8B-B14F-4D97-AF65-F5344CB8AC3E}">
        <p14:creationId xmlns:p14="http://schemas.microsoft.com/office/powerpoint/2010/main" val="168618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2CFA3-BC8D-0464-F8D3-A97027CFC4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C0A58-1899-3DF3-28B6-1EA3D322767E}"/>
              </a:ext>
            </a:extLst>
          </p:cNvPr>
          <p:cNvSpPr>
            <a:spLocks noGrp="1"/>
          </p:cNvSpPr>
          <p:nvPr>
            <p:ph type="title"/>
          </p:nvPr>
        </p:nvSpPr>
        <p:spPr>
          <a:xfrm>
            <a:off x="1155855" y="609600"/>
            <a:ext cx="8554473" cy="1456267"/>
          </a:xfrm>
        </p:spPr>
        <p:txBody>
          <a:bodyPr>
            <a:normAutofit/>
          </a:bodyPr>
          <a:lstStyle/>
          <a:p>
            <a:pPr marL="342900" indent="-342900">
              <a:buFont typeface="+mj-lt"/>
              <a:buAutoNum type="arabicParenR" startAt="5"/>
            </a:pPr>
            <a:r>
              <a:rPr lang="en-US" sz="1400" b="0" i="0" dirty="0">
                <a:solidFill>
                  <a:schemeClr val="tx1">
                    <a:lumMod val="95000"/>
                  </a:schemeClr>
                </a:solidFill>
                <a:effectLst/>
                <a:latin typeface="LatoWeb"/>
              </a:rPr>
              <a:t>Create a valid Flask-SQLAlchemy database model class, Create a one-to-many relationship between model classes using foreign keys, &amp; Display data from a database in a page</a:t>
            </a:r>
            <a:endParaRPr lang="en-US" sz="1400" dirty="0">
              <a:solidFill>
                <a:schemeClr val="tx1">
                  <a:lumMod val="95000"/>
                </a:schemeClr>
              </a:solidFill>
            </a:endParaRPr>
          </a:p>
        </p:txBody>
      </p:sp>
      <p:pic>
        <p:nvPicPr>
          <p:cNvPr id="7" name="Picture 6">
            <a:extLst>
              <a:ext uri="{FF2B5EF4-FFF2-40B4-BE49-F238E27FC236}">
                <a16:creationId xmlns:a16="http://schemas.microsoft.com/office/drawing/2014/main" id="{528E172C-77BA-FFE1-BFB5-CF9C2C185937}"/>
              </a:ext>
            </a:extLst>
          </p:cNvPr>
          <p:cNvPicPr>
            <a:picLocks noChangeAspect="1"/>
          </p:cNvPicPr>
          <p:nvPr/>
        </p:nvPicPr>
        <p:blipFill>
          <a:blip r:embed="rId3"/>
          <a:stretch>
            <a:fillRect/>
          </a:stretch>
        </p:blipFill>
        <p:spPr>
          <a:xfrm>
            <a:off x="172198" y="1931158"/>
            <a:ext cx="5457504" cy="3991102"/>
          </a:xfrm>
          <a:prstGeom prst="rect">
            <a:avLst/>
          </a:prstGeom>
        </p:spPr>
      </p:pic>
      <p:pic>
        <p:nvPicPr>
          <p:cNvPr id="9" name="Picture 8">
            <a:extLst>
              <a:ext uri="{FF2B5EF4-FFF2-40B4-BE49-F238E27FC236}">
                <a16:creationId xmlns:a16="http://schemas.microsoft.com/office/drawing/2014/main" id="{E3210C8A-AAC4-BFFE-E906-FD93FC21ABB2}"/>
              </a:ext>
            </a:extLst>
          </p:cNvPr>
          <p:cNvPicPr>
            <a:picLocks noChangeAspect="1"/>
          </p:cNvPicPr>
          <p:nvPr/>
        </p:nvPicPr>
        <p:blipFill>
          <a:blip r:embed="rId4"/>
          <a:stretch>
            <a:fillRect/>
          </a:stretch>
        </p:blipFill>
        <p:spPr>
          <a:xfrm>
            <a:off x="6096000" y="1755737"/>
            <a:ext cx="5603054" cy="1886213"/>
          </a:xfrm>
          <a:prstGeom prst="rect">
            <a:avLst/>
          </a:prstGeom>
        </p:spPr>
      </p:pic>
      <p:pic>
        <p:nvPicPr>
          <p:cNvPr id="11" name="Picture 10">
            <a:extLst>
              <a:ext uri="{FF2B5EF4-FFF2-40B4-BE49-F238E27FC236}">
                <a16:creationId xmlns:a16="http://schemas.microsoft.com/office/drawing/2014/main" id="{30FC9A1B-EB6B-C9CF-87F9-78B45A5EF153}"/>
              </a:ext>
            </a:extLst>
          </p:cNvPr>
          <p:cNvPicPr>
            <a:picLocks noChangeAspect="1"/>
          </p:cNvPicPr>
          <p:nvPr/>
        </p:nvPicPr>
        <p:blipFill>
          <a:blip r:embed="rId5"/>
          <a:stretch>
            <a:fillRect/>
          </a:stretch>
        </p:blipFill>
        <p:spPr>
          <a:xfrm>
            <a:off x="6438636" y="3787253"/>
            <a:ext cx="4770013" cy="2815845"/>
          </a:xfrm>
          <a:prstGeom prst="rect">
            <a:avLst/>
          </a:prstGeom>
        </p:spPr>
      </p:pic>
    </p:spTree>
    <p:extLst>
      <p:ext uri="{BB962C8B-B14F-4D97-AF65-F5344CB8AC3E}">
        <p14:creationId xmlns:p14="http://schemas.microsoft.com/office/powerpoint/2010/main" val="320846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63FEE-A56F-7FD3-6648-80E50799029A}"/>
            </a:ext>
          </a:extLst>
        </p:cNvPr>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F624FCFB-6F02-10EC-645E-204D95DD46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id="{C21DCFA5-9D07-53B3-487B-0BA935F68BBC}"/>
              </a:ext>
            </a:extLst>
          </p:cNvPr>
          <p:cNvGraphicFramePr>
            <a:graphicFrameLocks noGrp="1"/>
          </p:cNvGraphicFramePr>
          <p:nvPr>
            <p:ph sz="half" idx="2"/>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9F6E176F-3E55-58A1-A7F2-3E0A4666581E}"/>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marL="342900" indent="-342900" algn="ctr">
              <a:buFont typeface="+mj-lt"/>
              <a:buAutoNum type="arabicParenR" startAt="6"/>
            </a:pPr>
            <a:r>
              <a:rPr lang="en-US" sz="1400" b="0" i="0" dirty="0">
                <a:solidFill>
                  <a:schemeClr val="tx1">
                    <a:lumMod val="95000"/>
                  </a:schemeClr>
                </a:solidFill>
                <a:effectLst/>
                <a:latin typeface="LatoWeb"/>
              </a:rPr>
              <a:t>Properly implement a user login system that utilizes password hashing, Display the information of a logged-in user in a template, &amp; Properly store form-submitted data within a database on submission</a:t>
            </a:r>
            <a:endParaRPr lang="en-US" sz="1400" dirty="0">
              <a:solidFill>
                <a:schemeClr val="tx1">
                  <a:lumMod val="95000"/>
                </a:schemeClr>
              </a:solidFill>
            </a:endParaRPr>
          </a:p>
        </p:txBody>
      </p:sp>
      <p:pic>
        <p:nvPicPr>
          <p:cNvPr id="6" name="Picture 5">
            <a:extLst>
              <a:ext uri="{FF2B5EF4-FFF2-40B4-BE49-F238E27FC236}">
                <a16:creationId xmlns:a16="http://schemas.microsoft.com/office/drawing/2014/main" id="{9EEBEBB9-AFE9-BEE7-04C8-9BBDB3AB99D2}"/>
              </a:ext>
            </a:extLst>
          </p:cNvPr>
          <p:cNvPicPr>
            <a:picLocks noChangeAspect="1"/>
          </p:cNvPicPr>
          <p:nvPr/>
        </p:nvPicPr>
        <p:blipFill>
          <a:blip r:embed="rId9"/>
          <a:stretch>
            <a:fillRect/>
          </a:stretch>
        </p:blipFill>
        <p:spPr>
          <a:xfrm>
            <a:off x="176306" y="2065867"/>
            <a:ext cx="3955495" cy="4353533"/>
          </a:xfrm>
          <a:prstGeom prst="rect">
            <a:avLst/>
          </a:prstGeom>
        </p:spPr>
      </p:pic>
      <p:pic>
        <p:nvPicPr>
          <p:cNvPr id="8" name="Picture 7">
            <a:extLst>
              <a:ext uri="{FF2B5EF4-FFF2-40B4-BE49-F238E27FC236}">
                <a16:creationId xmlns:a16="http://schemas.microsoft.com/office/drawing/2014/main" id="{DCBC1BF3-EAE5-0D6B-917D-5300C96E46F0}"/>
              </a:ext>
            </a:extLst>
          </p:cNvPr>
          <p:cNvPicPr>
            <a:picLocks noChangeAspect="1"/>
          </p:cNvPicPr>
          <p:nvPr/>
        </p:nvPicPr>
        <p:blipFill>
          <a:blip r:embed="rId10"/>
          <a:stretch>
            <a:fillRect/>
          </a:stretch>
        </p:blipFill>
        <p:spPr>
          <a:xfrm>
            <a:off x="4285036" y="2058157"/>
            <a:ext cx="4302616" cy="4353533"/>
          </a:xfrm>
          <a:prstGeom prst="rect">
            <a:avLst/>
          </a:prstGeom>
        </p:spPr>
      </p:pic>
      <p:pic>
        <p:nvPicPr>
          <p:cNvPr id="10" name="Picture 9">
            <a:extLst>
              <a:ext uri="{FF2B5EF4-FFF2-40B4-BE49-F238E27FC236}">
                <a16:creationId xmlns:a16="http://schemas.microsoft.com/office/drawing/2014/main" id="{9954A697-4B93-8EC8-B9AE-65CB56B63C20}"/>
              </a:ext>
            </a:extLst>
          </p:cNvPr>
          <p:cNvPicPr>
            <a:picLocks noChangeAspect="1"/>
          </p:cNvPicPr>
          <p:nvPr/>
        </p:nvPicPr>
        <p:blipFill>
          <a:blip r:embed="rId11"/>
          <a:stretch>
            <a:fillRect/>
          </a:stretch>
        </p:blipFill>
        <p:spPr>
          <a:xfrm>
            <a:off x="8693685" y="2449857"/>
            <a:ext cx="3221200" cy="3109752"/>
          </a:xfrm>
          <a:prstGeom prst="rect">
            <a:avLst/>
          </a:prstGeom>
        </p:spPr>
      </p:pic>
    </p:spTree>
    <p:extLst>
      <p:ext uri="{BB962C8B-B14F-4D97-AF65-F5344CB8AC3E}">
        <p14:creationId xmlns:p14="http://schemas.microsoft.com/office/powerpoint/2010/main" val="3478907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6E995-2A30-E2B6-25CF-ECF696C58C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36D4F-403F-C5A7-9EAD-9B6BA8CD3437}"/>
              </a:ext>
            </a:extLst>
          </p:cNvPr>
          <p:cNvSpPr>
            <a:spLocks noGrp="1"/>
          </p:cNvSpPr>
          <p:nvPr>
            <p:ph type="title"/>
          </p:nvPr>
        </p:nvSpPr>
        <p:spPr>
          <a:xfrm>
            <a:off x="1155855" y="609600"/>
            <a:ext cx="8554473" cy="1456267"/>
          </a:xfrm>
        </p:spPr>
        <p:txBody>
          <a:bodyPr>
            <a:normAutofit/>
          </a:bodyPr>
          <a:lstStyle/>
          <a:p>
            <a:pPr marL="342900" indent="-342900">
              <a:buFont typeface="+mj-lt"/>
              <a:buAutoNum type="arabicParenR" startAt="7"/>
            </a:pPr>
            <a:r>
              <a:rPr lang="en-US" sz="1400" b="0" i="0" dirty="0">
                <a:solidFill>
                  <a:schemeClr val="tx1">
                    <a:lumMod val="95000"/>
                  </a:schemeClr>
                </a:solidFill>
                <a:effectLst/>
                <a:latin typeface="LatoWeb"/>
              </a:rPr>
              <a:t>Properly define a custom 404 page, Properly implement text file logging, &amp; Properly utilize “include” in a Jinja template</a:t>
            </a:r>
            <a:endParaRPr lang="en-US" sz="1400" dirty="0">
              <a:solidFill>
                <a:schemeClr val="tx1">
                  <a:lumMod val="95000"/>
                </a:schemeClr>
              </a:solidFill>
            </a:endParaRPr>
          </a:p>
        </p:txBody>
      </p:sp>
      <p:pic>
        <p:nvPicPr>
          <p:cNvPr id="7" name="Picture 6">
            <a:extLst>
              <a:ext uri="{FF2B5EF4-FFF2-40B4-BE49-F238E27FC236}">
                <a16:creationId xmlns:a16="http://schemas.microsoft.com/office/drawing/2014/main" id="{ECE0BCCE-7A3F-1CE1-C0F3-CAC5F25E6B65}"/>
              </a:ext>
            </a:extLst>
          </p:cNvPr>
          <p:cNvPicPr>
            <a:picLocks noChangeAspect="1"/>
          </p:cNvPicPr>
          <p:nvPr/>
        </p:nvPicPr>
        <p:blipFill>
          <a:blip r:embed="rId3"/>
          <a:stretch>
            <a:fillRect/>
          </a:stretch>
        </p:blipFill>
        <p:spPr>
          <a:xfrm>
            <a:off x="8475260" y="2546984"/>
            <a:ext cx="3582537" cy="2245150"/>
          </a:xfrm>
          <a:prstGeom prst="rect">
            <a:avLst/>
          </a:prstGeom>
        </p:spPr>
      </p:pic>
      <p:pic>
        <p:nvPicPr>
          <p:cNvPr id="9" name="Picture 8">
            <a:extLst>
              <a:ext uri="{FF2B5EF4-FFF2-40B4-BE49-F238E27FC236}">
                <a16:creationId xmlns:a16="http://schemas.microsoft.com/office/drawing/2014/main" id="{5AFF3334-753F-4D59-4F50-0C6A76C0799D}"/>
              </a:ext>
            </a:extLst>
          </p:cNvPr>
          <p:cNvPicPr>
            <a:picLocks noChangeAspect="1"/>
          </p:cNvPicPr>
          <p:nvPr/>
        </p:nvPicPr>
        <p:blipFill>
          <a:blip r:embed="rId4"/>
          <a:stretch>
            <a:fillRect/>
          </a:stretch>
        </p:blipFill>
        <p:spPr>
          <a:xfrm>
            <a:off x="134203" y="3018520"/>
            <a:ext cx="4096322" cy="952633"/>
          </a:xfrm>
          <a:prstGeom prst="rect">
            <a:avLst/>
          </a:prstGeom>
        </p:spPr>
      </p:pic>
      <p:pic>
        <p:nvPicPr>
          <p:cNvPr id="11" name="Picture 10">
            <a:extLst>
              <a:ext uri="{FF2B5EF4-FFF2-40B4-BE49-F238E27FC236}">
                <a16:creationId xmlns:a16="http://schemas.microsoft.com/office/drawing/2014/main" id="{8CF7AEF7-A5DB-A2F8-10BC-C40E9F8C9913}"/>
              </a:ext>
            </a:extLst>
          </p:cNvPr>
          <p:cNvPicPr>
            <a:picLocks noChangeAspect="1"/>
          </p:cNvPicPr>
          <p:nvPr/>
        </p:nvPicPr>
        <p:blipFill>
          <a:blip r:embed="rId5"/>
          <a:stretch>
            <a:fillRect/>
          </a:stretch>
        </p:blipFill>
        <p:spPr>
          <a:xfrm>
            <a:off x="4415822" y="1755383"/>
            <a:ext cx="3820602" cy="4715639"/>
          </a:xfrm>
          <a:prstGeom prst="rect">
            <a:avLst/>
          </a:prstGeom>
        </p:spPr>
      </p:pic>
    </p:spTree>
    <p:extLst>
      <p:ext uri="{BB962C8B-B14F-4D97-AF65-F5344CB8AC3E}">
        <p14:creationId xmlns:p14="http://schemas.microsoft.com/office/powerpoint/2010/main" val="10059175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924</TotalTime>
  <Words>1042</Words>
  <Application>Microsoft Office PowerPoint</Application>
  <PresentationFormat>Widescreen</PresentationFormat>
  <Paragraphs>58</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LatoWeb</vt:lpstr>
      <vt:lpstr>Celestial</vt:lpstr>
      <vt:lpstr>SHV1 STATION Irregularity Log</vt:lpstr>
      <vt:lpstr>CTEC 259 Server-Side Web Dev|Portfolio Project | spring 2025</vt:lpstr>
      <vt:lpstr>Create and use a virtual environment &amp; Create a requirements file that can be used to fetch necessary dependencies for a project.</vt:lpstr>
      <vt:lpstr>Build a working Flask route that utilizes URL variables.</vt:lpstr>
      <vt:lpstr>Build a Jinja template that properly utilizes a template conditional statement and/or a template loop &amp; Build a Jinja template that inherits from another base template, </vt:lpstr>
      <vt:lpstr>Read and utilize data from a form submission, Properly implement CSRF Protection, Properly utilize the url_for() function, &amp; Properly implement form validation error display within a Jinja template</vt:lpstr>
      <vt:lpstr>Create a valid Flask-SQLAlchemy database model class, Create a one-to-many relationship between model classes using foreign keys, &amp; Display data from a database in a page</vt:lpstr>
      <vt:lpstr>Properly implement a user login system that utilizes password hashing, Display the information of a logged-in user in a template, &amp; Properly store form-submitted data within a database on submission</vt:lpstr>
      <vt:lpstr>Properly define a custom 404 page, Properly implement text file logging, &amp; Properly utilize “include” in a Jinja template</vt:lpstr>
      <vt:lpstr>Properly create and read data from a many-to-many relationship using Flask-SQLAlchemy models</vt:lpstr>
      <vt:lpstr>Properly implement the Post/Redirect/Get pattern &amp; Properly implement pagination to split database results into multiple pages</vt:lpstr>
      <vt:lpstr>Properly implement a password reset </vt:lpstr>
      <vt:lpstr>Properly utilize a CSS Framework like Bootstrap &amp; Properly utilize Blueprints to define blueprint-specific routes</vt:lpstr>
      <vt:lpstr>Display an understanding of the REST API pattern</vt:lpstr>
      <vt:lpstr>Complete a small tutorial on an alternative Server-Side Web Framework to Flask (such as Django, Ruby on Rails, Laravel or Express)</vt:lpstr>
      <vt:lpstr>Display an understanding of how to deploy a Flask application, either on a specialized service (like Heroku) or on a linux server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jeffreywalley</dc:creator>
  <cp:lastModifiedBy>jeffreywalley</cp:lastModifiedBy>
  <cp:revision>16</cp:revision>
  <dcterms:created xsi:type="dcterms:W3CDTF">2025-04-28T20:48:19Z</dcterms:created>
  <dcterms:modified xsi:type="dcterms:W3CDTF">2025-05-02T13:38:45Z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