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21"/>
  </p:notesMasterIdLst>
  <p:sldIdLst>
    <p:sldId id="392" r:id="rId3"/>
    <p:sldId id="393" r:id="rId4"/>
    <p:sldId id="407" r:id="rId5"/>
    <p:sldId id="408" r:id="rId6"/>
    <p:sldId id="414" r:id="rId7"/>
    <p:sldId id="409" r:id="rId8"/>
    <p:sldId id="413" r:id="rId9"/>
    <p:sldId id="402" r:id="rId10"/>
    <p:sldId id="405" r:id="rId11"/>
    <p:sldId id="406" r:id="rId12"/>
    <p:sldId id="412" r:id="rId13"/>
    <p:sldId id="410" r:id="rId14"/>
    <p:sldId id="417" r:id="rId15"/>
    <p:sldId id="416" r:id="rId16"/>
    <p:sldId id="411" r:id="rId17"/>
    <p:sldId id="418" r:id="rId18"/>
    <p:sldId id="415" r:id="rId19"/>
    <p:sldId id="397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89425" autoAdjust="0"/>
  </p:normalViewPr>
  <p:slideViewPr>
    <p:cSldViewPr>
      <p:cViewPr>
        <p:scale>
          <a:sx n="100" d="100"/>
          <a:sy n="100" d="100"/>
        </p:scale>
        <p:origin x="516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8B4075C-B49C-444D-B52C-F6C702DD49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A45B75B-BBAE-40FA-BA89-3D3D0320EE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5F20478D-D2F4-4FE4-A3FA-92E5F098ECC1}" type="datetimeFigureOut">
              <a:rPr lang="en-US"/>
              <a:pPr>
                <a:defRPr/>
              </a:pPr>
              <a:t>12/10/2020</a:t>
            </a:fld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CED2E64-AFC8-4077-BCDE-9FBC12FFB3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CFB28B1C-20BC-45B2-AEEA-CF4B8E631E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A70924ED-B144-4256-BC73-533BE3D7AD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00F33BD6-3BEC-45D0-979F-D739B8929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51114F-BA30-46E2-8B08-8BDA6B1FC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1114F-BA30-46E2-8B08-8BDA6B1FCFB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74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1114F-BA30-46E2-8B08-8BDA6B1FCFB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0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6F50525-AFEE-4706-813C-C88E52EE0F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16F65F-1A98-47E7-BEBF-0073A5FEA3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4D9A8-EAFC-419A-95D5-BA556A7BD2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78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B1B93C-A0ED-48D5-8BFC-DE1C934BB9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0A676A-E988-481A-9195-C01EAF9169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62AB3-B291-4021-9443-602CDECB17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16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4383BB-AF40-4216-8396-7A4FB99B7B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604787-75B5-4767-A588-66E4A34A77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1EBEA-0A19-406F-884A-565D2DC6F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70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D076148-1F9E-428B-A8F9-C9B1D2E6D4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068046-8E55-45E2-BFE0-68A0657DFA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B95E2-6D6B-48BA-9546-DC2DEC187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56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C01A47-DE58-4121-9A9F-D8838D904B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BFE94B-7F12-4AD3-A6AF-3751FC8794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F4C12-F0E7-490E-8C87-594B8483E8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118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6A186-98F2-427F-8AC4-B25B4F7283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8913F-D000-4C0F-96A9-5385768A01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3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2B3403-B1B4-4801-B524-A7AF98EB27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1C9B7-70FB-411F-A8D2-2A6C9EB32C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2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B18A9C-2279-496E-9BA7-95F3326D86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A171D-C2E3-4C7F-A17A-6EF3C83146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97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B5367-A9C3-4250-86C2-870B7A7591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9E275-EC40-4F8A-A144-4CC5ACEB20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2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A1556-FFB1-463B-B26B-BA2DEF8A49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8A0C9-FCE4-4D38-8E6D-AFEEFC4FE5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44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D39141-9B35-492A-BB25-927C20452D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5839A-D010-4163-BE01-BF3F577DDC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639130-F3D6-4DB2-AEFB-BAB296D188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AF9BCA-FAAD-4DDA-A202-75C78B3DC5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369ED-568E-4915-8E6F-06EC604393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514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FA5DBB-3A88-4D2B-BC03-9BCB6430D1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461FD-FA5C-4646-96A7-A926648A22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57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67B08-B87C-4FED-9747-C81E194DC0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C3E76-59C7-4BEC-826E-F012B243F8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09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35D0A-D6BE-4CED-978B-DC9A68D4B2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3E711-5AF8-405F-99F1-1D951A8775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00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5057B2-B891-4DEC-B2F5-2BAA78F07E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D57DB-5A6F-4C47-A291-DB18C9F746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96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3B9CEF-E7A9-4AE6-9825-AA9C5FBDBE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41C35-91DA-4F32-9654-8864AA7E9A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5DB377-6612-47BE-82FE-775C1F1272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E4BC4E-5C51-42A2-AC3B-407D2B14D7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06C39-BA1B-4113-AF15-5B3BA86741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46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3F3F72-B2B2-49E9-8B05-4CEF132286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CA6D45-AF50-4F8B-8C5F-D4A5C971D1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6E4F0-6972-4E00-A2CF-5C98B156E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1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4547104-548E-46D9-B2AE-27E029FEA6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840A8B7-F2A0-4D24-8393-8B27D461F9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2A4BE-A436-4DEB-AE84-004A3F0F9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11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AC3FFEF-61FF-454B-8144-E6824C2F1F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862207-EFA2-44F4-906A-29126706BA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7E0E0-4C95-430E-A1C5-5AA757666C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72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43C87F0-DC92-494E-853B-22CE3FCABE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6B1D29D-55D6-419F-ACF2-BF4A4A9B8D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724A1-2FD7-4951-AEA5-C62EEAB08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42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BE1563-0CB2-41DC-B388-6060FB9010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0FCE7A-ADEE-42B6-A8B5-9BE1DF506B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8793F-88BD-40CF-992A-25A3232A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65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63ACA0-D09D-4B49-B9D9-9281D2A06F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C2E00E-BC5C-4E22-8A94-736A4D83E4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D7EA-0DE9-4687-8F8E-CF1C2B072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8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FC1376-8191-4049-BC95-931101402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4B4529D-D785-4F12-8E30-1F7F5D951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823AE85E-E3A1-4F3E-83A5-77B2945907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B04B841C-B260-4D59-AB6E-B716B6CDC0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BD925BE-2AC3-4B09-ADA4-BD8CA7A242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488F7BF-D952-4D54-8464-AB1BDC744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DCC13EA-ECE0-498C-9AFE-3C4664013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8A2F0-76E0-4335-909E-485E3F1C22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BC90A-630C-4FA3-B8FA-7B0142FF11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>
            <a:extLst>
              <a:ext uri="{FF2B5EF4-FFF2-40B4-BE49-F238E27FC236}">
                <a16:creationId xmlns:a16="http://schemas.microsoft.com/office/drawing/2014/main" id="{0B5D3DFD-BB1F-41BA-BDA7-EE5AF935B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0513"/>
            <a:ext cx="6553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</a:rPr>
              <a:t>CTEC 104-901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Scripting</a:t>
            </a:r>
          </a:p>
          <a:p>
            <a:pPr marL="457200" marR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Final Exam</a:t>
            </a:r>
          </a:p>
          <a:p>
            <a:pPr marL="457200" marR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Guide and Review</a:t>
            </a:r>
            <a:endParaRPr lang="en-US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99" name="TextBox 2">
            <a:extLst>
              <a:ext uri="{FF2B5EF4-FFF2-40B4-BE49-F238E27FC236}">
                <a16:creationId xmlns:a16="http://schemas.microsoft.com/office/drawing/2014/main" id="{542134F6-81C8-4EE4-BFC1-71D430D9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35779"/>
            <a:ext cx="8077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Instructor: 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Dr. Ahmed ARARA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Phone (</a:t>
            </a:r>
            <a:r>
              <a:rPr lang="en-US" altLang="en-US" sz="2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318)</a:t>
            </a:r>
            <a:r>
              <a:rPr lang="en-US" altLang="en-US" sz="2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678-6239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Mobile</a:t>
            </a:r>
            <a:r>
              <a:rPr lang="en-US" altLang="en-US" sz="2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:(504)401-0602 </a:t>
            </a:r>
            <a:r>
              <a:rPr lang="en-US" altLang="en-US" sz="2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Email:  aarara@bpcc.edu</a:t>
            </a:r>
            <a:endParaRPr lang="en-US" altLang="en-US" sz="32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E606-8EAF-4679-975B-E257A760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685800"/>
          </a:xfrm>
        </p:spPr>
        <p:txBody>
          <a:bodyPr/>
          <a:lstStyle/>
          <a:p>
            <a:r>
              <a:rPr lang="en-US" dirty="0"/>
              <a:t>Script log-event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4E4C-BA16-4491-A805-336D86C8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#if you select 2, you should be able to display all the property value of an event (the most recent. 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#--------------------------------------------------------------------------------------------------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$answer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{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logName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system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latin typeface="Lucida Console" panose="020B0609040504020204" pitchFamily="49" charset="0"/>
              </a:rPr>
              <a:t>-Newest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allProperties.txt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type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allProperties.txt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ans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 enter any key to continue "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$answer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{ 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logname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"Windows </a:t>
            </a:r>
            <a:r>
              <a:rPr lang="en-US" sz="1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latin typeface="Lucida Console" panose="020B0609040504020204" pitchFamily="49" charset="0"/>
              </a:rPr>
              <a:t>-index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</a:t>
            </a:r>
            <a:r>
              <a:rPr lang="en-US" sz="10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ans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 enter any key to continue "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}</a:t>
            </a:r>
          </a:p>
          <a:p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#run Ps-drive and store the output into a file </a:t>
            </a:r>
            <a:r>
              <a:rPr lang="en-US" sz="10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mydrives</a:t>
            </a:r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$answer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{ 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mydrives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type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mydrives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ans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 enter any key to continue "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}</a:t>
            </a:r>
          </a:p>
          <a:p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  <a:r>
              <a:rPr lang="en-US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$answer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-ne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sz="5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E6D-2165-4FC3-A35C-93918DA4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5CDE-A4CE-4FE4-B542-A3709B5D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 function get-</a:t>
            </a:r>
            <a:r>
              <a:rPr lang="en-US" sz="16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afiles</a:t>
            </a: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 block 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afiles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(Mandatory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$true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$true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af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mode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-like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"*a*"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#function get-</a:t>
            </a:r>
            <a:r>
              <a:rPr lang="en-US" sz="16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afiles</a:t>
            </a: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 is called here 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"c:\windows"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afiles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af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50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187-67D5-4366-A315-0FED5507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2D3B45"/>
                </a:solidFill>
                <a:effectLst/>
                <a:latin typeface="Lato Extended"/>
              </a:rPr>
              <a:t>Unix/Linux Shells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B067D-9605-4E1C-9FA2-3B7D7FB8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Unix Shells</a:t>
            </a:r>
          </a:p>
          <a:p>
            <a:pPr lvl="1"/>
            <a:r>
              <a:rPr lang="en-US" b="0" i="0" dirty="0" err="1">
                <a:effectLst/>
                <a:latin typeface="Arial" panose="020B0604020202020204" pitchFamily="34" charset="0"/>
              </a:rPr>
              <a:t>Bourne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shell (1977)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C shell (1978)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Korn shell (1983)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BASH (1989)</a:t>
            </a:r>
            <a:endParaRPr lang="en-US" dirty="0"/>
          </a:p>
          <a:p>
            <a:r>
              <a:rPr lang="en-US" dirty="0"/>
              <a:t>Compatibility </a:t>
            </a:r>
          </a:p>
          <a:p>
            <a:pPr lvl="1"/>
            <a:r>
              <a:rPr lang="en-US" dirty="0"/>
              <a:t>Bash is compatible with </a:t>
            </a:r>
            <a:r>
              <a:rPr lang="en-US" dirty="0" err="1"/>
              <a:t>korn</a:t>
            </a:r>
            <a:r>
              <a:rPr lang="en-US" dirty="0"/>
              <a:t> shell in any aspects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BASH is backwards compatible with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Bourne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shell.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6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4048-C3FC-4681-AE73-EE3A98D7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2D3B45"/>
                </a:solidFill>
                <a:effectLst/>
                <a:latin typeface="Lato Extended"/>
              </a:rPr>
              <a:t>Unix/Linux Shells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4953-7688-4D28-84C0-5B7956E0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Command history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Aliases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Command completion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Job control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Associative memory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GUI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8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8086-497B-45E9-A9E0-4A5DB860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A652-76C3-4B42-A929-43BD556D3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57200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All shells are originally based on text processing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commands to manipulate text data in advanced ways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grep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sed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awk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3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F588-D7A4-40D0-A35E-80BB1901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r>
              <a:rPr lang="en-US" dirty="0"/>
              <a:t>Other scripting languages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5E70-5384-48DF-928C-06762CA6C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5105400"/>
          </a:xfrm>
        </p:spPr>
        <p:txBody>
          <a:bodyPr/>
          <a:lstStyle/>
          <a:p>
            <a:r>
              <a:rPr lang="en-US" dirty="0"/>
              <a:t>PHP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PHP is a programming language that enables web pages to interact with databases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PHP supports databases like MySQL, PostgreSQL, Oracle, Sybase, Informix, and Microsoft SQL Server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PHP syntax is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similarto</a:t>
            </a:r>
            <a:r>
              <a:rPr lang="en-US" b="0" i="0" dirty="0">
                <a:effectLst/>
                <a:latin typeface="Arial" panose="020B0604020202020204" pitchFamily="34" charset="0"/>
              </a:rPr>
              <a:t> the C Programming Language.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Example: </a:t>
            </a:r>
            <a:endParaRPr lang="en-US" dirty="0"/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&lt;html&gt; &lt;body&gt; 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&lt;?php print(“Hello”); ?&gt;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 &lt;/body&gt;&lt;/html&gt;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4CC7-4157-4F8C-8F3E-3CBC3118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scripting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3F7-9984-4351-AB6C-457265F4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PERL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Perl is frequently referred to as the “Practical Extraction and Report Language”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It is a scripting language designed for performing text manipulation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Perl borrows syntax and concepts from many sources: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C,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Bourne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shell, sed, awk, and object oriented programming to name a few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It is available for the Unix, Windows, Macintosh, and Linux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6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9E91-B32D-4684-8289-A054279A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PERL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264C-BF17-4102-BA79-8FBD6FDF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95300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popularity of Perl lies with its extensive ability to </a:t>
            </a:r>
            <a:r>
              <a:rPr lang="en-US" b="1" i="0" u="sng" dirty="0">
                <a:effectLst/>
                <a:latin typeface="Arial" panose="020B0604020202020204" pitchFamily="34" charset="0"/>
              </a:rPr>
              <a:t>interface with other resources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Perl database integration interface </a:t>
            </a:r>
            <a:r>
              <a:rPr lang="en-US" b="1" i="0" dirty="0">
                <a:effectLst/>
                <a:latin typeface="Arial" panose="020B0604020202020204" pitchFamily="34" charset="0"/>
              </a:rPr>
              <a:t>supports databases including Oracle, Sybase, Postgres, MySQL and others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Perl works with </a:t>
            </a:r>
            <a:r>
              <a:rPr lang="en-US" b="1" i="0" dirty="0">
                <a:effectLst/>
                <a:latin typeface="Arial" panose="020B0604020202020204" pitchFamily="34" charset="0"/>
              </a:rPr>
              <a:t>HTML, XML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other mark-up languages.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Perl scripts are often imbedded in web pages to speed up </a:t>
            </a:r>
            <a:r>
              <a:rPr lang="en-US" b="1" i="0" dirty="0">
                <a:effectLst/>
                <a:latin typeface="Arial" panose="020B0604020202020204" pitchFamily="34" charset="0"/>
              </a:rPr>
              <a:t>text processing capabilities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Perl also has over </a:t>
            </a:r>
            <a:r>
              <a:rPr lang="en-US" b="1" i="0" dirty="0">
                <a:effectLst/>
                <a:latin typeface="Arial" panose="020B0604020202020204" pitchFamily="34" charset="0"/>
              </a:rPr>
              <a:t>20,000 third party modules 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060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3636519-B700-4811-8D92-74B38FE14A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b="1"/>
              <a:t>Any Questions ?</a:t>
            </a:r>
            <a:br>
              <a:rPr lang="en-US" altLang="en-US" sz="4400" b="1"/>
            </a:br>
            <a:r>
              <a:rPr lang="en-US" altLang="en-US" sz="4400" b="1"/>
              <a:t>Any Comments ?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83BB5F61-960A-4BE6-8581-EF5FFCBA1D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4000" b="1"/>
              <a:t>Have Fun and Enjoy Your Course 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>
            <a:extLst>
              <a:ext uri="{FF2B5EF4-FFF2-40B4-BE49-F238E27FC236}">
                <a16:creationId xmlns:a16="http://schemas.microsoft.com/office/drawing/2014/main" id="{3772FDD3-6703-4BA7-A2E2-D41E76A1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09600"/>
            <a:ext cx="510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</a:rPr>
              <a:t>Final Objectives  </a:t>
            </a:r>
          </a:p>
        </p:txBody>
      </p:sp>
      <p:sp>
        <p:nvSpPr>
          <p:cNvPr id="5123" name="TextBox 2">
            <a:extLst>
              <a:ext uri="{FF2B5EF4-FFF2-40B4-BE49-F238E27FC236}">
                <a16:creationId xmlns:a16="http://schemas.microsoft.com/office/drawing/2014/main" id="{73B30329-59C6-4BF4-9D63-3EDBA2161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3800"/>
            <a:ext cx="8382000" cy="61863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/>
            <a:r>
              <a:rPr lang="en-US" sz="18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Implement </a:t>
            </a:r>
            <a:r>
              <a:rPr lang="en-US" sz="2000" b="1" i="0" dirty="0">
                <a:solidFill>
                  <a:srgbClr val="2D3B45"/>
                </a:solidFill>
                <a:effectLst/>
                <a:latin typeface="Lato Extended"/>
              </a:rPr>
              <a:t>variables</a:t>
            </a:r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 that store output from and pass input to commands</a:t>
            </a:r>
          </a:p>
          <a:p>
            <a:pPr marL="285750" indent="-285750"/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Write PowerShell commands that </a:t>
            </a:r>
            <a:r>
              <a:rPr lang="en-US" sz="2000" b="1" i="0" u="sng" dirty="0">
                <a:solidFill>
                  <a:srgbClr val="2D3B45"/>
                </a:solidFill>
                <a:effectLst/>
                <a:latin typeface="Lato Extended"/>
              </a:rPr>
              <a:t>manipulate strings </a:t>
            </a:r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and perform</a:t>
            </a:r>
          </a:p>
          <a:p>
            <a:pPr marL="285750" indent="-285750"/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Write PowerShell scripts that use </a:t>
            </a:r>
            <a:r>
              <a:rPr lang="en-US" sz="2000" b="1" i="0" u="sng" dirty="0">
                <a:solidFill>
                  <a:srgbClr val="2D3B45"/>
                </a:solidFill>
                <a:effectLst/>
                <a:latin typeface="Lato Extended"/>
              </a:rPr>
              <a:t>conditions and looping blocks.</a:t>
            </a:r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 mathematical operations.</a:t>
            </a:r>
          </a:p>
          <a:p>
            <a:pPr marL="285750" indent="-285750"/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Write PowerShell commands that </a:t>
            </a:r>
            <a:r>
              <a:rPr lang="en-US" sz="2000" b="1" i="0" u="sng" dirty="0">
                <a:solidFill>
                  <a:srgbClr val="2D3B45"/>
                </a:solidFill>
                <a:effectLst/>
                <a:latin typeface="Lato Extended"/>
              </a:rPr>
              <a:t>pipe output to other commands</a:t>
            </a:r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</a:p>
          <a:p>
            <a:pPr marL="285750" indent="-285750"/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Write </a:t>
            </a:r>
            <a:r>
              <a:rPr lang="en-US" sz="2000" b="1" i="0" u="sng" dirty="0">
                <a:solidFill>
                  <a:srgbClr val="2D3B45"/>
                </a:solidFill>
                <a:effectLst/>
                <a:latin typeface="Lato Extended"/>
              </a:rPr>
              <a:t>PowerShell functions </a:t>
            </a:r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that are stored in modules.</a:t>
            </a:r>
          </a:p>
          <a:p>
            <a:pPr marL="285750" indent="-285750"/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Perform PowerShell commands for </a:t>
            </a:r>
            <a:r>
              <a:rPr lang="en-US" sz="2000" b="1" i="0" u="sng" dirty="0">
                <a:solidFill>
                  <a:srgbClr val="2D3B45"/>
                </a:solidFill>
                <a:effectLst/>
                <a:latin typeface="Lato Extended"/>
              </a:rPr>
              <a:t>basic system operations</a:t>
            </a:r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</a:p>
          <a:p>
            <a:pPr marL="342900" indent="-342900"/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Describe the </a:t>
            </a:r>
            <a:r>
              <a:rPr lang="en-US" sz="2000" b="1" i="0" u="sng" dirty="0">
                <a:solidFill>
                  <a:srgbClr val="2D3B45"/>
                </a:solidFill>
                <a:effectLst/>
                <a:latin typeface="Lato Extended"/>
              </a:rPr>
              <a:t>PowerShell help system </a:t>
            </a:r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and Microsoft </a:t>
            </a:r>
            <a:r>
              <a:rPr lang="en-US" sz="2000" b="0" i="0" dirty="0" err="1">
                <a:solidFill>
                  <a:srgbClr val="2D3B45"/>
                </a:solidFill>
                <a:effectLst/>
                <a:latin typeface="Lato Extended"/>
              </a:rPr>
              <a:t>Technet</a:t>
            </a:r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 resources.</a:t>
            </a:r>
          </a:p>
          <a:p>
            <a:pPr marL="285750" indent="-285750"/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Implement PowerShell commands </a:t>
            </a:r>
            <a:r>
              <a:rPr lang="en-US" sz="2000" b="1" i="1" dirty="0">
                <a:solidFill>
                  <a:srgbClr val="2D3B45"/>
                </a:solidFill>
                <a:effectLst/>
                <a:latin typeface="Lato Extended"/>
              </a:rPr>
              <a:t>to access system resources.</a:t>
            </a:r>
          </a:p>
          <a:p>
            <a:pPr marL="285750" indent="-285750"/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Describe </a:t>
            </a:r>
            <a:r>
              <a:rPr lang="en-US" sz="2000" b="1" i="0" dirty="0">
                <a:solidFill>
                  <a:srgbClr val="2D3B45"/>
                </a:solidFill>
                <a:effectLst/>
                <a:latin typeface="Lato Extended"/>
              </a:rPr>
              <a:t>Unix/Linux BASH, Korn shell, and C shell capabilities</a:t>
            </a:r>
            <a:endParaRPr lang="en-US" sz="2000" b="1" i="1" dirty="0">
              <a:solidFill>
                <a:srgbClr val="2D3B45"/>
              </a:solidFill>
              <a:effectLst/>
              <a:latin typeface="Lato Extended"/>
            </a:endParaRPr>
          </a:p>
          <a:p>
            <a:pPr marL="285750" indent="-285750"/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Describe </a:t>
            </a:r>
            <a:r>
              <a:rPr lang="en-US" sz="2000" b="1" i="0" dirty="0">
                <a:solidFill>
                  <a:srgbClr val="2D3B45"/>
                </a:solidFill>
                <a:effectLst/>
                <a:latin typeface="Lato Extended"/>
              </a:rPr>
              <a:t>Visual Basic, </a:t>
            </a:r>
            <a:r>
              <a:rPr lang="en-US" sz="2000" b="1" i="0" u="sng" dirty="0">
                <a:solidFill>
                  <a:srgbClr val="2D3B45"/>
                </a:solidFill>
                <a:effectLst/>
                <a:latin typeface="Lato Extended"/>
              </a:rPr>
              <a:t>PERL, and PHP scripting </a:t>
            </a:r>
            <a:r>
              <a:rPr lang="en-US" sz="2000" b="0" i="0" dirty="0">
                <a:solidFill>
                  <a:srgbClr val="2D3B45"/>
                </a:solidFill>
                <a:effectLst/>
                <a:latin typeface="Lato Extended"/>
              </a:rPr>
              <a:t>capabilities.</a:t>
            </a:r>
          </a:p>
          <a:p>
            <a:pPr marL="285750" indent="-285750"/>
            <a:br>
              <a:rPr lang="en-US" sz="2000" b="1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US" altLang="en-US" sz="48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6FFA-A3F0-4263-8F9A-781F4350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r>
              <a:rPr lang="en-US" dirty="0"/>
              <a:t>Final Exam Guideline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E7DD-34E4-4E87-AFE4-B8D55200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multiple choice exam of 25 MCQ questions. It’s worth 100 points (25x4) </a:t>
            </a:r>
          </a:p>
          <a:p>
            <a:r>
              <a:rPr lang="en-US" dirty="0"/>
              <a:t>Review the power point slides for each lesson. </a:t>
            </a:r>
          </a:p>
          <a:p>
            <a:r>
              <a:rPr lang="en-US" dirty="0"/>
              <a:t>Review all exercises and get answers for all your incorrect answers </a:t>
            </a:r>
          </a:p>
          <a:p>
            <a:r>
              <a:rPr lang="en-US" dirty="0"/>
              <a:t>Go over the syntax of all commands covered in class.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7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FEC6-6C43-4F74-8A4C-A897FD78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strings,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B1D8-C90E-4A3B-8B21-7910AC95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represent data type </a:t>
            </a: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strings 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$s1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“Hello ”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$s2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“World”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lvl="1"/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$s1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$s2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$s1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$s2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numbers 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$n1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$n1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$n2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200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$n2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$sum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$n1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$n2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 sum of two numbers: 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$sum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/>
          </a:p>
          <a:p>
            <a:pPr lvl="1"/>
            <a:r>
              <a:rPr lang="en-US" dirty="0"/>
              <a:t>Strings  </a:t>
            </a:r>
          </a:p>
          <a:p>
            <a:pPr lvl="2"/>
            <a:r>
              <a:rPr lang="en-US" dirty="0"/>
              <a:t>$s1   =“Hello ”   $s2= “World” </a:t>
            </a:r>
          </a:p>
          <a:p>
            <a:pPr lvl="1"/>
            <a:r>
              <a:rPr lang="en-US" dirty="0"/>
              <a:t>numbers </a:t>
            </a:r>
          </a:p>
          <a:p>
            <a:pPr lvl="2"/>
            <a:r>
              <a:rPr lang="en-US" dirty="0"/>
              <a:t> $n1 =100   $n2 = 200 </a:t>
            </a:r>
          </a:p>
          <a:p>
            <a:pPr lvl="2"/>
            <a:r>
              <a:rPr lang="en-US" dirty="0"/>
              <a:t>$sum = $n1 + $n2</a:t>
            </a:r>
          </a:p>
        </p:txBody>
      </p:sp>
    </p:spTree>
    <p:extLst>
      <p:ext uri="{BB962C8B-B14F-4D97-AF65-F5344CB8AC3E}">
        <p14:creationId xmlns:p14="http://schemas.microsoft.com/office/powerpoint/2010/main" val="423784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6C82-A6A4-43A2-9D5B-3BCB4422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of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7341-B9C9-4056-AD41-1737D9AE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7244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Split command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You can use the Split command to create a String array from a single String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Join command does the opposite of the split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It turns a String array into a single string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You can also specify whether or not to place a separator between the strings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Example: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$p = -join $n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$q = $n –join “ “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$p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$q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1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C7B3-E765-4551-A17B-17D8E1BA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Commands, aliases,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4C14-BBD0-4BBE-AED2-66CBFAEA6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commands </a:t>
            </a:r>
          </a:p>
          <a:p>
            <a:pPr lvl="1"/>
            <a:r>
              <a:rPr lang="en-US" dirty="0"/>
              <a:t>Verb-noun</a:t>
            </a:r>
          </a:p>
          <a:p>
            <a:pPr lvl="2"/>
            <a:r>
              <a:rPr lang="en-US" dirty="0"/>
              <a:t>get-help get-date –online </a:t>
            </a:r>
          </a:p>
          <a:p>
            <a:pPr lvl="2"/>
            <a:r>
              <a:rPr lang="en-US" dirty="0"/>
              <a:t>get-help get-date –full </a:t>
            </a:r>
          </a:p>
          <a:p>
            <a:r>
              <a:rPr lang="en-US" dirty="0"/>
              <a:t>Aliases are short for commands</a:t>
            </a:r>
          </a:p>
          <a:p>
            <a:pPr lvl="1"/>
            <a:r>
              <a:rPr lang="en-US" dirty="0"/>
              <a:t>Dir, ls are aliases for get-</a:t>
            </a:r>
            <a:r>
              <a:rPr lang="en-US" dirty="0" err="1"/>
              <a:t>childitem</a:t>
            </a:r>
            <a:r>
              <a:rPr lang="en-US" dirty="0"/>
              <a:t> </a:t>
            </a:r>
          </a:p>
          <a:p>
            <a:r>
              <a:rPr lang="en-US" dirty="0"/>
              <a:t>Function </a:t>
            </a:r>
          </a:p>
          <a:p>
            <a:pPr lvl="1"/>
            <a:r>
              <a:rPr lang="en-US" dirty="0"/>
              <a:t> are used to perform a task or a set of tasks </a:t>
            </a:r>
          </a:p>
          <a:p>
            <a:pPr lvl="2"/>
            <a:r>
              <a:rPr lang="en-US" dirty="0"/>
              <a:t>Function call, function body {…. } </a:t>
            </a:r>
          </a:p>
        </p:txBody>
      </p:sp>
    </p:spTree>
    <p:extLst>
      <p:ext uri="{BB962C8B-B14F-4D97-AF65-F5344CB8AC3E}">
        <p14:creationId xmlns:p14="http://schemas.microsoft.com/office/powerpoint/2010/main" val="401199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AD9B-BD68-4BB8-A8EA-AFCBEFF0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and Logic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72F9-DFF2-459C-83D5-EED8DBD2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724400"/>
          </a:xfrm>
        </p:spPr>
        <p:txBody>
          <a:bodyPr/>
          <a:lstStyle/>
          <a:p>
            <a:r>
              <a:rPr lang="en-US" dirty="0"/>
              <a:t>Mathematics</a:t>
            </a:r>
          </a:p>
          <a:p>
            <a:pPr lvl="1"/>
            <a:r>
              <a:rPr lang="en-US" dirty="0"/>
              <a:t>Multiplication, division, addition, subtraction, …</a:t>
            </a:r>
          </a:p>
          <a:p>
            <a:r>
              <a:rPr lang="en-US" dirty="0"/>
              <a:t>  arithmetic expression:  </a:t>
            </a:r>
          </a:p>
          <a:p>
            <a:pPr lvl="2"/>
            <a:r>
              <a:rPr lang="en-US" dirty="0"/>
              <a:t>$sum </a:t>
            </a:r>
          </a:p>
          <a:p>
            <a:pPr lvl="2"/>
            <a:r>
              <a:rPr lang="en-US" dirty="0"/>
              <a:t>$x*$y –$z</a:t>
            </a:r>
          </a:p>
          <a:p>
            <a:pPr lvl="2"/>
            <a:r>
              <a:rPr lang="en-US" dirty="0"/>
              <a:t>$n1+ $n2   </a:t>
            </a:r>
          </a:p>
          <a:p>
            <a:r>
              <a:rPr lang="en-US" dirty="0"/>
              <a:t>Comparison (Comparative operators) </a:t>
            </a:r>
          </a:p>
          <a:p>
            <a:pPr lvl="1"/>
            <a:r>
              <a:rPr lang="en-US" b="1" dirty="0"/>
              <a:t>-</a:t>
            </a:r>
            <a:r>
              <a:rPr lang="en-US" sz="1600" b="1" dirty="0" err="1"/>
              <a:t>g</a:t>
            </a:r>
            <a:r>
              <a:rPr lang="en-US" sz="1600" dirty="0" err="1"/>
              <a:t>t</a:t>
            </a:r>
            <a:r>
              <a:rPr lang="en-US" sz="1600" dirty="0"/>
              <a:t>, -</a:t>
            </a:r>
            <a:r>
              <a:rPr lang="en-US" sz="1600" dirty="0" err="1"/>
              <a:t>ge</a:t>
            </a:r>
            <a:r>
              <a:rPr lang="en-US" sz="1600" dirty="0"/>
              <a:t>, -le, -</a:t>
            </a:r>
            <a:r>
              <a:rPr lang="en-US" sz="1600" dirty="0" err="1"/>
              <a:t>lt</a:t>
            </a:r>
            <a:r>
              <a:rPr lang="en-US" sz="1600" dirty="0"/>
              <a:t>, -eq, -</a:t>
            </a:r>
            <a:r>
              <a:rPr lang="en-US" sz="1600" dirty="0" err="1"/>
              <a:t>neq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  logical operators –and –or , -not</a:t>
            </a:r>
          </a:p>
          <a:p>
            <a:pPr lvl="1"/>
            <a:r>
              <a:rPr lang="en-US" sz="1600" dirty="0"/>
              <a:t>  Boolean Expression: 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handles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gt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1000 </a:t>
            </a:r>
          </a:p>
          <a:p>
            <a:pPr lvl="1"/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-like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"*.ps1"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-and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Length </a:t>
            </a:r>
            <a:r>
              <a:rPr lang="en-US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gt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100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0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7C36-42CA-4857-A3CD-D4D02B01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in PowerShell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410B-C676-4CC8-9031-0DD4F1F9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statements put together to perform some kind of task or tasks.  </a:t>
            </a:r>
          </a:p>
          <a:p>
            <a:r>
              <a:rPr lang="en-US" dirty="0"/>
              <a:t>Statements can be in sequence</a:t>
            </a:r>
          </a:p>
          <a:p>
            <a:pPr lvl="1"/>
            <a:r>
              <a:rPr lang="en-US" dirty="0"/>
              <a:t>  one statement after another</a:t>
            </a:r>
          </a:p>
          <a:p>
            <a:pPr lvl="1"/>
            <a:r>
              <a:rPr lang="en-US" dirty="0"/>
              <a:t>Conditional statement if statement</a:t>
            </a:r>
          </a:p>
          <a:p>
            <a:pPr lvl="1"/>
            <a:r>
              <a:rPr lang="en-US" dirty="0"/>
              <a:t>Looping (foreach, for loop, while, do while)</a:t>
            </a:r>
          </a:p>
          <a:p>
            <a:pPr lvl="1"/>
            <a:r>
              <a:rPr lang="en-US" dirty="0"/>
              <a:t>Input/output statement </a:t>
            </a:r>
          </a:p>
          <a:p>
            <a:pPr lvl="1"/>
            <a:r>
              <a:rPr lang="en-US" dirty="0"/>
              <a:t>Comments </a:t>
            </a:r>
          </a:p>
          <a:p>
            <a:r>
              <a:rPr lang="en-US" dirty="0"/>
              <a:t> Example of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3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3CB6-EB25-4BBE-81B5-8364143B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log-events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5DD3-3153-42CC-B839-E4AA7244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95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#Event log commands in </a:t>
            </a:r>
            <a:r>
              <a:rPr lang="en-US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Poweshell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#Author: Dr Ahmed 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#Title: Intro to scripting CTEC104 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#---------------------------------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#do statement body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Clear-host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"L I S T  of Event Log commands "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  "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    To see the log events of this computer... Type 1"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    To display all properties of an event...Type 2 "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    To display the first and last element of array a...Type 3"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    To check your drives and store date in a file...type 4"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$answer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 Type [1-5] and [0] to Quit "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 if you type 1 you should be able to store and display the 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#log events of your local computer 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$answer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{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>
                <a:solidFill>
                  <a:srgbClr val="000080"/>
                </a:solidFill>
                <a:latin typeface="Lucida Console" panose="020B0609040504020204" pitchFamily="49" charset="0"/>
              </a:rPr>
              <a:t>-list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out-file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myevents.txt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type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myevents.txt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more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0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ans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read-host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 enter any key to continue "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 }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26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Microsoft Office PowerPoint</Application>
  <PresentationFormat>On-screen Show (4:3)</PresentationFormat>
  <Paragraphs>206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Lato Extended</vt:lpstr>
      <vt:lpstr>Lucida Console</vt:lpstr>
      <vt:lpstr>Tahoma</vt:lpstr>
      <vt:lpstr>Times New Roman</vt:lpstr>
      <vt:lpstr>Default Design</vt:lpstr>
      <vt:lpstr>1_Default Design</vt:lpstr>
      <vt:lpstr>PowerPoint Presentation</vt:lpstr>
      <vt:lpstr>PowerPoint Presentation</vt:lpstr>
      <vt:lpstr>Final Exam Guideline</vt:lpstr>
      <vt:lpstr>Variables, strings, numbers</vt:lpstr>
      <vt:lpstr>More of strings </vt:lpstr>
      <vt:lpstr>Commands, aliases, functions </vt:lpstr>
      <vt:lpstr>Mathematics and Logic  </vt:lpstr>
      <vt:lpstr>Scripts in PowerShell </vt:lpstr>
      <vt:lpstr>Script log-events</vt:lpstr>
      <vt:lpstr>Script log-event (2)</vt:lpstr>
      <vt:lpstr>Functions </vt:lpstr>
      <vt:lpstr>Unix/Linux Shells </vt:lpstr>
      <vt:lpstr>Unix/Linux Shells </vt:lpstr>
      <vt:lpstr>Text manipulation</vt:lpstr>
      <vt:lpstr>Other scripting languages </vt:lpstr>
      <vt:lpstr>Other scripting languages</vt:lpstr>
      <vt:lpstr>More of PERL </vt:lpstr>
      <vt:lpstr>Any Questions ? Any Comments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381</cp:revision>
  <dcterms:created xsi:type="dcterms:W3CDTF">2007-07-09T21:56:01Z</dcterms:created>
  <dcterms:modified xsi:type="dcterms:W3CDTF">2020-12-10T16:37:40Z</dcterms:modified>
</cp:coreProperties>
</file>