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2" r:id="rId11"/>
    <p:sldId id="268" r:id="rId12"/>
    <p:sldId id="269" r:id="rId13"/>
    <p:sldId id="270" r:id="rId14"/>
    <p:sldId id="271" r:id="rId15"/>
    <p:sldId id="263" r:id="rId16"/>
    <p:sldId id="272" r:id="rId17"/>
    <p:sldId id="264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5163"/>
            <a:ext cx="7772400" cy="2387600"/>
          </a:xfrm>
        </p:spPr>
        <p:txBody>
          <a:bodyPr anchor="b"/>
          <a:lstStyle>
            <a:lvl1pPr algn="ctr">
              <a:defRPr sz="6000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205222"/>
            <a:ext cx="6858000" cy="165576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8800"/>
            <a:ext cx="91440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23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44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90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3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9018" y="149467"/>
            <a:ext cx="6876331" cy="1023726"/>
          </a:xfrm>
        </p:spPr>
        <p:txBody>
          <a:bodyPr/>
          <a:lstStyle>
            <a:lvl1pPr>
              <a:defRPr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9018" y="1319842"/>
            <a:ext cx="6876332" cy="4857121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69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640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Hor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9467"/>
            <a:ext cx="7886699" cy="1023726"/>
          </a:xfrm>
        </p:spPr>
        <p:txBody>
          <a:bodyPr/>
          <a:lstStyle>
            <a:lvl1pPr>
              <a:defRPr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19842"/>
            <a:ext cx="7886700" cy="434499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1360"/>
            <a:ext cx="9144000" cy="105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86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30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56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4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5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173DC-A46C-42FF-8E7F-A784FA734E3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3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CIT 104</a:t>
            </a:r>
          </a:p>
        </p:txBody>
      </p:sp>
    </p:spTree>
    <p:extLst>
      <p:ext uri="{BB962C8B-B14F-4D97-AF65-F5344CB8AC3E}">
        <p14:creationId xmlns:p14="http://schemas.microsoft.com/office/powerpoint/2010/main" val="4222430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 supports all of the standard control structures</a:t>
            </a:r>
          </a:p>
          <a:p>
            <a:pPr lvl="1"/>
            <a:r>
              <a:rPr lang="en-US" dirty="0"/>
              <a:t>If / If – Else blocks</a:t>
            </a:r>
          </a:p>
          <a:p>
            <a:pPr lvl="1"/>
            <a:r>
              <a:rPr lang="en-US" dirty="0"/>
              <a:t>While loops</a:t>
            </a:r>
          </a:p>
          <a:p>
            <a:pPr lvl="1"/>
            <a:r>
              <a:rPr lang="en-US" dirty="0"/>
              <a:t>For loops</a:t>
            </a:r>
          </a:p>
          <a:p>
            <a:pPr lvl="1"/>
            <a:r>
              <a:rPr lang="en-US" dirty="0"/>
              <a:t>Foreach loops</a:t>
            </a:r>
          </a:p>
        </p:txBody>
      </p:sp>
    </p:spTree>
    <p:extLst>
      <p:ext uri="{BB962C8B-B14F-4D97-AF65-F5344CB8AC3E}">
        <p14:creationId xmlns:p14="http://schemas.microsoft.com/office/powerpoint/2010/main" val="2936249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following is an example of an If-else block: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&lt;body&gt;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&lt;?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$d = date("D");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if ($d == "Fri")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echo "Have a nice weekend!"; 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else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echo "Have a nice day!"; 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?&gt;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&lt;/body&gt;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577320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600" dirty="0"/>
              <a:t>The following is an example of a While loop:</a:t>
            </a:r>
          </a:p>
          <a:p>
            <a:pPr marL="457200" lvl="1" indent="0"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457200" lvl="1" indent="0"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&lt;body&gt;</a:t>
            </a:r>
          </a:p>
          <a:p>
            <a:pPr marL="457200" lvl="1" indent="0"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457200" lvl="1" indent="0"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&lt;?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$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457200" lvl="1" indent="0"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$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= 50;</a:t>
            </a:r>
          </a:p>
          <a:p>
            <a:pPr marL="457200" lvl="1" indent="0"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</a:p>
          <a:p>
            <a:pPr marL="457200" lvl="1" indent="0"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while( $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&lt; 10) {</a:t>
            </a:r>
          </a:p>
          <a:p>
            <a:pPr marL="457200" lvl="1" indent="0"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$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</a:p>
          <a:p>
            <a:pPr marL="457200" lvl="1" indent="0"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$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457200" lvl="1" indent="0"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pPr marL="457200" lvl="1" indent="0"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echo ("Loop stopped at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= $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" );</a:t>
            </a:r>
          </a:p>
          <a:p>
            <a:pPr marL="457200" lvl="1" indent="0"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?&gt;</a:t>
            </a:r>
          </a:p>
          <a:p>
            <a:pPr marL="457200" lvl="1" indent="0"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marL="457200" lvl="1" indent="0"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&lt;/body&gt;</a:t>
            </a:r>
          </a:p>
          <a:p>
            <a:pPr marL="457200" lvl="1" indent="0"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683522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The following is an example of a For loop: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&lt;body&gt;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&lt;?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$a = 0;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for( $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$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&lt;5; $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 ) {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$a += 10;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echo ("At the end of the loop a = $a" );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?&gt;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&lt;/body&gt;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917290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The following is an example of a Foreach loop: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&lt;body&gt;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&lt;?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$array = array(1, 2, 3, 4, 5);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foreach( $array as $value ) {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echo "Value is $value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/&gt;";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?&gt;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&lt;/body&gt;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053066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 uses the C Programming Language style for defining functions</a:t>
            </a:r>
          </a:p>
          <a:p>
            <a:r>
              <a:rPr lang="en-US" dirty="0"/>
              <a:t>Function parameters are specified in parentheses after the function name</a:t>
            </a:r>
          </a:p>
          <a:p>
            <a:r>
              <a:rPr lang="en-US" dirty="0"/>
              <a:t>Functions can return a value using a return statement</a:t>
            </a:r>
          </a:p>
        </p:txBody>
      </p:sp>
    </p:spTree>
    <p:extLst>
      <p:ext uri="{BB962C8B-B14F-4D97-AF65-F5344CB8AC3E}">
        <p14:creationId xmlns:p14="http://schemas.microsoft.com/office/powerpoint/2010/main" val="657907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following is an example of a function: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&lt;body&gt;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&lt;?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addFunction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($num1, $num2) {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$sum = $num1 + $num2;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$sum;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$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return_value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addFunction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(10, 20);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?&gt;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&lt;/body&gt;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895453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reason for using PHP is to access a database from a web page</a:t>
            </a:r>
          </a:p>
          <a:p>
            <a:r>
              <a:rPr lang="en-US" dirty="0"/>
              <a:t>PHP provides full functionality to:</a:t>
            </a:r>
          </a:p>
          <a:p>
            <a:pPr lvl="1"/>
            <a:r>
              <a:rPr lang="en-US" dirty="0"/>
              <a:t>Connect to a database</a:t>
            </a:r>
          </a:p>
          <a:p>
            <a:pPr lvl="1"/>
            <a:r>
              <a:rPr lang="en-US" dirty="0"/>
              <a:t>Create new tables in a database</a:t>
            </a:r>
          </a:p>
          <a:p>
            <a:pPr lvl="1"/>
            <a:r>
              <a:rPr lang="en-US" dirty="0"/>
              <a:t>Retrieve data from a database</a:t>
            </a:r>
          </a:p>
          <a:p>
            <a:pPr lvl="1"/>
            <a:r>
              <a:rPr lang="en-US" dirty="0"/>
              <a:t>Insert data into a database</a:t>
            </a:r>
          </a:p>
          <a:p>
            <a:pPr lvl="1"/>
            <a:r>
              <a:rPr lang="en-US" dirty="0"/>
              <a:t>Update data in a database</a:t>
            </a:r>
          </a:p>
          <a:p>
            <a:pPr lvl="1"/>
            <a:r>
              <a:rPr lang="en-US" dirty="0"/>
              <a:t>Delete data from database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896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9017" y="1319842"/>
            <a:ext cx="7374354" cy="4857121"/>
          </a:xfrm>
        </p:spPr>
        <p:txBody>
          <a:bodyPr>
            <a:normAutofit/>
          </a:bodyPr>
          <a:lstStyle/>
          <a:p>
            <a:r>
              <a:rPr lang="en-US" dirty="0"/>
              <a:t>The following is an example of retrieving data from a database: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$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dbhost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'localhost:3036';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$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dbuser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'root';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$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dbpass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rootpassword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$conn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mysql_connect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dbhost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dbuser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dbpass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$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'SELECT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emp_salary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FROM employee';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mysql_select_db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test_db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$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mysql_query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$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$conn );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mysql_close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($conn);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951285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9017" y="1319842"/>
            <a:ext cx="7374354" cy="4857121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/>
              <a:t>The following is an example of inserting data into a database:</a:t>
            </a:r>
          </a:p>
          <a:p>
            <a:pPr marL="457200" lvl="1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$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dbhost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'localhost:3036';</a:t>
            </a:r>
          </a:p>
          <a:p>
            <a:pPr marL="457200" lvl="1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$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dbuser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'root';</a:t>
            </a:r>
          </a:p>
          <a:p>
            <a:pPr marL="457200" lvl="1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$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dbpass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rootpassword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marL="457200" lvl="1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$conn =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mysql_connect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dbhost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dbuser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dbpass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457200" lvl="1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$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'INSERT INTO employee '.</a:t>
            </a:r>
          </a:p>
          <a:p>
            <a:pPr marL="457200" lvl="1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'(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emp_name,emp_address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emp_salary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join_date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'.</a:t>
            </a:r>
          </a:p>
          <a:p>
            <a:pPr marL="457200" lvl="1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'VALUES ( "guest", "XYZ", 2000, NOW() )';</a:t>
            </a:r>
          </a:p>
          <a:p>
            <a:pPr marL="457200" lvl="1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marL="457200" lvl="1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mysql_select_db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test_db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457200" lvl="1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mysql_query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 $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$conn );</a:t>
            </a:r>
          </a:p>
          <a:p>
            <a:pPr marL="457200" lvl="1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457200" lvl="1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mysql_close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($conn);</a:t>
            </a:r>
          </a:p>
          <a:p>
            <a:pPr marL="457200" lvl="1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443545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Language Basics</a:t>
            </a:r>
          </a:p>
          <a:p>
            <a:r>
              <a:rPr lang="en-US" dirty="0"/>
              <a:t>Control Structures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Accessing Databases</a:t>
            </a:r>
          </a:p>
        </p:txBody>
      </p:sp>
    </p:spTree>
    <p:extLst>
      <p:ext uri="{BB962C8B-B14F-4D97-AF65-F5344CB8AC3E}">
        <p14:creationId xmlns:p14="http://schemas.microsoft.com/office/powerpoint/2010/main" val="1187257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 is a programming language that enables web pages to interact with databases</a:t>
            </a:r>
          </a:p>
          <a:p>
            <a:r>
              <a:rPr lang="en-US" dirty="0"/>
              <a:t>PHP supports databases like MySQL, PostgreSQL, Oracle, Sybase, Informix, and Microsoft SQL Server</a:t>
            </a:r>
          </a:p>
          <a:p>
            <a:r>
              <a:rPr lang="en-US" dirty="0"/>
              <a:t>PHP syntax is similar to the C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2360443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 code is imbedded in HTML just like JavaScript and VBScript</a:t>
            </a:r>
          </a:p>
          <a:p>
            <a:r>
              <a:rPr lang="en-US" dirty="0"/>
              <a:t>All PHP code is processed on the Web server, and the output to the client is pure HTML</a:t>
            </a:r>
          </a:p>
        </p:txBody>
      </p:sp>
    </p:spTree>
    <p:extLst>
      <p:ext uri="{BB962C8B-B14F-4D97-AF65-F5344CB8AC3E}">
        <p14:creationId xmlns:p14="http://schemas.microsoft.com/office/powerpoint/2010/main" val="1123181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components are required to develop web pages using PHP</a:t>
            </a:r>
          </a:p>
          <a:p>
            <a:pPr lvl="1"/>
            <a:r>
              <a:rPr lang="en-US" dirty="0"/>
              <a:t>A Web Server like Microsoft IIS or Apache</a:t>
            </a:r>
          </a:p>
          <a:p>
            <a:pPr lvl="1"/>
            <a:r>
              <a:rPr lang="en-US" dirty="0"/>
              <a:t>A database</a:t>
            </a:r>
          </a:p>
          <a:p>
            <a:pPr lvl="1"/>
            <a:r>
              <a:rPr lang="en-US" dirty="0"/>
              <a:t>A PHP parser to generate the HTML output</a:t>
            </a:r>
          </a:p>
        </p:txBody>
      </p:sp>
    </p:spTree>
    <p:extLst>
      <p:ext uri="{BB962C8B-B14F-4D97-AF65-F5344CB8AC3E}">
        <p14:creationId xmlns:p14="http://schemas.microsoft.com/office/powerpoint/2010/main" val="876416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PHP code is imbedded in HTML files and uses tags to indicate code blocks</a:t>
            </a:r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457200" lvl="1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&lt;body&gt;</a:t>
            </a:r>
          </a:p>
          <a:p>
            <a:pPr marL="457200" lvl="1" indent="0">
              <a:buNone/>
            </a:pP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&lt;?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print(“Hello”);</a:t>
            </a:r>
          </a:p>
          <a:p>
            <a:pPr marL="457200" lvl="1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?&gt;</a:t>
            </a:r>
          </a:p>
          <a:p>
            <a:pPr marL="457200" lvl="1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marL="457200" lvl="1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&lt;/body&gt;</a:t>
            </a:r>
          </a:p>
          <a:p>
            <a:pPr marL="457200" lvl="1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  <a:p>
            <a:r>
              <a:rPr lang="en-US" dirty="0"/>
              <a:t>The </a:t>
            </a:r>
            <a:r>
              <a:rPr lang="en-US" b="1" dirty="0"/>
              <a:t>&lt;?</a:t>
            </a:r>
            <a:r>
              <a:rPr lang="en-US" b="1" dirty="0" err="1"/>
              <a:t>php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/>
              <a:t>?&gt;</a:t>
            </a:r>
            <a:r>
              <a:rPr lang="en-US" dirty="0"/>
              <a:t> tags indicate the beginning and end of the PHP code block</a:t>
            </a:r>
          </a:p>
        </p:txBody>
      </p:sp>
    </p:spTree>
    <p:extLst>
      <p:ext uri="{BB962C8B-B14F-4D97-AF65-F5344CB8AC3E}">
        <p14:creationId xmlns:p14="http://schemas.microsoft.com/office/powerpoint/2010/main" val="2854864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in PHP begin with a $</a:t>
            </a:r>
          </a:p>
          <a:p>
            <a:r>
              <a:rPr lang="en-US" dirty="0"/>
              <a:t>Variables can be integers, doubles, strings, Booleans, and references</a:t>
            </a:r>
          </a:p>
          <a:p>
            <a:r>
              <a:rPr lang="en-US" dirty="0"/>
              <a:t>In PHP, variables are not assigned a data type</a:t>
            </a:r>
          </a:p>
          <a:p>
            <a:r>
              <a:rPr lang="en-US" dirty="0"/>
              <a:t>The PHP processor resolves the data type based on how the variable is used</a:t>
            </a:r>
          </a:p>
        </p:txBody>
      </p:sp>
    </p:spTree>
    <p:extLst>
      <p:ext uri="{BB962C8B-B14F-4D97-AF65-F5344CB8AC3E}">
        <p14:creationId xmlns:p14="http://schemas.microsoft.com/office/powerpoint/2010/main" val="3134963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 supports all of the standard math operators (+  -  *  /  %)</a:t>
            </a:r>
          </a:p>
          <a:p>
            <a:r>
              <a:rPr lang="en-US" dirty="0"/>
              <a:t>PHP also supports ++ and -- for increment and decrement</a:t>
            </a:r>
          </a:p>
        </p:txBody>
      </p:sp>
    </p:spTree>
    <p:extLst>
      <p:ext uri="{BB962C8B-B14F-4D97-AF65-F5344CB8AC3E}">
        <p14:creationId xmlns:p14="http://schemas.microsoft.com/office/powerpoint/2010/main" val="3060008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 supports three variants of arrays</a:t>
            </a:r>
          </a:p>
          <a:p>
            <a:pPr lvl="1"/>
            <a:r>
              <a:rPr lang="en-US" dirty="0"/>
              <a:t>Standard arrays:</a:t>
            </a:r>
          </a:p>
          <a:p>
            <a:pPr marL="91440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array (1, 2, 3, 4, 5);</a:t>
            </a:r>
          </a:p>
          <a:p>
            <a:pPr lvl="1"/>
            <a:r>
              <a:rPr lang="en-US" dirty="0"/>
              <a:t>Associative arrays with key/value pairs:</a:t>
            </a:r>
          </a:p>
          <a:p>
            <a:pPr marL="91440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array(‘a’ =&gt; 10, ‘b’ =&gt; 20, ‘c’ =&gt; 30);</a:t>
            </a:r>
          </a:p>
          <a:p>
            <a:pPr lvl="1"/>
            <a:r>
              <a:rPr lang="en-US" dirty="0"/>
              <a:t>Two-dimensional arrays</a:t>
            </a:r>
          </a:p>
          <a:p>
            <a:pPr lvl="2"/>
            <a:r>
              <a:rPr lang="en-US" dirty="0"/>
              <a:t>In PHP, this variant is actually and array where each element is a sub-array</a:t>
            </a:r>
          </a:p>
        </p:txBody>
      </p:sp>
    </p:spTree>
    <p:extLst>
      <p:ext uri="{BB962C8B-B14F-4D97-AF65-F5344CB8AC3E}">
        <p14:creationId xmlns:p14="http://schemas.microsoft.com/office/powerpoint/2010/main" val="3238575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</TotalTime>
  <Words>966</Words>
  <Application>Microsoft Office PowerPoint</Application>
  <PresentationFormat>On-screen Show (4:3)</PresentationFormat>
  <Paragraphs>182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Office Theme</vt:lpstr>
      <vt:lpstr>PHP</vt:lpstr>
      <vt:lpstr>Overview</vt:lpstr>
      <vt:lpstr>Introduction</vt:lpstr>
      <vt:lpstr>Introduction</vt:lpstr>
      <vt:lpstr>Introduction</vt:lpstr>
      <vt:lpstr>Language Basics</vt:lpstr>
      <vt:lpstr>Language Basics</vt:lpstr>
      <vt:lpstr>Language Basics</vt:lpstr>
      <vt:lpstr>Language Basics</vt:lpstr>
      <vt:lpstr>Control Structures</vt:lpstr>
      <vt:lpstr>Control Structures</vt:lpstr>
      <vt:lpstr>Control Structures</vt:lpstr>
      <vt:lpstr>Control Structures</vt:lpstr>
      <vt:lpstr>Control Structures</vt:lpstr>
      <vt:lpstr>Functions</vt:lpstr>
      <vt:lpstr>Functions</vt:lpstr>
      <vt:lpstr>Database Access</vt:lpstr>
      <vt:lpstr>Database Access</vt:lpstr>
      <vt:lpstr>Database Access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alishaba@aol.com</dc:creator>
  <cp:lastModifiedBy>alishaba@aol.com</cp:lastModifiedBy>
  <cp:revision>46</cp:revision>
  <dcterms:created xsi:type="dcterms:W3CDTF">2016-05-07T01:55:06Z</dcterms:created>
  <dcterms:modified xsi:type="dcterms:W3CDTF">2018-01-31T04:01:37Z</dcterms:modified>
</cp:coreProperties>
</file>