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15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6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A7A173DC-A46C-42FF-8E7F-A784FA734E3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pic>
        <p:nvPicPr>
          <p:cNvPr id="9" name="Picture 8">
            <a:extLst>
              <a:ext uri="{FF2B5EF4-FFF2-40B4-BE49-F238E27FC236}">
                <a16:creationId xmlns:a16="http://schemas.microsoft.com/office/drawing/2014/main" id="{4491C7B7-CFF1-4D9C-8A28-17EA684A9E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00"/>
            <a:ext cx="9144000" cy="1219200"/>
          </a:xfrm>
          <a:prstGeom prst="rect">
            <a:avLst/>
          </a:prstGeom>
        </p:spPr>
      </p:pic>
    </p:spTree>
    <p:extLst>
      <p:ext uri="{BB962C8B-B14F-4D97-AF65-F5344CB8AC3E}">
        <p14:creationId xmlns:p14="http://schemas.microsoft.com/office/powerpoint/2010/main" val="418235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73DC-A46C-42FF-8E7F-A784FA734E3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145640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73DC-A46C-42FF-8E7F-A784FA734E3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179714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73DC-A46C-42FF-8E7F-A784FA734E3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66622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173DC-A46C-42FF-8E7F-A784FA734E36}"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FCAF9-65C2-412C-BA39-A62DB24356EF}" type="slidenum">
              <a:rPr lang="en-US" smtClean="0"/>
              <a:t>‹#›</a:t>
            </a:fld>
            <a:endParaRPr lang="en-US"/>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84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173DC-A46C-42FF-8E7F-A784FA734E3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84813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1">
                    <a:lumMod val="65000"/>
                  </a:schemeClr>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spcBef>
                <a:spcPts val="0"/>
              </a:spcBef>
              <a:buFontTx/>
              <a:buNone/>
              <a:defRPr sz="1800">
                <a:solidFill>
                  <a:schemeClr val="tx1">
                    <a:lumMod val="65000"/>
                  </a:schemeClr>
                </a:solidFill>
              </a:defRPr>
            </a:lvl1pPr>
          </a:lstStyle>
          <a:p>
            <a:pPr lvl="0"/>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173DC-A46C-42FF-8E7F-A784FA734E36}"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123947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173DC-A46C-42FF-8E7F-A784FA734E36}"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293915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173DC-A46C-42FF-8E7F-A784FA734E36}"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239933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173DC-A46C-42FF-8E7F-A784FA734E3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330417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173DC-A46C-42FF-8E7F-A784FA734E36}"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FCAF9-65C2-412C-BA39-A62DB24356EF}" type="slidenum">
              <a:rPr lang="en-US" smtClean="0"/>
              <a:t>‹#›</a:t>
            </a:fld>
            <a:endParaRPr lang="en-US"/>
          </a:p>
        </p:txBody>
      </p:sp>
    </p:spTree>
    <p:extLst>
      <p:ext uri="{BB962C8B-B14F-4D97-AF65-F5344CB8AC3E}">
        <p14:creationId xmlns:p14="http://schemas.microsoft.com/office/powerpoint/2010/main" val="220498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rgbClr val="969696"/>
                </a:solidFill>
              </a:defRPr>
            </a:lvl1pPr>
          </a:lstStyle>
          <a:p>
            <a:fld id="{A7A173DC-A46C-42FF-8E7F-A784FA734E36}" type="datetimeFigureOut">
              <a:rPr lang="en-US" smtClean="0"/>
              <a:t>2/17/2020</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1">
                    <a:lumMod val="65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rgbClr val="777777"/>
                </a:solidFill>
              </a:defRPr>
            </a:lvl1pPr>
          </a:lstStyle>
          <a:p>
            <a:fld id="{9D8FCAF9-65C2-412C-BA39-A62DB24356EF}" type="slidenum">
              <a:rPr lang="en-US" smtClean="0"/>
              <a:t>‹#›</a:t>
            </a:fld>
            <a:endParaRPr lang="en-US"/>
          </a:p>
        </p:txBody>
      </p:sp>
    </p:spTree>
    <p:extLst>
      <p:ext uri="{BB962C8B-B14F-4D97-AF65-F5344CB8AC3E}">
        <p14:creationId xmlns:p14="http://schemas.microsoft.com/office/powerpoint/2010/main" val="792103843"/>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89" y="1715588"/>
            <a:ext cx="7269480" cy="1325562"/>
          </a:xfrm>
        </p:spPr>
        <p:txBody>
          <a:bodyPr>
            <a:normAutofit/>
          </a:bodyPr>
          <a:lstStyle/>
          <a:p>
            <a:pPr algn="ctr"/>
            <a:r>
              <a:rPr lang="en-US" sz="3600" dirty="0"/>
              <a:t>Working with Event Logs</a:t>
            </a:r>
          </a:p>
        </p:txBody>
      </p:sp>
      <p:sp>
        <p:nvSpPr>
          <p:cNvPr id="3" name="Content Placeholder 2"/>
          <p:cNvSpPr>
            <a:spLocks noGrp="1"/>
          </p:cNvSpPr>
          <p:nvPr>
            <p:ph idx="1"/>
          </p:nvPr>
        </p:nvSpPr>
        <p:spPr>
          <a:xfrm>
            <a:off x="1425375" y="5199017"/>
            <a:ext cx="6446520" cy="963704"/>
          </a:xfrm>
        </p:spPr>
        <p:txBody>
          <a:bodyPr/>
          <a:lstStyle/>
          <a:p>
            <a:pPr marL="0" indent="0" algn="ctr">
              <a:buNone/>
            </a:pPr>
            <a:r>
              <a:rPr lang="en-US" dirty="0"/>
              <a:t>CTEC 104</a:t>
            </a:r>
          </a:p>
          <a:p>
            <a:pPr marL="0" indent="0" algn="ctr">
              <a:buNone/>
            </a:pPr>
            <a:r>
              <a:rPr lang="en-US" dirty="0"/>
              <a:t>Introduction to Scripting</a:t>
            </a:r>
          </a:p>
        </p:txBody>
      </p:sp>
    </p:spTree>
    <p:extLst>
      <p:ext uri="{BB962C8B-B14F-4D97-AF65-F5344CB8AC3E}">
        <p14:creationId xmlns:p14="http://schemas.microsoft.com/office/powerpoint/2010/main" val="1187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Properties</a:t>
            </a:r>
          </a:p>
        </p:txBody>
      </p:sp>
      <p:sp>
        <p:nvSpPr>
          <p:cNvPr id="3" name="Content Placeholder 2"/>
          <p:cNvSpPr>
            <a:spLocks noGrp="1"/>
          </p:cNvSpPr>
          <p:nvPr>
            <p:ph idx="1"/>
          </p:nvPr>
        </p:nvSpPr>
        <p:spPr>
          <a:xfrm>
            <a:off x="802995" y="1781397"/>
            <a:ext cx="7073908" cy="4857121"/>
          </a:xfrm>
        </p:spPr>
        <p:txBody>
          <a:bodyPr>
            <a:normAutofit/>
          </a:bodyPr>
          <a:lstStyle/>
          <a:p>
            <a:r>
              <a:rPr lang="en-US" dirty="0"/>
              <a:t>When reviewing event logs, the most important property to read is the message</a:t>
            </a:r>
          </a:p>
          <a:p>
            <a:r>
              <a:rPr lang="en-US" dirty="0"/>
              <a:t>This will frequently be abbreviated in the window output</a:t>
            </a:r>
          </a:p>
          <a:p>
            <a:r>
              <a:rPr lang="en-US" dirty="0"/>
              <a:t>Example:</a:t>
            </a:r>
          </a:p>
          <a:p>
            <a:pPr marL="457200" lvl="1" indent="0">
              <a:buNone/>
            </a:pPr>
            <a:r>
              <a:rPr lang="en-US" sz="2000" dirty="0">
                <a:latin typeface="Courier New" panose="02070309020205020404" pitchFamily="49" charset="0"/>
                <a:cs typeface="Courier New" panose="02070309020205020404" pitchFamily="49" charset="0"/>
              </a:rPr>
              <a:t>get-</a:t>
            </a:r>
            <a:r>
              <a:rPr lang="en-US" sz="2000" dirty="0" err="1">
                <a:latin typeface="Courier New" panose="02070309020205020404" pitchFamily="49" charset="0"/>
                <a:cs typeface="Courier New" panose="02070309020205020404" pitchFamily="49" charset="0"/>
              </a:rPr>
              <a:t>eventlog</a:t>
            </a:r>
            <a:r>
              <a:rPr lang="en-US" sz="2000" dirty="0">
                <a:latin typeface="Courier New" panose="02070309020205020404" pitchFamily="49" charset="0"/>
                <a:cs typeface="Courier New" panose="02070309020205020404" pitchFamily="49" charset="0"/>
              </a:rPr>
              <a:t> Security –Newest 20 |</a:t>
            </a:r>
          </a:p>
          <a:p>
            <a:pPr marL="457200" lvl="1" indent="0">
              <a:buNone/>
            </a:pPr>
            <a:r>
              <a:rPr lang="en-US" sz="2000" dirty="0">
                <a:latin typeface="Courier New" panose="02070309020205020404" pitchFamily="49" charset="0"/>
                <a:cs typeface="Courier New" panose="02070309020205020404" pitchFamily="49" charset="0"/>
              </a:rPr>
              <a:t>  select </a:t>
            </a:r>
            <a:r>
              <a:rPr lang="en-US" sz="2000" dirty="0" err="1">
                <a:latin typeface="Courier New" panose="02070309020205020404" pitchFamily="49" charset="0"/>
                <a:cs typeface="Courier New" panose="02070309020205020404" pitchFamily="49" charset="0"/>
              </a:rPr>
              <a:t>timegenerated</a:t>
            </a:r>
            <a:r>
              <a:rPr lang="en-US" sz="2000" dirty="0">
                <a:latin typeface="Courier New" panose="02070309020205020404" pitchFamily="49" charset="0"/>
                <a:cs typeface="Courier New" panose="02070309020205020404" pitchFamily="49" charset="0"/>
              </a:rPr>
              <a:t>, username, message</a:t>
            </a:r>
          </a:p>
          <a:p>
            <a:r>
              <a:rPr lang="en-US" dirty="0"/>
              <a:t>You will see in the output of this command that you can only read the opening sentence of the message</a:t>
            </a:r>
          </a:p>
          <a:p>
            <a:r>
              <a:rPr lang="en-US" dirty="0"/>
              <a:t>One way to circumvent this is to export the output to a csv and review the events using Excel</a:t>
            </a:r>
          </a:p>
        </p:txBody>
      </p:sp>
    </p:spTree>
    <p:extLst>
      <p:ext uri="{BB962C8B-B14F-4D97-AF65-F5344CB8AC3E}">
        <p14:creationId xmlns:p14="http://schemas.microsoft.com/office/powerpoint/2010/main" val="304184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Properties</a:t>
            </a:r>
          </a:p>
        </p:txBody>
      </p:sp>
      <p:sp>
        <p:nvSpPr>
          <p:cNvPr id="3" name="Content Placeholder 2"/>
          <p:cNvSpPr>
            <a:spLocks noGrp="1"/>
          </p:cNvSpPr>
          <p:nvPr>
            <p:ph idx="1"/>
          </p:nvPr>
        </p:nvSpPr>
        <p:spPr>
          <a:xfrm>
            <a:off x="946404" y="1691322"/>
            <a:ext cx="6876332" cy="3879175"/>
          </a:xfrm>
        </p:spPr>
        <p:txBody>
          <a:bodyPr/>
          <a:lstStyle/>
          <a:p>
            <a:r>
              <a:rPr lang="en-US" dirty="0"/>
              <a:t>Another way to view the full message for an event is to retrieve the event based upon its index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Security –Newest 50 |</a:t>
            </a:r>
          </a:p>
          <a:p>
            <a:pPr marL="457200" lvl="1" indent="0">
              <a:buNone/>
            </a:pPr>
            <a:r>
              <a:rPr lang="en-US" dirty="0">
                <a:latin typeface="Courier New" panose="02070309020205020404" pitchFamily="49" charset="0"/>
                <a:cs typeface="Courier New" panose="02070309020205020404" pitchFamily="49" charset="0"/>
              </a:rPr>
              <a:t>  select index, message</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Security | </a:t>
            </a:r>
          </a:p>
          <a:p>
            <a:pPr marL="457200" lvl="1" indent="0">
              <a:buNone/>
            </a:pPr>
            <a:r>
              <a:rPr lang="en-US" dirty="0">
                <a:latin typeface="Courier New" panose="02070309020205020404" pitchFamily="49" charset="0"/>
                <a:cs typeface="Courier New" panose="02070309020205020404" pitchFamily="49" charset="0"/>
              </a:rPr>
              <a:t>  where { $_.Index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1920 } |</a:t>
            </a:r>
          </a:p>
          <a:p>
            <a:pPr marL="457200" lvl="1" indent="0">
              <a:buNone/>
            </a:pPr>
            <a:r>
              <a:rPr lang="en-US" dirty="0">
                <a:latin typeface="Courier New" panose="02070309020205020404" pitchFamily="49" charset="0"/>
                <a:cs typeface="Courier New" panose="02070309020205020404" pitchFamily="49" charset="0"/>
              </a:rPr>
              <a:t>  select *</a:t>
            </a:r>
          </a:p>
          <a:p>
            <a:endParaRPr lang="en-US" dirty="0"/>
          </a:p>
        </p:txBody>
      </p:sp>
      <p:sp>
        <p:nvSpPr>
          <p:cNvPr id="4" name="TextBox 3"/>
          <p:cNvSpPr txBox="1"/>
          <p:nvPr/>
        </p:nvSpPr>
        <p:spPr>
          <a:xfrm>
            <a:off x="2599510" y="5199017"/>
            <a:ext cx="5760720" cy="923330"/>
          </a:xfrm>
          <a:prstGeom prst="rect">
            <a:avLst/>
          </a:prstGeom>
          <a:noFill/>
        </p:spPr>
        <p:txBody>
          <a:bodyPr wrap="square" rtlCol="0">
            <a:spAutoFit/>
          </a:bodyPr>
          <a:lstStyle/>
          <a:p>
            <a:r>
              <a:rPr lang="en-US" i="1" dirty="0"/>
              <a:t>The first command retrieves the fifty most recent commands from the Security log. The second command displays the full properties for event 1920 in the Security log.</a:t>
            </a:r>
          </a:p>
        </p:txBody>
      </p:sp>
    </p:spTree>
    <p:extLst>
      <p:ext uri="{BB962C8B-B14F-4D97-AF65-F5344CB8AC3E}">
        <p14:creationId xmlns:p14="http://schemas.microsoft.com/office/powerpoint/2010/main" val="33432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Properties</a:t>
            </a:r>
          </a:p>
        </p:txBody>
      </p:sp>
      <p:sp>
        <p:nvSpPr>
          <p:cNvPr id="3" name="Content Placeholder 2"/>
          <p:cNvSpPr>
            <a:spLocks noGrp="1"/>
          </p:cNvSpPr>
          <p:nvPr>
            <p:ph idx="1"/>
          </p:nvPr>
        </p:nvSpPr>
        <p:spPr/>
        <p:txBody>
          <a:bodyPr/>
          <a:lstStyle/>
          <a:p>
            <a:r>
              <a:rPr lang="en-US" dirty="0"/>
              <a:t>Another way to see the full message for an event is to use the format-list command</a:t>
            </a:r>
          </a:p>
          <a:p>
            <a:r>
              <a:rPr lang="en-US" dirty="0"/>
              <a:t>This command gives more abbreviated output</a:t>
            </a:r>
          </a:p>
          <a:p>
            <a:r>
              <a:rPr lang="en-US" dirty="0"/>
              <a:t>Example:</a:t>
            </a:r>
          </a:p>
          <a:p>
            <a:pPr marL="457200" lvl="1" indent="0">
              <a:buNone/>
            </a:pPr>
            <a:r>
              <a:rPr lang="en-US" sz="2000" dirty="0">
                <a:latin typeface="Courier New" panose="02070309020205020404" pitchFamily="49" charset="0"/>
                <a:cs typeface="Courier New" panose="02070309020205020404" pitchFamily="49" charset="0"/>
              </a:rPr>
              <a:t>get-</a:t>
            </a:r>
            <a:r>
              <a:rPr lang="en-US" sz="2000" dirty="0" err="1">
                <a:latin typeface="Courier New" panose="02070309020205020404" pitchFamily="49" charset="0"/>
                <a:cs typeface="Courier New" panose="02070309020205020404" pitchFamily="49" charset="0"/>
              </a:rPr>
              <a:t>eventlog</a:t>
            </a:r>
            <a:r>
              <a:rPr lang="en-US" sz="2000" dirty="0">
                <a:latin typeface="Courier New" panose="02070309020205020404" pitchFamily="49" charset="0"/>
                <a:cs typeface="Courier New" panose="02070309020205020404" pitchFamily="49" charset="0"/>
              </a:rPr>
              <a:t> System –</a:t>
            </a:r>
            <a:r>
              <a:rPr lang="en-US" sz="2000" dirty="0" err="1">
                <a:latin typeface="Courier New" panose="02070309020205020404" pitchFamily="49" charset="0"/>
                <a:cs typeface="Courier New" panose="02070309020205020404" pitchFamily="49" charset="0"/>
              </a:rPr>
              <a:t>EntryType</a:t>
            </a:r>
            <a:r>
              <a:rPr lang="en-US" sz="2000" dirty="0">
                <a:latin typeface="Courier New" panose="02070309020205020404" pitchFamily="49" charset="0"/>
                <a:cs typeface="Courier New" panose="02070309020205020404" pitchFamily="49" charset="0"/>
              </a:rPr>
              <a:t> Error</a:t>
            </a:r>
          </a:p>
          <a:p>
            <a:pPr marL="457200" lvl="1" indent="0">
              <a:buNone/>
            </a:pPr>
            <a:r>
              <a:rPr lang="en-US" sz="2000" dirty="0">
                <a:latin typeface="Courier New" panose="02070309020205020404" pitchFamily="49" charset="0"/>
                <a:cs typeface="Courier New" panose="02070309020205020404" pitchFamily="49" charset="0"/>
              </a:rPr>
              <a:t>  -Newest 5 | format-list</a:t>
            </a:r>
          </a:p>
        </p:txBody>
      </p:sp>
    </p:spTree>
    <p:extLst>
      <p:ext uri="{BB962C8B-B14F-4D97-AF65-F5344CB8AC3E}">
        <p14:creationId xmlns:p14="http://schemas.microsoft.com/office/powerpoint/2010/main" val="307997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Event Logs</a:t>
            </a:r>
          </a:p>
          <a:p>
            <a:r>
              <a:rPr lang="en-US" dirty="0"/>
              <a:t>Getting Events</a:t>
            </a:r>
          </a:p>
          <a:p>
            <a:r>
              <a:rPr lang="en-US" dirty="0"/>
              <a:t>Event Properties</a:t>
            </a:r>
          </a:p>
        </p:txBody>
      </p:sp>
    </p:spTree>
    <p:extLst>
      <p:ext uri="{BB962C8B-B14F-4D97-AF65-F5344CB8AC3E}">
        <p14:creationId xmlns:p14="http://schemas.microsoft.com/office/powerpoint/2010/main" val="20268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Logs</a:t>
            </a:r>
          </a:p>
        </p:txBody>
      </p:sp>
      <p:sp>
        <p:nvSpPr>
          <p:cNvPr id="3" name="Content Placeholder 2"/>
          <p:cNvSpPr>
            <a:spLocks noGrp="1"/>
          </p:cNvSpPr>
          <p:nvPr>
            <p:ph idx="1"/>
          </p:nvPr>
        </p:nvSpPr>
        <p:spPr/>
        <p:txBody>
          <a:bodyPr>
            <a:normAutofit/>
          </a:bodyPr>
          <a:lstStyle/>
          <a:p>
            <a:r>
              <a:rPr lang="en-US" dirty="0"/>
              <a:t>Event logs are used by Windows to store audited events on a system</a:t>
            </a:r>
          </a:p>
          <a:p>
            <a:r>
              <a:rPr lang="en-US" dirty="0"/>
              <a:t>Windows stores events in a few different logs; these are:</a:t>
            </a:r>
          </a:p>
          <a:p>
            <a:pPr lvl="1"/>
            <a:r>
              <a:rPr lang="en-US" dirty="0"/>
              <a:t>System - system activities and components</a:t>
            </a:r>
          </a:p>
          <a:p>
            <a:pPr lvl="1"/>
            <a:r>
              <a:rPr lang="en-US" dirty="0"/>
              <a:t>Security - logins, opening or deleting files, permissions changes</a:t>
            </a:r>
          </a:p>
          <a:p>
            <a:pPr lvl="1"/>
            <a:r>
              <a:rPr lang="en-US" dirty="0"/>
              <a:t>Application - application programs</a:t>
            </a:r>
          </a:p>
          <a:p>
            <a:pPr lvl="1"/>
            <a:r>
              <a:rPr lang="en-US" dirty="0"/>
              <a:t>Windows PowerShell - events generated by PowerShell</a:t>
            </a:r>
          </a:p>
          <a:p>
            <a:r>
              <a:rPr lang="en-US" dirty="0"/>
              <a:t>The first three of these logs are the important ones in system operation</a:t>
            </a:r>
          </a:p>
        </p:txBody>
      </p:sp>
    </p:spTree>
    <p:extLst>
      <p:ext uri="{BB962C8B-B14F-4D97-AF65-F5344CB8AC3E}">
        <p14:creationId xmlns:p14="http://schemas.microsoft.com/office/powerpoint/2010/main" val="236044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Logs</a:t>
            </a:r>
          </a:p>
        </p:txBody>
      </p:sp>
      <p:sp>
        <p:nvSpPr>
          <p:cNvPr id="3" name="Content Placeholder 2"/>
          <p:cNvSpPr>
            <a:spLocks noGrp="1"/>
          </p:cNvSpPr>
          <p:nvPr>
            <p:ph idx="1"/>
          </p:nvPr>
        </p:nvSpPr>
        <p:spPr/>
        <p:txBody>
          <a:bodyPr>
            <a:normAutofit/>
          </a:bodyPr>
          <a:lstStyle/>
          <a:p>
            <a:r>
              <a:rPr lang="en-US" dirty="0"/>
              <a:t>To view the event logs on your system type:</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–list</a:t>
            </a:r>
          </a:p>
          <a:p>
            <a:r>
              <a:rPr lang="en-US" dirty="0"/>
              <a:t>You will notice that there are logs other than the four listed on the previous slide; we are not concerned with those in this course</a:t>
            </a:r>
          </a:p>
          <a:p>
            <a:r>
              <a:rPr lang="en-US" dirty="0"/>
              <a:t>A few key items of note:</a:t>
            </a:r>
          </a:p>
          <a:p>
            <a:pPr lvl="1"/>
            <a:r>
              <a:rPr lang="en-US" dirty="0"/>
              <a:t>Max(k) lists the amount of memory allocated for the log on the hard drive</a:t>
            </a:r>
          </a:p>
          <a:p>
            <a:pPr lvl="1"/>
            <a:r>
              <a:rPr lang="en-US" dirty="0"/>
              <a:t>Entries lists how many entries are currently in each log</a:t>
            </a:r>
          </a:p>
          <a:p>
            <a:pPr lvl="1"/>
            <a:r>
              <a:rPr lang="en-US" dirty="0" err="1"/>
              <a:t>OverflowAction</a:t>
            </a:r>
            <a:r>
              <a:rPr lang="en-US" dirty="0"/>
              <a:t> specifies what happens to old entries in the logs</a:t>
            </a:r>
          </a:p>
        </p:txBody>
      </p:sp>
    </p:spTree>
    <p:extLst>
      <p:ext uri="{BB962C8B-B14F-4D97-AF65-F5344CB8AC3E}">
        <p14:creationId xmlns:p14="http://schemas.microsoft.com/office/powerpoint/2010/main" val="25854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Events</a:t>
            </a:r>
          </a:p>
        </p:txBody>
      </p:sp>
      <p:sp>
        <p:nvSpPr>
          <p:cNvPr id="3" name="Content Placeholder 2"/>
          <p:cNvSpPr>
            <a:spLocks noGrp="1"/>
          </p:cNvSpPr>
          <p:nvPr>
            <p:ph idx="1"/>
          </p:nvPr>
        </p:nvSpPr>
        <p:spPr>
          <a:xfrm>
            <a:off x="928116" y="1691322"/>
            <a:ext cx="6876332" cy="2860272"/>
          </a:xfrm>
        </p:spPr>
        <p:txBody>
          <a:bodyPr/>
          <a:lstStyle/>
          <a:p>
            <a:r>
              <a:rPr lang="en-US" dirty="0"/>
              <a:t>You use the get-</a:t>
            </a:r>
            <a:r>
              <a:rPr lang="en-US" dirty="0" err="1"/>
              <a:t>eventlog</a:t>
            </a:r>
            <a:r>
              <a:rPr lang="en-US" dirty="0"/>
              <a:t> command to get events from the event logs</a:t>
            </a:r>
          </a:p>
          <a:p>
            <a:r>
              <a:rPr lang="en-US" dirty="0"/>
              <a:t>You will specify which event log to retrieve from and parameters about what to retrieve</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System –newest 20</a:t>
            </a:r>
          </a:p>
          <a:p>
            <a:endParaRPr lang="en-US" dirty="0"/>
          </a:p>
        </p:txBody>
      </p:sp>
      <p:sp>
        <p:nvSpPr>
          <p:cNvPr id="4" name="TextBox 3"/>
          <p:cNvSpPr txBox="1"/>
          <p:nvPr/>
        </p:nvSpPr>
        <p:spPr>
          <a:xfrm>
            <a:off x="1012458" y="5094515"/>
            <a:ext cx="4454434" cy="646331"/>
          </a:xfrm>
          <a:prstGeom prst="rect">
            <a:avLst/>
          </a:prstGeom>
          <a:noFill/>
        </p:spPr>
        <p:txBody>
          <a:bodyPr wrap="square" rtlCol="0">
            <a:spAutoFit/>
          </a:bodyPr>
          <a:lstStyle/>
          <a:p>
            <a:r>
              <a:rPr lang="en-US" i="1" dirty="0"/>
              <a:t>This command retrieves to 20 most recent events stored in the System log.</a:t>
            </a:r>
          </a:p>
        </p:txBody>
      </p:sp>
    </p:spTree>
    <p:extLst>
      <p:ext uri="{BB962C8B-B14F-4D97-AF65-F5344CB8AC3E}">
        <p14:creationId xmlns:p14="http://schemas.microsoft.com/office/powerpoint/2010/main" val="24728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Events</a:t>
            </a:r>
          </a:p>
        </p:txBody>
      </p:sp>
      <p:sp>
        <p:nvSpPr>
          <p:cNvPr id="3" name="Content Placeholder 2"/>
          <p:cNvSpPr>
            <a:spLocks noGrp="1"/>
          </p:cNvSpPr>
          <p:nvPr>
            <p:ph idx="1"/>
          </p:nvPr>
        </p:nvSpPr>
        <p:spPr>
          <a:xfrm>
            <a:off x="785577" y="1789656"/>
            <a:ext cx="7034719" cy="4088181"/>
          </a:xfrm>
        </p:spPr>
        <p:txBody>
          <a:bodyPr/>
          <a:lstStyle/>
          <a:p>
            <a:r>
              <a:rPr lang="en-US" dirty="0"/>
              <a:t>There are a few options available for getting events</a:t>
            </a:r>
          </a:p>
          <a:p>
            <a:r>
              <a:rPr lang="en-US" dirty="0"/>
              <a:t>First, there are five Entry Types for events:</a:t>
            </a:r>
          </a:p>
          <a:p>
            <a:pPr lvl="1"/>
            <a:r>
              <a:rPr lang="en-US" dirty="0"/>
              <a:t>Error, Information, </a:t>
            </a:r>
            <a:r>
              <a:rPr lang="en-US" dirty="0" err="1"/>
              <a:t>FailureAudit</a:t>
            </a:r>
            <a:r>
              <a:rPr lang="en-US" dirty="0"/>
              <a:t>, </a:t>
            </a:r>
            <a:r>
              <a:rPr lang="en-US" dirty="0" err="1"/>
              <a:t>SuccessAudit</a:t>
            </a:r>
            <a:r>
              <a:rPr lang="en-US" dirty="0"/>
              <a:t>, and Warning</a:t>
            </a:r>
          </a:p>
          <a:p>
            <a:r>
              <a:rPr lang="en-US" dirty="0"/>
              <a:t>The </a:t>
            </a:r>
            <a:r>
              <a:rPr lang="en-US" dirty="0" err="1"/>
              <a:t>EntryType</a:t>
            </a:r>
            <a:r>
              <a:rPr lang="en-US" dirty="0"/>
              <a:t> parameter allows you to specify the entry type</a:t>
            </a:r>
          </a:p>
          <a:p>
            <a:r>
              <a:rPr lang="en-US" dirty="0"/>
              <a:t>Example:</a:t>
            </a:r>
          </a:p>
          <a:p>
            <a:pPr marL="457200" lvl="1" indent="0">
              <a:buNone/>
            </a:pPr>
            <a:r>
              <a:rPr lang="en-US" sz="2000" dirty="0">
                <a:latin typeface="Courier New" panose="02070309020205020404" pitchFamily="49" charset="0"/>
                <a:cs typeface="Courier New" panose="02070309020205020404" pitchFamily="49" charset="0"/>
              </a:rPr>
              <a:t>get-</a:t>
            </a:r>
            <a:r>
              <a:rPr lang="en-US" sz="2000" dirty="0" err="1">
                <a:latin typeface="Courier New" panose="02070309020205020404" pitchFamily="49" charset="0"/>
                <a:cs typeface="Courier New" panose="02070309020205020404" pitchFamily="49" charset="0"/>
              </a:rPr>
              <a:t>eventlog</a:t>
            </a:r>
            <a:r>
              <a:rPr lang="en-US" sz="2000" dirty="0">
                <a:latin typeface="Courier New" panose="02070309020205020404" pitchFamily="49" charset="0"/>
                <a:cs typeface="Courier New" panose="02070309020205020404" pitchFamily="49" charset="0"/>
              </a:rPr>
              <a:t> System –</a:t>
            </a:r>
            <a:r>
              <a:rPr lang="en-US" sz="2000" dirty="0" err="1">
                <a:latin typeface="Courier New" panose="02070309020205020404" pitchFamily="49" charset="0"/>
                <a:cs typeface="Courier New" panose="02070309020205020404" pitchFamily="49" charset="0"/>
              </a:rPr>
              <a:t>EntryType</a:t>
            </a:r>
            <a:r>
              <a:rPr lang="en-US" sz="2000" dirty="0">
                <a:latin typeface="Courier New" panose="02070309020205020404" pitchFamily="49" charset="0"/>
                <a:cs typeface="Courier New" panose="02070309020205020404" pitchFamily="49" charset="0"/>
              </a:rPr>
              <a:t> Error</a:t>
            </a:r>
          </a:p>
          <a:p>
            <a:endParaRPr lang="en-US" dirty="0"/>
          </a:p>
        </p:txBody>
      </p:sp>
      <p:sp>
        <p:nvSpPr>
          <p:cNvPr id="4" name="TextBox 3"/>
          <p:cNvSpPr txBox="1"/>
          <p:nvPr/>
        </p:nvSpPr>
        <p:spPr>
          <a:xfrm>
            <a:off x="2738931" y="5554672"/>
            <a:ext cx="4676503" cy="646331"/>
          </a:xfrm>
          <a:prstGeom prst="rect">
            <a:avLst/>
          </a:prstGeom>
          <a:noFill/>
        </p:spPr>
        <p:txBody>
          <a:bodyPr wrap="square" rtlCol="0">
            <a:spAutoFit/>
          </a:bodyPr>
          <a:lstStyle/>
          <a:p>
            <a:r>
              <a:rPr lang="en-US" i="1" dirty="0"/>
              <a:t>This command will get all of the error entries in the System log.</a:t>
            </a:r>
          </a:p>
        </p:txBody>
      </p:sp>
    </p:spTree>
    <p:extLst>
      <p:ext uri="{BB962C8B-B14F-4D97-AF65-F5344CB8AC3E}">
        <p14:creationId xmlns:p14="http://schemas.microsoft.com/office/powerpoint/2010/main" val="234135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Events</a:t>
            </a:r>
          </a:p>
        </p:txBody>
      </p:sp>
      <p:sp>
        <p:nvSpPr>
          <p:cNvPr id="3" name="Content Placeholder 2"/>
          <p:cNvSpPr>
            <a:spLocks noGrp="1"/>
          </p:cNvSpPr>
          <p:nvPr>
            <p:ph idx="1"/>
          </p:nvPr>
        </p:nvSpPr>
        <p:spPr/>
        <p:txBody>
          <a:bodyPr/>
          <a:lstStyle/>
          <a:p>
            <a:r>
              <a:rPr lang="en-US" dirty="0"/>
              <a:t>The Newest parameter allows you to specify a given number of the most recent entries</a:t>
            </a:r>
          </a:p>
          <a:p>
            <a:r>
              <a:rPr lang="en-US" dirty="0"/>
              <a:t>The </a:t>
            </a:r>
            <a:r>
              <a:rPr lang="en-US" dirty="0" err="1"/>
              <a:t>UserName</a:t>
            </a:r>
            <a:r>
              <a:rPr lang="en-US" dirty="0"/>
              <a:t> parameter allows you to get entries for a specific user</a:t>
            </a:r>
          </a:p>
          <a:p>
            <a:r>
              <a:rPr lang="en-US" dirty="0"/>
              <a:t>Examples:</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Security –newest 100</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Application –username BPCC\</a:t>
            </a:r>
            <a:r>
              <a:rPr lang="en-US" dirty="0" err="1">
                <a:latin typeface="Courier New" panose="02070309020205020404" pitchFamily="49" charset="0"/>
                <a:cs typeface="Courier New" panose="02070309020205020404" pitchFamily="49" charset="0"/>
              </a:rPr>
              <a:t>jjain</a:t>
            </a: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990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Events</a:t>
            </a:r>
          </a:p>
        </p:txBody>
      </p:sp>
      <p:sp>
        <p:nvSpPr>
          <p:cNvPr id="3" name="Content Placeholder 2"/>
          <p:cNvSpPr>
            <a:spLocks noGrp="1"/>
          </p:cNvSpPr>
          <p:nvPr>
            <p:ph idx="1"/>
          </p:nvPr>
        </p:nvSpPr>
        <p:spPr>
          <a:xfrm>
            <a:off x="750743" y="1796389"/>
            <a:ext cx="6876332" cy="3265221"/>
          </a:xfrm>
        </p:spPr>
        <p:txBody>
          <a:bodyPr/>
          <a:lstStyle/>
          <a:p>
            <a:r>
              <a:rPr lang="en-US" dirty="0"/>
              <a:t>The After parameter allows you to get events after a certain date</a:t>
            </a:r>
          </a:p>
          <a:p>
            <a:r>
              <a:rPr lang="en-US" dirty="0"/>
              <a:t>To use this parameter you will need a </a:t>
            </a:r>
            <a:r>
              <a:rPr lang="en-US" dirty="0" err="1"/>
              <a:t>DateTime</a:t>
            </a:r>
            <a:r>
              <a:rPr lang="en-US" dirty="0"/>
              <a:t> variable</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$d = (get-date).</a:t>
            </a:r>
            <a:r>
              <a:rPr lang="en-US" dirty="0" err="1">
                <a:latin typeface="Courier New" panose="02070309020205020404" pitchFamily="49" charset="0"/>
                <a:cs typeface="Courier New" panose="02070309020205020404" pitchFamily="49" charset="0"/>
              </a:rPr>
              <a:t>AddDays</a:t>
            </a:r>
            <a:r>
              <a:rPr lang="en-US" dirty="0">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eventlog</a:t>
            </a:r>
            <a:r>
              <a:rPr lang="en-US" dirty="0">
                <a:latin typeface="Courier New" panose="02070309020205020404" pitchFamily="49" charset="0"/>
                <a:cs typeface="Courier New" panose="02070309020205020404" pitchFamily="49" charset="0"/>
              </a:rPr>
              <a:t> System -After $d</a:t>
            </a:r>
          </a:p>
        </p:txBody>
      </p:sp>
      <p:sp>
        <p:nvSpPr>
          <p:cNvPr id="4" name="TextBox 3"/>
          <p:cNvSpPr txBox="1"/>
          <p:nvPr/>
        </p:nvSpPr>
        <p:spPr>
          <a:xfrm>
            <a:off x="2416628" y="4731712"/>
            <a:ext cx="5630092" cy="1200329"/>
          </a:xfrm>
          <a:prstGeom prst="rect">
            <a:avLst/>
          </a:prstGeom>
          <a:noFill/>
        </p:spPr>
        <p:txBody>
          <a:bodyPr wrap="square" rtlCol="0">
            <a:spAutoFit/>
          </a:bodyPr>
          <a:lstStyle/>
          <a:p>
            <a:r>
              <a:rPr lang="en-US" i="1" dirty="0"/>
              <a:t>The first command creates a </a:t>
            </a:r>
            <a:r>
              <a:rPr lang="en-US" i="1" dirty="0" err="1"/>
              <a:t>DateTime</a:t>
            </a:r>
            <a:r>
              <a:rPr lang="en-US" i="1" dirty="0"/>
              <a:t> variable that is five days earlier than the current date.  The second command gets all of the events in the event log since this date.  You get all System log events for the last five days.</a:t>
            </a:r>
          </a:p>
        </p:txBody>
      </p:sp>
    </p:spTree>
    <p:extLst>
      <p:ext uri="{BB962C8B-B14F-4D97-AF65-F5344CB8AC3E}">
        <p14:creationId xmlns:p14="http://schemas.microsoft.com/office/powerpoint/2010/main" val="77438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Properties</a:t>
            </a:r>
          </a:p>
        </p:txBody>
      </p:sp>
      <p:sp>
        <p:nvSpPr>
          <p:cNvPr id="3" name="Content Placeholder 2"/>
          <p:cNvSpPr>
            <a:spLocks noGrp="1"/>
          </p:cNvSpPr>
          <p:nvPr>
            <p:ph idx="1"/>
          </p:nvPr>
        </p:nvSpPr>
        <p:spPr>
          <a:xfrm>
            <a:off x="589353" y="1959430"/>
            <a:ext cx="7100316" cy="4351337"/>
          </a:xfrm>
        </p:spPr>
        <p:txBody>
          <a:bodyPr>
            <a:normAutofit/>
          </a:bodyPr>
          <a:lstStyle/>
          <a:p>
            <a:r>
              <a:rPr lang="en-US" dirty="0"/>
              <a:t>Events have many properties; to view them type:</a:t>
            </a:r>
          </a:p>
          <a:p>
            <a:pPr marL="457200" lvl="1" indent="0">
              <a:buNone/>
            </a:pPr>
            <a:r>
              <a:rPr lang="en-US" sz="2000" dirty="0">
                <a:latin typeface="Courier New" panose="02070309020205020404" pitchFamily="49" charset="0"/>
                <a:cs typeface="Courier New" panose="02070309020205020404" pitchFamily="49" charset="0"/>
              </a:rPr>
              <a:t>get-</a:t>
            </a:r>
            <a:r>
              <a:rPr lang="en-US" sz="2000" dirty="0" err="1">
                <a:latin typeface="Courier New" panose="02070309020205020404" pitchFamily="49" charset="0"/>
                <a:cs typeface="Courier New" panose="02070309020205020404" pitchFamily="49" charset="0"/>
              </a:rPr>
              <a:t>eventlog</a:t>
            </a:r>
            <a:r>
              <a:rPr lang="en-US" sz="2000" dirty="0">
                <a:latin typeface="Courier New" panose="02070309020205020404" pitchFamily="49" charset="0"/>
                <a:cs typeface="Courier New" panose="02070309020205020404" pitchFamily="49" charset="0"/>
              </a:rPr>
              <a:t> System –Newest 1 | select *</a:t>
            </a:r>
          </a:p>
          <a:p>
            <a:r>
              <a:rPr lang="en-US" dirty="0"/>
              <a:t>The main properties that you need to know about are:</a:t>
            </a:r>
          </a:p>
          <a:p>
            <a:pPr lvl="1"/>
            <a:r>
              <a:rPr lang="en-US" dirty="0"/>
              <a:t>Index – the number that uniquely identifies each entry in the log</a:t>
            </a:r>
          </a:p>
          <a:p>
            <a:pPr lvl="1"/>
            <a:r>
              <a:rPr lang="en-US" dirty="0" err="1"/>
              <a:t>EntryType</a:t>
            </a:r>
            <a:r>
              <a:rPr lang="en-US" dirty="0"/>
              <a:t> – the entry type for the event</a:t>
            </a:r>
          </a:p>
          <a:p>
            <a:pPr lvl="1"/>
            <a:r>
              <a:rPr lang="en-US" dirty="0" err="1"/>
              <a:t>TimeGenerated</a:t>
            </a:r>
            <a:r>
              <a:rPr lang="en-US" dirty="0"/>
              <a:t> – date and time the event occurred</a:t>
            </a:r>
          </a:p>
          <a:p>
            <a:pPr lvl="1"/>
            <a:r>
              <a:rPr lang="en-US" dirty="0"/>
              <a:t>Source – system resource that generated the event</a:t>
            </a:r>
          </a:p>
          <a:p>
            <a:pPr lvl="1"/>
            <a:r>
              <a:rPr lang="en-US" dirty="0" err="1"/>
              <a:t>UserName</a:t>
            </a:r>
            <a:r>
              <a:rPr lang="en-US" dirty="0"/>
              <a:t> – user that generated the event; this will be blank for System generated events</a:t>
            </a:r>
          </a:p>
          <a:p>
            <a:pPr lvl="1"/>
            <a:r>
              <a:rPr lang="en-US" dirty="0"/>
              <a:t>Message – plain text description of the event</a:t>
            </a:r>
          </a:p>
        </p:txBody>
      </p:sp>
    </p:spTree>
    <p:extLst>
      <p:ext uri="{BB962C8B-B14F-4D97-AF65-F5344CB8AC3E}">
        <p14:creationId xmlns:p14="http://schemas.microsoft.com/office/powerpoint/2010/main" val="305507757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View</Template>
  <TotalTime>261</TotalTime>
  <Words>697</Words>
  <Application>Microsoft Office PowerPoint</Application>
  <PresentationFormat>On-screen Show (4:3)</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Schoolbook</vt:lpstr>
      <vt:lpstr>Courier New</vt:lpstr>
      <vt:lpstr>Wingdings 2</vt:lpstr>
      <vt:lpstr>View</vt:lpstr>
      <vt:lpstr>Working with Event Logs</vt:lpstr>
      <vt:lpstr>Overview</vt:lpstr>
      <vt:lpstr>Event Logs</vt:lpstr>
      <vt:lpstr>Event Logs</vt:lpstr>
      <vt:lpstr>Getting Events</vt:lpstr>
      <vt:lpstr>Getting Events</vt:lpstr>
      <vt:lpstr>Getting Events</vt:lpstr>
      <vt:lpstr>Getting Events</vt:lpstr>
      <vt:lpstr>Event Properties</vt:lpstr>
      <vt:lpstr>Event Properties</vt:lpstr>
      <vt:lpstr>Event Properties</vt:lpstr>
      <vt:lpstr>Event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alishaba@aol.com</dc:creator>
  <cp:lastModifiedBy>Jay Jain</cp:lastModifiedBy>
  <cp:revision>48</cp:revision>
  <dcterms:created xsi:type="dcterms:W3CDTF">2016-05-07T01:55:06Z</dcterms:created>
  <dcterms:modified xsi:type="dcterms:W3CDTF">2020-02-17T15:27:48Z</dcterms:modified>
</cp:coreProperties>
</file>