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82" r:id="rId3"/>
    <p:sldId id="283" r:id="rId4"/>
    <p:sldId id="285" r:id="rId5"/>
    <p:sldId id="284" r:id="rId6"/>
    <p:sldId id="259" r:id="rId7"/>
    <p:sldId id="260" r:id="rId8"/>
    <p:sldId id="273" r:id="rId9"/>
    <p:sldId id="261" r:id="rId10"/>
    <p:sldId id="277" r:id="rId11"/>
    <p:sldId id="272" r:id="rId12"/>
    <p:sldId id="274" r:id="rId13"/>
    <p:sldId id="264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5" r:id="rId24"/>
    <p:sldId id="278" r:id="rId25"/>
    <p:sldId id="276" r:id="rId26"/>
    <p:sldId id="279" r:id="rId27"/>
    <p:sldId id="280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78B9E-A305-4B40-A48F-D7A19E431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0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55" y="1288869"/>
            <a:ext cx="7544889" cy="17068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Working with Services and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06EA6-AAAE-4D1E-ACF4-A39A668233D1}"/>
              </a:ext>
            </a:extLst>
          </p:cNvPr>
          <p:cNvSpPr txBox="1"/>
          <p:nvPr/>
        </p:nvSpPr>
        <p:spPr>
          <a:xfrm>
            <a:off x="1976845" y="4250731"/>
            <a:ext cx="5399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CTEC 104</a:t>
            </a:r>
          </a:p>
          <a:p>
            <a:pPr algn="ctr"/>
            <a:r>
              <a:rPr lang="en-US" sz="3200" dirty="0"/>
              <a:t>Introduction to Scripting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29" y="365760"/>
            <a:ext cx="5942076" cy="654178"/>
          </a:xfrm>
        </p:spPr>
        <p:txBody>
          <a:bodyPr/>
          <a:lstStyle/>
          <a:p>
            <a:r>
              <a:rPr lang="en-US" dirty="0"/>
              <a:t>Service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87" y="1394927"/>
            <a:ext cx="6876332" cy="1809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Spooler | select *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Winmgmt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03845-36D8-4324-85AC-F20AC3B4C71C}"/>
              </a:ext>
            </a:extLst>
          </p:cNvPr>
          <p:cNvSpPr txBox="1"/>
          <p:nvPr/>
        </p:nvSpPr>
        <p:spPr>
          <a:xfrm>
            <a:off x="6044946" y="1445492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A522B-49F3-495A-8B30-1453612FC6D9}"/>
              </a:ext>
            </a:extLst>
          </p:cNvPr>
          <p:cNvSpPr txBox="1"/>
          <p:nvPr/>
        </p:nvSpPr>
        <p:spPr>
          <a:xfrm>
            <a:off x="6095564" y="3521333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BD3E9-4E38-47A5-9423-1437F06CCCAC}"/>
              </a:ext>
            </a:extLst>
          </p:cNvPr>
          <p:cNvSpPr txBox="1"/>
          <p:nvPr/>
        </p:nvSpPr>
        <p:spPr>
          <a:xfrm>
            <a:off x="608002" y="3429000"/>
            <a:ext cx="704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CanShutdown</a:t>
            </a:r>
            <a:r>
              <a:rPr lang="en-US" b="1" dirty="0"/>
              <a:t> property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Indicates whether the service should be notified when the system is shutting down.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265AA-3F46-4E3C-B12F-5277042D1A45}"/>
              </a:ext>
            </a:extLst>
          </p:cNvPr>
          <p:cNvSpPr txBox="1"/>
          <p:nvPr/>
        </p:nvSpPr>
        <p:spPr>
          <a:xfrm>
            <a:off x="6095564" y="2324835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#3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5D6AC6-94E0-4880-9560-4C4F96F767FD}"/>
              </a:ext>
            </a:extLst>
          </p:cNvPr>
          <p:cNvSpPr/>
          <p:nvPr/>
        </p:nvSpPr>
        <p:spPr>
          <a:xfrm>
            <a:off x="1845418" y="481522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CanPauseAndContinue</a:t>
            </a:r>
            <a:r>
              <a:rPr lang="en-US" b="1" dirty="0"/>
              <a:t> property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Indicates whether the service can be paused and resumed.</a:t>
            </a:r>
          </a:p>
        </p:txBody>
      </p:sp>
    </p:spTree>
    <p:extLst>
      <p:ext uri="{BB962C8B-B14F-4D97-AF65-F5344CB8AC3E}">
        <p14:creationId xmlns:p14="http://schemas.microsoft.com/office/powerpoint/2010/main" val="14186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149467"/>
            <a:ext cx="7480663" cy="962883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Running and Stopped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85" y="1216096"/>
            <a:ext cx="7480663" cy="531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Running Services: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Where-Object {$_.Status -eq "Running"}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find alias 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use: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Shows running services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Stopped Services: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 Where-Object {$_.Status -eq "Stopped"}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F65B8-BF0E-4907-8067-4F4FF8BB63CF}"/>
              </a:ext>
            </a:extLst>
          </p:cNvPr>
          <p:cNvSpPr txBox="1"/>
          <p:nvPr/>
        </p:nvSpPr>
        <p:spPr>
          <a:xfrm>
            <a:off x="918636" y="3520813"/>
            <a:ext cx="33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 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004C-53A2-4D7C-9E9E-4756DD898100}"/>
              </a:ext>
            </a:extLst>
          </p:cNvPr>
          <p:cNvSpPr txBox="1"/>
          <p:nvPr/>
        </p:nvSpPr>
        <p:spPr>
          <a:xfrm>
            <a:off x="4454434" y="3059668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#6a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F7143-911D-48CE-842D-9A637A8611C3}"/>
              </a:ext>
            </a:extLst>
          </p:cNvPr>
          <p:cNvSpPr txBox="1"/>
          <p:nvPr/>
        </p:nvSpPr>
        <p:spPr>
          <a:xfrm>
            <a:off x="4302036" y="4146408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#6b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4002C-8F82-493A-8C0B-202A30D4B527}"/>
              </a:ext>
            </a:extLst>
          </p:cNvPr>
          <p:cNvSpPr txBox="1"/>
          <p:nvPr/>
        </p:nvSpPr>
        <p:spPr>
          <a:xfrm>
            <a:off x="8003097" y="2123853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#12 </a:t>
            </a:r>
          </a:p>
        </p:txBody>
      </p:sp>
    </p:spTree>
    <p:extLst>
      <p:ext uri="{BB962C8B-B14F-4D97-AF65-F5344CB8AC3E}">
        <p14:creationId xmlns:p14="http://schemas.microsoft.com/office/powerpoint/2010/main" val="30583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5998399" cy="799767"/>
          </a:xfrm>
        </p:spPr>
        <p:txBody>
          <a:bodyPr>
            <a:normAutofit/>
          </a:bodyPr>
          <a:lstStyle/>
          <a:p>
            <a:r>
              <a:rPr lang="en-US" dirty="0"/>
              <a:t>Get Dependent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38" y="1328870"/>
            <a:ext cx="8053431" cy="4857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Dependent Services of </a:t>
            </a:r>
            <a:r>
              <a:rPr 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"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" –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Services that have dependent services:</a:t>
            </a:r>
          </a:p>
          <a:p>
            <a:pPr marL="0" indent="0">
              <a:buNone/>
            </a:pPr>
            <a:endParaRPr lang="en-US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|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Where-Object {$_.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|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Format-List -Property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Name,DependentServices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@{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	Label="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NoOfDependentServices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";Expression={$_.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387D1-E8DB-4C01-914C-68E0FCF5BEA6}"/>
              </a:ext>
            </a:extLst>
          </p:cNvPr>
          <p:cNvSpPr txBox="1"/>
          <p:nvPr/>
        </p:nvSpPr>
        <p:spPr>
          <a:xfrm>
            <a:off x="8064020" y="2213628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#15 </a:t>
            </a:r>
          </a:p>
        </p:txBody>
      </p:sp>
    </p:spTree>
    <p:extLst>
      <p:ext uri="{BB962C8B-B14F-4D97-AF65-F5344CB8AC3E}">
        <p14:creationId xmlns:p14="http://schemas.microsoft.com/office/powerpoint/2010/main" val="41887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021939" cy="905691"/>
          </a:xfrm>
        </p:spPr>
        <p:txBody>
          <a:bodyPr/>
          <a:lstStyle/>
          <a:p>
            <a:r>
              <a:rPr lang="en-US" dirty="0"/>
              <a:t>Important Service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of the important service properties are: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RequiredServices</a:t>
            </a:r>
            <a:r>
              <a:rPr lang="en-US" sz="2000" dirty="0"/>
              <a:t> – lists the other services that must be running in order for this service to work correctly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</a:t>
            </a:r>
            <a:r>
              <a:rPr lang="en-US" sz="2000" dirty="0"/>
              <a:t> – lists the other services that need this service to be running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CanPauseAndContinue</a:t>
            </a:r>
            <a:r>
              <a:rPr lang="en-US" sz="2000" dirty="0"/>
              <a:t> – if True, the service can be paused and resumed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CanStop</a:t>
            </a:r>
            <a:r>
              <a:rPr lang="en-US" sz="2000" dirty="0"/>
              <a:t> – if True, the service can be stopped; if False, the service must be running at all times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StartType</a:t>
            </a:r>
            <a:r>
              <a:rPr lang="en-US" sz="2000" dirty="0"/>
              <a:t> – specifies how the service is started</a:t>
            </a:r>
          </a:p>
        </p:txBody>
      </p:sp>
    </p:spTree>
    <p:extLst>
      <p:ext uri="{BB962C8B-B14F-4D97-AF65-F5344CB8AC3E}">
        <p14:creationId xmlns:p14="http://schemas.microsoft.com/office/powerpoint/2010/main" val="25100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725847" cy="844731"/>
          </a:xfrm>
        </p:spPr>
        <p:txBody>
          <a:bodyPr/>
          <a:lstStyle/>
          <a:p>
            <a:r>
              <a:rPr lang="en-US" dirty="0"/>
              <a:t>Standard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a service is currently not running, you can start it with: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start-service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If you want to stop a running service, use: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stop-service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You cannot normally stop a service that has dependent services; to override this use: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stop-service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service has </a:t>
            </a:r>
            <a:r>
              <a:rPr lang="en-US" sz="2400" i="1" dirty="0" err="1"/>
              <a:t>CanPauseAndContinue</a:t>
            </a:r>
            <a:r>
              <a:rPr lang="en-US" sz="2400" dirty="0"/>
              <a:t> set to True, it can be paused and resumed</a:t>
            </a:r>
          </a:p>
          <a:p>
            <a:r>
              <a:rPr lang="en-US" sz="2400" dirty="0"/>
              <a:t>To pause a service use: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suspend-service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To resume the service use: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resume-service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682305" cy="60089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10" y="1459469"/>
            <a:ext cx="6446520" cy="4351337"/>
          </a:xfrm>
        </p:spPr>
        <p:txBody>
          <a:bodyPr>
            <a:normAutofit/>
          </a:bodyPr>
          <a:lstStyle/>
          <a:p>
            <a:r>
              <a:rPr lang="en-US" sz="2800" dirty="0"/>
              <a:t>Every program running on your computer runs as a process</a:t>
            </a:r>
          </a:p>
          <a:p>
            <a:r>
              <a:rPr lang="en-US" sz="2800" dirty="0"/>
              <a:t>At any moment, there are hundreds of processes running</a:t>
            </a:r>
          </a:p>
          <a:p>
            <a:r>
              <a:rPr lang="en-US" sz="2800" dirty="0"/>
              <a:t>To view all active processes use the following command: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BA1AD-0747-4D5F-865E-03D94BFCE40C}"/>
              </a:ext>
            </a:extLst>
          </p:cNvPr>
          <p:cNvSpPr txBox="1"/>
          <p:nvPr/>
        </p:nvSpPr>
        <p:spPr>
          <a:xfrm>
            <a:off x="7628709" y="4520237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#7 </a:t>
            </a:r>
          </a:p>
        </p:txBody>
      </p:sp>
    </p:spTree>
    <p:extLst>
      <p:ext uri="{BB962C8B-B14F-4D97-AF65-F5344CB8AC3E}">
        <p14:creationId xmlns:p14="http://schemas.microsoft.com/office/powerpoint/2010/main" val="204305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995813" cy="818606"/>
          </a:xfrm>
        </p:spPr>
        <p:txBody>
          <a:bodyPr/>
          <a:lstStyle/>
          <a:p>
            <a:r>
              <a:rPr lang="en-US" dirty="0"/>
              <a:t>Search for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output of the get-process command is too long to be practical</a:t>
            </a:r>
          </a:p>
          <a:p>
            <a:r>
              <a:rPr lang="en-US" sz="3200" dirty="0"/>
              <a:t>You can use wildcard options to search for specific processes</a:t>
            </a:r>
          </a:p>
          <a:p>
            <a:r>
              <a:rPr lang="en-US" sz="3200" dirty="0"/>
              <a:t>For example, to display processes that start with the letter m: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m*</a:t>
            </a:r>
          </a:p>
        </p:txBody>
      </p:sp>
    </p:spTree>
    <p:extLst>
      <p:ext uri="{BB962C8B-B14F-4D97-AF65-F5344CB8AC3E}">
        <p14:creationId xmlns:p14="http://schemas.microsoft.com/office/powerpoint/2010/main" val="28830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19" y="330925"/>
            <a:ext cx="5968202" cy="853440"/>
          </a:xfrm>
        </p:spPr>
        <p:txBody>
          <a:bodyPr/>
          <a:lstStyle/>
          <a:p>
            <a:r>
              <a:rPr lang="en-US" dirty="0"/>
              <a:t>Process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318" y="1506584"/>
            <a:ext cx="7030647" cy="4659085"/>
          </a:xfrm>
        </p:spPr>
        <p:txBody>
          <a:bodyPr>
            <a:normAutofit/>
          </a:bodyPr>
          <a:lstStyle/>
          <a:p>
            <a:r>
              <a:rPr lang="en-US" sz="2800" dirty="0"/>
              <a:t>The properties displayed by the get-process command can be broken into two categories</a:t>
            </a:r>
          </a:p>
          <a:p>
            <a:pPr lvl="1"/>
            <a:r>
              <a:rPr lang="en-US" sz="2400" dirty="0"/>
              <a:t>Handles, NPM, PM, WS, and CPU all provide amounts of memory and CPU utilization of the process</a:t>
            </a:r>
          </a:p>
          <a:p>
            <a:pPr lvl="1"/>
            <a:r>
              <a:rPr lang="en-US" sz="2400" dirty="0"/>
              <a:t>ID, SI, and </a:t>
            </a:r>
            <a:r>
              <a:rPr lang="en-US" sz="2400" dirty="0" err="1"/>
              <a:t>ProcessName</a:t>
            </a:r>
            <a:r>
              <a:rPr lang="en-US" sz="2400" dirty="0"/>
              <a:t> identify the process</a:t>
            </a:r>
          </a:p>
          <a:p>
            <a:r>
              <a:rPr lang="en-US" sz="2800" dirty="0"/>
              <a:t>The second category of properties are the ones we are concerned with</a:t>
            </a:r>
          </a:p>
        </p:txBody>
      </p:sp>
    </p:spTree>
    <p:extLst>
      <p:ext uri="{BB962C8B-B14F-4D97-AF65-F5344CB8AC3E}">
        <p14:creationId xmlns:p14="http://schemas.microsoft.com/office/powerpoint/2010/main" val="21744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identification properties for processes are:</a:t>
            </a:r>
          </a:p>
          <a:p>
            <a:pPr lvl="1"/>
            <a:r>
              <a:rPr lang="en-US" sz="2000" dirty="0"/>
              <a:t>ID is a unique number identifying the process</a:t>
            </a:r>
          </a:p>
          <a:p>
            <a:pPr lvl="1"/>
            <a:r>
              <a:rPr lang="en-US" sz="2000" dirty="0" err="1"/>
              <a:t>ProcessName</a:t>
            </a:r>
            <a:r>
              <a:rPr lang="en-US" sz="2000" dirty="0"/>
              <a:t> is the name of the process</a:t>
            </a:r>
          </a:p>
          <a:p>
            <a:pPr lvl="1"/>
            <a:r>
              <a:rPr lang="en-US" sz="2000" dirty="0"/>
              <a:t>SI is the Session ID; this one requires a little explanation</a:t>
            </a:r>
          </a:p>
          <a:p>
            <a:pPr lvl="2"/>
            <a:r>
              <a:rPr lang="en-US" sz="1800" dirty="0"/>
              <a:t>Each user accessing a system has a unique session ID</a:t>
            </a:r>
          </a:p>
          <a:p>
            <a:pPr lvl="2"/>
            <a:r>
              <a:rPr lang="en-US" sz="1800" dirty="0"/>
              <a:t>Session ID 0 is associated with system boot and core system processes</a:t>
            </a:r>
          </a:p>
          <a:p>
            <a:pPr lvl="2"/>
            <a:r>
              <a:rPr lang="en-US" sz="1800" dirty="0"/>
              <a:t>Session ID 1 is for the first user</a:t>
            </a:r>
          </a:p>
          <a:p>
            <a:pPr lvl="2"/>
            <a:r>
              <a:rPr lang="en-US" sz="1800" dirty="0"/>
              <a:t>Session ID 2 is for the second user, etc.</a:t>
            </a:r>
          </a:p>
          <a:p>
            <a:pPr lvl="2"/>
            <a:r>
              <a:rPr lang="en-US" sz="1800" dirty="0"/>
              <a:t>Normally, there will not be very many session ID’s</a:t>
            </a:r>
          </a:p>
        </p:txBody>
      </p:sp>
    </p:spTree>
    <p:extLst>
      <p:ext uri="{BB962C8B-B14F-4D97-AF65-F5344CB8AC3E}">
        <p14:creationId xmlns:p14="http://schemas.microsoft.com/office/powerpoint/2010/main" val="35249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74" y="235133"/>
            <a:ext cx="7269480" cy="13255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Service and a Process?</a:t>
            </a:r>
          </a:p>
          <a:p>
            <a:r>
              <a:rPr lang="en-US" sz="2800" dirty="0"/>
              <a:t>Windows Services</a:t>
            </a:r>
          </a:p>
          <a:p>
            <a:r>
              <a:rPr lang="en-US" sz="2800" dirty="0"/>
              <a:t>Service Properties</a:t>
            </a:r>
          </a:p>
          <a:p>
            <a:r>
              <a:rPr lang="en-US" sz="2800" dirty="0"/>
              <a:t>Standard Services Commands</a:t>
            </a:r>
          </a:p>
          <a:p>
            <a:r>
              <a:rPr lang="en-US" sz="2800" dirty="0"/>
              <a:t>Processes</a:t>
            </a:r>
          </a:p>
          <a:p>
            <a:r>
              <a:rPr lang="en-US" sz="2800" dirty="0"/>
              <a:t>Process Properties</a:t>
            </a:r>
          </a:p>
          <a:p>
            <a:r>
              <a:rPr lang="en-US" sz="2800" dirty="0"/>
              <a:t>Standard Processes Commands</a:t>
            </a:r>
          </a:p>
        </p:txBody>
      </p:sp>
    </p:spTree>
    <p:extLst>
      <p:ext uri="{BB962C8B-B14F-4D97-AF65-F5344CB8AC3E}">
        <p14:creationId xmlns:p14="http://schemas.microsoft.com/office/powerpoint/2010/main" val="336542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process has many more properties not shown by get-process</a:t>
            </a:r>
          </a:p>
          <a:p>
            <a:r>
              <a:rPr lang="en-US" sz="2800" dirty="0"/>
              <a:t>To view these: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name | select *</a:t>
            </a:r>
          </a:p>
          <a:p>
            <a:r>
              <a:rPr lang="en-US" sz="2800" dirty="0"/>
              <a:t>The property list is quite long, but one other property is valuable to know about:</a:t>
            </a:r>
          </a:p>
          <a:p>
            <a:pPr lvl="1"/>
            <a:r>
              <a:rPr lang="en-US" sz="2400" dirty="0"/>
              <a:t>Path – identifies the executable program associated with the process</a:t>
            </a:r>
          </a:p>
        </p:txBody>
      </p:sp>
    </p:spTree>
    <p:extLst>
      <p:ext uri="{BB962C8B-B14F-4D97-AF65-F5344CB8AC3E}">
        <p14:creationId xmlns:p14="http://schemas.microsoft.com/office/powerpoint/2010/main" val="1003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stop a process by its id number: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stop-process ID</a:t>
            </a:r>
          </a:p>
          <a:p>
            <a:r>
              <a:rPr lang="en-US" sz="2800" dirty="0"/>
              <a:t>To stop a process by its name use: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stop-process 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The above command will stop all processes with the given name</a:t>
            </a:r>
          </a:p>
        </p:txBody>
      </p:sp>
    </p:spTree>
    <p:extLst>
      <p:ext uri="{BB962C8B-B14F-4D97-AF65-F5344CB8AC3E}">
        <p14:creationId xmlns:p14="http://schemas.microsoft.com/office/powerpoint/2010/main" val="3008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start a new process, you can use the start-process command</a:t>
            </a:r>
          </a:p>
          <a:p>
            <a:r>
              <a:rPr lang="en-US" sz="2000" dirty="0"/>
              <a:t>Normally, this command is unnecessary</a:t>
            </a:r>
          </a:p>
          <a:p>
            <a:r>
              <a:rPr lang="en-US" sz="2000" dirty="0"/>
              <a:t>When using this command, you must give the name of the program to run: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start-process notepad</a:t>
            </a:r>
          </a:p>
          <a:p>
            <a:r>
              <a:rPr lang="en-US" sz="2000" dirty="0"/>
              <a:t>For Windows system programs that are located in directories that are part of the system path no directory is required</a:t>
            </a:r>
          </a:p>
          <a:p>
            <a:r>
              <a:rPr lang="en-US" sz="2000" dirty="0"/>
              <a:t>Otherwise, you must give the full path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1377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27" y="207039"/>
            <a:ext cx="7161033" cy="954082"/>
          </a:xfrm>
        </p:spPr>
        <p:txBody>
          <a:bodyPr>
            <a:normAutofit fontScale="90000"/>
          </a:bodyPr>
          <a:lstStyle/>
          <a:p>
            <a:r>
              <a:rPr lang="en-US" dirty="0"/>
              <a:t>Find number of running processes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26" y="1476596"/>
            <a:ext cx="7161033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all process Session IDs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SI.count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all services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(get-service).count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Count all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(get-service | where {$_.status -eq "Running"}).count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D06BC-B5CA-4EFC-B1B2-36C1B894E07C}"/>
              </a:ext>
            </a:extLst>
          </p:cNvPr>
          <p:cNvSpPr txBox="1"/>
          <p:nvPr/>
        </p:nvSpPr>
        <p:spPr>
          <a:xfrm>
            <a:off x="5876479" y="2087110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#7a </a:t>
            </a:r>
          </a:p>
        </p:txBody>
      </p:sp>
    </p:spTree>
    <p:extLst>
      <p:ext uri="{BB962C8B-B14F-4D97-AF65-F5344CB8AC3E}">
        <p14:creationId xmlns:p14="http://schemas.microsoft.com/office/powerpoint/2010/main" val="40567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process associated with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772688"/>
            <a:ext cx="8499565" cy="4857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notepad | select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id,si,path,name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stop process, you can use the process name or id: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Stop-Process –name notepad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Stop-Process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D06BC-B5CA-4EFC-B1B2-36C1B894E07C}"/>
              </a:ext>
            </a:extLst>
          </p:cNvPr>
          <p:cNvSpPr txBox="1"/>
          <p:nvPr/>
        </p:nvSpPr>
        <p:spPr>
          <a:xfrm>
            <a:off x="8554056" y="2294111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#8a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B526C-6EFA-4E29-848E-5B19837C0574}"/>
              </a:ext>
            </a:extLst>
          </p:cNvPr>
          <p:cNvSpPr txBox="1"/>
          <p:nvPr/>
        </p:nvSpPr>
        <p:spPr>
          <a:xfrm>
            <a:off x="8470025" y="3429000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#8b </a:t>
            </a:r>
          </a:p>
        </p:txBody>
      </p:sp>
    </p:spTree>
    <p:extLst>
      <p:ext uri="{BB962C8B-B14F-4D97-AF65-F5344CB8AC3E}">
        <p14:creationId xmlns:p14="http://schemas.microsoft.com/office/powerpoint/2010/main" val="41751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number of dependent processes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Spooler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1869321"/>
            <a:ext cx="9187543" cy="4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1)Find dependent services of Spooler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Spooler | select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2) Now to count number of Dependent Services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Spooler| Where-Object {$_.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DependentServices.count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-eq "2"}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39E92-4728-4413-86A3-FC39AB517A92}"/>
              </a:ext>
            </a:extLst>
          </p:cNvPr>
          <p:cNvSpPr txBox="1"/>
          <p:nvPr/>
        </p:nvSpPr>
        <p:spPr>
          <a:xfrm>
            <a:off x="7564621" y="3533503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7305-F109-4E8A-8689-A1749A2EA0A5}"/>
              </a:ext>
            </a:extLst>
          </p:cNvPr>
          <p:cNvSpPr txBox="1"/>
          <p:nvPr/>
        </p:nvSpPr>
        <p:spPr>
          <a:xfrm>
            <a:off x="6036921" y="1883716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#15 </a:t>
            </a:r>
          </a:p>
        </p:txBody>
      </p:sp>
    </p:spTree>
    <p:extLst>
      <p:ext uri="{BB962C8B-B14F-4D97-AF65-F5344CB8AC3E}">
        <p14:creationId xmlns:p14="http://schemas.microsoft.com/office/powerpoint/2010/main" val="418190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725847" cy="836023"/>
          </a:xfrm>
        </p:spPr>
        <p:txBody>
          <a:bodyPr>
            <a:normAutofit/>
          </a:bodyPr>
          <a:lstStyle/>
          <a:p>
            <a:r>
              <a:rPr lang="en-US" dirty="0"/>
              <a:t>Service Host (</a:t>
            </a:r>
            <a:r>
              <a:rPr lang="en-US" dirty="0" err="1"/>
              <a:t>svchost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26" y="1391428"/>
            <a:ext cx="7681151" cy="4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 Services are organized into logical groups that are all somewhat related, and then a single Service Host instance is created to host each group.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- There are different service hosts for storage, security, user data ,networking, audio, graphics, and hardware.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svchost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7305-F109-4E8A-8689-A1749A2EA0A5}"/>
              </a:ext>
            </a:extLst>
          </p:cNvPr>
          <p:cNvSpPr txBox="1"/>
          <p:nvPr/>
        </p:nvSpPr>
        <p:spPr>
          <a:xfrm>
            <a:off x="8201608" y="3429000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#9a</a:t>
            </a:r>
          </a:p>
        </p:txBody>
      </p:sp>
    </p:spTree>
    <p:extLst>
      <p:ext uri="{BB962C8B-B14F-4D97-AF65-F5344CB8AC3E}">
        <p14:creationId xmlns:p14="http://schemas.microsoft.com/office/powerpoint/2010/main" val="226149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743265" cy="57476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with </a:t>
            </a:r>
            <a:r>
              <a:rPr lang="en-US" dirty="0" err="1"/>
              <a:t>svchost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26" y="1408084"/>
            <a:ext cx="7681151" cy="4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get-process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svchost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| select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id,path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identify a suspicious process you could look for duplicate ids or unfamiliar paths. You can also look online for known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svchost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processes on Windows 10.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B7305-F109-4E8A-8689-A1749A2EA0A5}"/>
              </a:ext>
            </a:extLst>
          </p:cNvPr>
          <p:cNvSpPr txBox="1"/>
          <p:nvPr/>
        </p:nvSpPr>
        <p:spPr>
          <a:xfrm>
            <a:off x="7329203" y="1477752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#9b</a:t>
            </a:r>
          </a:p>
        </p:txBody>
      </p:sp>
    </p:spTree>
    <p:extLst>
      <p:ext uri="{BB962C8B-B14F-4D97-AF65-F5344CB8AC3E}">
        <p14:creationId xmlns:p14="http://schemas.microsoft.com/office/powerpoint/2010/main" val="24573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743265" cy="574766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26" y="1408084"/>
            <a:ext cx="7681151" cy="498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Read Chapter 6 in the book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Complete Services and Processes Exercises</a:t>
            </a:r>
          </a:p>
        </p:txBody>
      </p:sp>
    </p:spTree>
    <p:extLst>
      <p:ext uri="{BB962C8B-B14F-4D97-AF65-F5344CB8AC3E}">
        <p14:creationId xmlns:p14="http://schemas.microsoft.com/office/powerpoint/2010/main" val="12369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74" y="235133"/>
            <a:ext cx="7222672" cy="888273"/>
          </a:xfrm>
        </p:spPr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367247"/>
            <a:ext cx="7968343" cy="4812892"/>
          </a:xfrm>
        </p:spPr>
        <p:txBody>
          <a:bodyPr>
            <a:normAutofit/>
          </a:bodyPr>
          <a:lstStyle/>
          <a:p>
            <a:r>
              <a:rPr lang="en-US" sz="2800" dirty="0"/>
              <a:t>Let’s start with something we’re familiar with: an </a:t>
            </a:r>
            <a:r>
              <a:rPr lang="en-US" sz="2800" u="sng" dirty="0"/>
              <a:t>application</a:t>
            </a:r>
            <a:endParaRPr lang="en-US" sz="2800" b="1" u="sng" dirty="0"/>
          </a:p>
          <a:p>
            <a:r>
              <a:rPr lang="en-US" sz="2800" dirty="0"/>
              <a:t>An application is a program which you interact with on your computer:</a:t>
            </a:r>
          </a:p>
          <a:p>
            <a:pPr marL="0" indent="0">
              <a:buNone/>
            </a:pPr>
            <a:r>
              <a:rPr lang="en-US" sz="2800" dirty="0"/>
              <a:t>	- Skype, Microsoft Office, Chrome,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  <a:p>
            <a:r>
              <a:rPr lang="en-US" sz="2800" dirty="0"/>
              <a:t>An application has many different associated processes </a:t>
            </a:r>
          </a:p>
          <a:p>
            <a:r>
              <a:rPr lang="en-US" sz="2800" dirty="0"/>
              <a:t>For example, each tab in Chrome is a separate process</a:t>
            </a:r>
          </a:p>
        </p:txBody>
      </p:sp>
    </p:spTree>
    <p:extLst>
      <p:ext uri="{BB962C8B-B14F-4D97-AF65-F5344CB8AC3E}">
        <p14:creationId xmlns:p14="http://schemas.microsoft.com/office/powerpoint/2010/main" val="3000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74" y="235133"/>
            <a:ext cx="7222672" cy="888273"/>
          </a:xfrm>
        </p:spPr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367247"/>
            <a:ext cx="7968343" cy="4812892"/>
          </a:xfrm>
        </p:spPr>
        <p:txBody>
          <a:bodyPr>
            <a:normAutofit/>
          </a:bodyPr>
          <a:lstStyle/>
          <a:p>
            <a:r>
              <a:rPr lang="en-US" sz="2800" dirty="0"/>
              <a:t>A process is an instance of a particular executable file or application</a:t>
            </a:r>
          </a:p>
          <a:p>
            <a:r>
              <a:rPr lang="en-US" sz="2800" dirty="0"/>
              <a:t>Processes usually exit when an application closes</a:t>
            </a:r>
          </a:p>
          <a:p>
            <a:r>
              <a:rPr lang="en-US" sz="2800" dirty="0"/>
              <a:t>Some programs (especially antivirus and backup) have background processes which constantly scan your computer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0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74" y="235133"/>
            <a:ext cx="7222672" cy="888273"/>
          </a:xfrm>
        </p:spPr>
        <p:txBody>
          <a:bodyPr/>
          <a:lstStyle/>
          <a:p>
            <a:r>
              <a:rPr lang="en-US" dirty="0"/>
              <a:t>What is a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367247"/>
            <a:ext cx="7968343" cy="4812892"/>
          </a:xfrm>
        </p:spPr>
        <p:txBody>
          <a:bodyPr>
            <a:normAutofit/>
          </a:bodyPr>
          <a:lstStyle/>
          <a:p>
            <a:r>
              <a:rPr lang="en-US" sz="2800" dirty="0"/>
              <a:t>A service is a type of process that runs in the background and does not interact with the desktop. </a:t>
            </a:r>
          </a:p>
          <a:p>
            <a:r>
              <a:rPr lang="en-US" sz="2800" dirty="0"/>
              <a:t>Almost all services run as an instance of </a:t>
            </a:r>
            <a:r>
              <a:rPr lang="en-US" sz="2800" b="1" i="1" dirty="0"/>
              <a:t>svchost.exe</a:t>
            </a:r>
            <a:r>
              <a:rPr lang="en-US" sz="2800" i="1" dirty="0"/>
              <a:t> </a:t>
            </a:r>
          </a:p>
          <a:p>
            <a:r>
              <a:rPr lang="en-US" sz="2800" dirty="0"/>
              <a:t>Services usually run when windows boots up</a:t>
            </a:r>
          </a:p>
          <a:p>
            <a:r>
              <a:rPr lang="en-US" sz="2800" dirty="0"/>
              <a:t>Enable the creation and management of long running processes</a:t>
            </a:r>
          </a:p>
          <a:p>
            <a:r>
              <a:rPr lang="en-US" sz="2800" dirty="0"/>
              <a:t>Can run long after the user logs off</a:t>
            </a:r>
          </a:p>
        </p:txBody>
      </p:sp>
    </p:spTree>
    <p:extLst>
      <p:ext uri="{BB962C8B-B14F-4D97-AF65-F5344CB8AC3E}">
        <p14:creationId xmlns:p14="http://schemas.microsoft.com/office/powerpoint/2010/main" val="34584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3" y="235133"/>
            <a:ext cx="6795516" cy="67056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23" y="1027614"/>
            <a:ext cx="6917437" cy="3448592"/>
          </a:xfrm>
        </p:spPr>
        <p:txBody>
          <a:bodyPr>
            <a:normAutofit/>
          </a:bodyPr>
          <a:lstStyle/>
          <a:p>
            <a:r>
              <a:rPr lang="en-US" sz="2000" dirty="0"/>
              <a:t>To see the services on your computer use the command: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</a:t>
            </a:r>
          </a:p>
          <a:p>
            <a:r>
              <a:rPr lang="en-US" sz="2000" dirty="0"/>
              <a:t>This displays all of the services on your computer</a:t>
            </a:r>
          </a:p>
          <a:p>
            <a:r>
              <a:rPr lang="en-US" sz="2000" dirty="0"/>
              <a:t>This command displays three properties</a:t>
            </a:r>
          </a:p>
          <a:p>
            <a:pPr lvl="1"/>
            <a:r>
              <a:rPr lang="en-US" sz="2000" b="1" dirty="0"/>
              <a:t>Status</a:t>
            </a:r>
            <a:r>
              <a:rPr lang="en-US" sz="2000" dirty="0"/>
              <a:t> displays which services are running and which are stopped</a:t>
            </a:r>
          </a:p>
          <a:p>
            <a:pPr lvl="1"/>
            <a:r>
              <a:rPr lang="en-US" sz="2000" b="1" dirty="0"/>
              <a:t>Name</a:t>
            </a:r>
            <a:r>
              <a:rPr lang="en-US" sz="2000" dirty="0"/>
              <a:t> is the name of the service</a:t>
            </a:r>
          </a:p>
          <a:p>
            <a:pPr lvl="1"/>
            <a:r>
              <a:rPr lang="en-US" sz="2000" b="1" dirty="0"/>
              <a:t>DisplayName</a:t>
            </a:r>
            <a:r>
              <a:rPr lang="en-US" sz="2000" dirty="0"/>
              <a:t> is a short description of the service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3E226-AACD-4069-A6B4-D337F475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62" y="4762364"/>
            <a:ext cx="59817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30926"/>
            <a:ext cx="6081413" cy="853440"/>
          </a:xfrm>
        </p:spPr>
        <p:txBody>
          <a:bodyPr/>
          <a:lstStyle/>
          <a:p>
            <a:r>
              <a:rPr lang="en-US" dirty="0"/>
              <a:t>Filtering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76" y="1428207"/>
            <a:ext cx="6739267" cy="4981301"/>
          </a:xfrm>
        </p:spPr>
        <p:txBody>
          <a:bodyPr>
            <a:normAutofit/>
          </a:bodyPr>
          <a:lstStyle/>
          <a:p>
            <a:r>
              <a:rPr lang="en-US" sz="2400" dirty="0"/>
              <a:t>The first thing you will notice is that the list of services is kind of long</a:t>
            </a:r>
          </a:p>
          <a:p>
            <a:r>
              <a:rPr lang="en-US" sz="2400" dirty="0"/>
              <a:t>There are many command options to display only certain services</a:t>
            </a:r>
          </a:p>
          <a:p>
            <a:r>
              <a:rPr lang="en-US" sz="2400" dirty="0"/>
              <a:t>The following only displays services beginning with the letter b: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b*</a:t>
            </a:r>
          </a:p>
          <a:p>
            <a:r>
              <a:rPr lang="en-US" sz="2400" dirty="0"/>
              <a:t>The following only displays services with the word “remote” in the description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*remote*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4A754-7F2D-42DA-BDBF-65BEEEF29672}"/>
              </a:ext>
            </a:extLst>
          </p:cNvPr>
          <p:cNvSpPr txBox="1"/>
          <p:nvPr/>
        </p:nvSpPr>
        <p:spPr>
          <a:xfrm>
            <a:off x="7476665" y="5200589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#10 </a:t>
            </a:r>
          </a:p>
        </p:txBody>
      </p:sp>
    </p:spTree>
    <p:extLst>
      <p:ext uri="{BB962C8B-B14F-4D97-AF65-F5344CB8AC3E}">
        <p14:creationId xmlns:p14="http://schemas.microsoft.com/office/powerpoint/2010/main" val="21852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6865185" cy="853440"/>
          </a:xfrm>
        </p:spPr>
        <p:txBody>
          <a:bodyPr/>
          <a:lstStyle/>
          <a:p>
            <a:r>
              <a:rPr lang="en-US" dirty="0"/>
              <a:t>Search and Exclude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6400800" cy="1898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services beginning with a search string and an exclusion: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-Name "win*" -Exclude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2A558-CB98-4761-99CF-001B074D5054}"/>
              </a:ext>
            </a:extLst>
          </p:cNvPr>
          <p:cNvSpPr txBox="1"/>
          <p:nvPr/>
        </p:nvSpPr>
        <p:spPr>
          <a:xfrm>
            <a:off x="7476665" y="2981291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0382C-CA71-4AF9-BAB2-9067C39E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741952"/>
            <a:ext cx="6400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90" y="269966"/>
            <a:ext cx="6786807" cy="461554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56" y="1088573"/>
            <a:ext cx="8126292" cy="4351337"/>
          </a:xfrm>
        </p:spPr>
        <p:txBody>
          <a:bodyPr/>
          <a:lstStyle/>
          <a:p>
            <a:r>
              <a:rPr lang="en-US" dirty="0"/>
              <a:t>Services have several other properties not displayed by the get-service command</a:t>
            </a:r>
          </a:p>
          <a:p>
            <a:r>
              <a:rPr lang="en-US" dirty="0"/>
              <a:t>These can be displayed using a select command: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schedule | select *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status property value: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Get-Service "s*" | Sort-Object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03845-36D8-4324-85AC-F20AC3B4C71C}"/>
              </a:ext>
            </a:extLst>
          </p:cNvPr>
          <p:cNvSpPr txBox="1"/>
          <p:nvPr/>
        </p:nvSpPr>
        <p:spPr>
          <a:xfrm>
            <a:off x="7735171" y="2074121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3C951-B798-4736-A3D9-DEA9782ECCB9}"/>
              </a:ext>
            </a:extLst>
          </p:cNvPr>
          <p:cNvSpPr txBox="1"/>
          <p:nvPr/>
        </p:nvSpPr>
        <p:spPr>
          <a:xfrm>
            <a:off x="7735171" y="3059668"/>
            <a:ext cx="72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#14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DDFE-066B-4BDB-BDB8-FD1BEBB8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41" y="3526970"/>
            <a:ext cx="3794419" cy="315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353</TotalTime>
  <Words>1240</Words>
  <Application>Microsoft Office PowerPoint</Application>
  <PresentationFormat>On-screen Show (4:3)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Courier New</vt:lpstr>
      <vt:lpstr>Wingdings 2</vt:lpstr>
      <vt:lpstr>View</vt:lpstr>
      <vt:lpstr>Working with Services and Processes</vt:lpstr>
      <vt:lpstr>Overview</vt:lpstr>
      <vt:lpstr>What is an Application?</vt:lpstr>
      <vt:lpstr>What is a Process?</vt:lpstr>
      <vt:lpstr>What is a Service?</vt:lpstr>
      <vt:lpstr>Get-Service</vt:lpstr>
      <vt:lpstr>Filtering Services</vt:lpstr>
      <vt:lpstr>Search and Exclude</vt:lpstr>
      <vt:lpstr>Service Properties</vt:lpstr>
      <vt:lpstr>Service Properties</vt:lpstr>
      <vt:lpstr>Display Running and Stopped Services</vt:lpstr>
      <vt:lpstr>Get Dependent Services</vt:lpstr>
      <vt:lpstr>Important Service Properties</vt:lpstr>
      <vt:lpstr>Standard Commands</vt:lpstr>
      <vt:lpstr>Standard Commands</vt:lpstr>
      <vt:lpstr>Processes</vt:lpstr>
      <vt:lpstr>Search for process</vt:lpstr>
      <vt:lpstr>Process Properties</vt:lpstr>
      <vt:lpstr>Process Properties</vt:lpstr>
      <vt:lpstr>Process Properties</vt:lpstr>
      <vt:lpstr>Standard Commands</vt:lpstr>
      <vt:lpstr>Standard Commands</vt:lpstr>
      <vt:lpstr>Find number of running processes and services</vt:lpstr>
      <vt:lpstr>Finding process associated with program</vt:lpstr>
      <vt:lpstr>Find number of dependent processes of Spooler service</vt:lpstr>
      <vt:lpstr>Service Host (svchost) </vt:lpstr>
      <vt:lpstr>Security with svchost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Jay Jain</cp:lastModifiedBy>
  <cp:revision>69</cp:revision>
  <dcterms:created xsi:type="dcterms:W3CDTF">2016-05-07T01:55:06Z</dcterms:created>
  <dcterms:modified xsi:type="dcterms:W3CDTF">2020-02-07T21:13:25Z</dcterms:modified>
</cp:coreProperties>
</file>