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1" r:id="rId9"/>
    <p:sldId id="266" r:id="rId10"/>
    <p:sldId id="267" r:id="rId11"/>
    <p:sldId id="268" r:id="rId12"/>
    <p:sldId id="269" r:id="rId13"/>
    <p:sldId id="272" r:id="rId14"/>
    <p:sldId id="262" r:id="rId15"/>
    <p:sldId id="273" r:id="rId16"/>
    <p:sldId id="274" r:id="rId17"/>
    <p:sldId id="275" r:id="rId18"/>
    <p:sldId id="263" r:id="rId19"/>
    <p:sldId id="276" r:id="rId20"/>
    <p:sldId id="270" r:id="rId21"/>
    <p:sldId id="278" r:id="rId22"/>
    <p:sldId id="271" r:id="rId23"/>
    <p:sldId id="277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0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65163"/>
            <a:ext cx="7772400" cy="2387600"/>
          </a:xfrm>
        </p:spPr>
        <p:txBody>
          <a:bodyPr anchor="b"/>
          <a:lstStyle>
            <a:lvl1pPr algn="ctr">
              <a:defRPr sz="6000" baseline="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205222"/>
            <a:ext cx="6858000" cy="1655762"/>
          </a:xfrm>
        </p:spPr>
        <p:txBody>
          <a:bodyPr/>
          <a:lstStyle>
            <a:lvl1pPr marL="0" indent="0" algn="ctr">
              <a:buNone/>
              <a:defRPr sz="24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73DC-A46C-42FF-8E7F-A784FA734E36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FCAF9-65C2-412C-BA39-A62DB24356E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38800"/>
            <a:ext cx="91440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235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73DC-A46C-42FF-8E7F-A784FA734E36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FCAF9-65C2-412C-BA39-A62DB2435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144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73DC-A46C-42FF-8E7F-A784FA734E36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FCAF9-65C2-412C-BA39-A62DB2435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9907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73DC-A46C-42FF-8E7F-A784FA734E36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FCAF9-65C2-412C-BA39-A62DB2435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734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-V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9018" y="149467"/>
            <a:ext cx="6876331" cy="1023726"/>
          </a:xfrm>
        </p:spPr>
        <p:txBody>
          <a:bodyPr/>
          <a:lstStyle>
            <a:lvl1pPr>
              <a:defRPr baseline="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9018" y="1319842"/>
            <a:ext cx="6876332" cy="4857121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  <a:lvl2pPr>
              <a:defRPr baseline="0">
                <a:solidFill>
                  <a:schemeClr val="tx1"/>
                </a:solidFill>
              </a:defRPr>
            </a:lvl2pPr>
            <a:lvl3pPr>
              <a:defRPr baseline="0">
                <a:solidFill>
                  <a:schemeClr val="tx1"/>
                </a:solidFill>
              </a:defRPr>
            </a:lvl3pPr>
            <a:lvl4pPr>
              <a:defRPr baseline="0">
                <a:solidFill>
                  <a:schemeClr val="tx1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73DC-A46C-42FF-8E7F-A784FA734E36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FCAF9-65C2-412C-BA39-A62DB24356E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669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640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-Hori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9467"/>
            <a:ext cx="7886699" cy="1023726"/>
          </a:xfrm>
        </p:spPr>
        <p:txBody>
          <a:bodyPr/>
          <a:lstStyle>
            <a:lvl1pPr>
              <a:defRPr baseline="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19842"/>
            <a:ext cx="7886700" cy="4344993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  <a:lvl2pPr>
              <a:defRPr baseline="0">
                <a:solidFill>
                  <a:schemeClr val="tx1"/>
                </a:solidFill>
              </a:defRPr>
            </a:lvl2pPr>
            <a:lvl3pPr>
              <a:defRPr baseline="0">
                <a:solidFill>
                  <a:schemeClr val="tx1"/>
                </a:solidFill>
              </a:defRPr>
            </a:lvl3pPr>
            <a:lvl4pPr>
              <a:defRPr baseline="0">
                <a:solidFill>
                  <a:schemeClr val="tx1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73DC-A46C-42FF-8E7F-A784FA734E36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FCAF9-65C2-412C-BA39-A62DB24356E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01360"/>
            <a:ext cx="9144000" cy="1056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486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73DC-A46C-42FF-8E7F-A784FA734E36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FCAF9-65C2-412C-BA39-A62DB2435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4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73DC-A46C-42FF-8E7F-A784FA734E36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FCAF9-65C2-412C-BA39-A62DB2435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030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73DC-A46C-42FF-8E7F-A784FA734E36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FCAF9-65C2-412C-BA39-A62DB2435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38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73DC-A46C-42FF-8E7F-A784FA734E36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FCAF9-65C2-412C-BA39-A62DB2435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456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73DC-A46C-42FF-8E7F-A784FA734E36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FCAF9-65C2-412C-BA39-A62DB2435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642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73DC-A46C-42FF-8E7F-A784FA734E36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FCAF9-65C2-412C-BA39-A62DB2435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05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173DC-A46C-42FF-8E7F-A784FA734E36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FCAF9-65C2-412C-BA39-A62DB2435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036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Unix/Linux </a:t>
            </a:r>
            <a:r>
              <a:rPr lang="en-US" dirty="0"/>
              <a:t>Shell Scripting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>
                <a:solidFill>
                  <a:schemeClr val="tx1"/>
                </a:solidFill>
              </a:rPr>
              <a:t>CIT 104</a:t>
            </a:r>
          </a:p>
        </p:txBody>
      </p:sp>
    </p:spTree>
    <p:extLst>
      <p:ext uri="{BB962C8B-B14F-4D97-AF65-F5344CB8AC3E}">
        <p14:creationId xmlns:p14="http://schemas.microsoft.com/office/powerpoint/2010/main" val="4222430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Unix Shells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 shell was the next major shell</a:t>
            </a:r>
          </a:p>
          <a:p>
            <a:r>
              <a:rPr lang="en-US" dirty="0"/>
              <a:t>It was released in 1978</a:t>
            </a:r>
          </a:p>
          <a:p>
            <a:r>
              <a:rPr lang="en-US" dirty="0"/>
              <a:t>The goal in the design of this shell was to have syntax more closely resembling the C Programming Language</a:t>
            </a:r>
          </a:p>
          <a:p>
            <a:r>
              <a:rPr lang="en-US" dirty="0"/>
              <a:t>This shell also added the following features:</a:t>
            </a:r>
          </a:p>
          <a:p>
            <a:pPr lvl="1"/>
            <a:r>
              <a:rPr lang="en-US" dirty="0"/>
              <a:t>Command history</a:t>
            </a:r>
          </a:p>
          <a:p>
            <a:pPr lvl="1"/>
            <a:r>
              <a:rPr lang="en-US" dirty="0"/>
              <a:t>Aliases</a:t>
            </a:r>
          </a:p>
          <a:p>
            <a:pPr lvl="1"/>
            <a:r>
              <a:rPr lang="en-US" dirty="0"/>
              <a:t>Command completion</a:t>
            </a:r>
          </a:p>
          <a:p>
            <a:pPr lvl="1"/>
            <a:r>
              <a:rPr lang="en-US" dirty="0"/>
              <a:t>Job control</a:t>
            </a:r>
          </a:p>
        </p:txBody>
      </p:sp>
    </p:spTree>
    <p:extLst>
      <p:ext uri="{BB962C8B-B14F-4D97-AF65-F5344CB8AC3E}">
        <p14:creationId xmlns:p14="http://schemas.microsoft.com/office/powerpoint/2010/main" val="1912315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Unix Shells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Korn</a:t>
            </a:r>
            <a:r>
              <a:rPr lang="en-US" dirty="0"/>
              <a:t> shell was developed by David </a:t>
            </a:r>
            <a:r>
              <a:rPr lang="en-US" dirty="0" err="1"/>
              <a:t>Korn</a:t>
            </a:r>
            <a:r>
              <a:rPr lang="en-US" dirty="0"/>
              <a:t> and released in 1983</a:t>
            </a:r>
          </a:p>
          <a:p>
            <a:r>
              <a:rPr lang="en-US" dirty="0"/>
              <a:t>The goals of this shell were:</a:t>
            </a:r>
          </a:p>
          <a:p>
            <a:pPr lvl="1"/>
            <a:r>
              <a:rPr lang="en-US" dirty="0"/>
              <a:t>Create shell that is backwards compatible with the Bourne shell</a:t>
            </a:r>
          </a:p>
          <a:p>
            <a:pPr lvl="1"/>
            <a:r>
              <a:rPr lang="en-US" dirty="0"/>
              <a:t>Incorporate all of the new shell features that had been introduced in the C Shell</a:t>
            </a:r>
          </a:p>
          <a:p>
            <a:r>
              <a:rPr lang="en-US" dirty="0"/>
              <a:t>This shell supported job control, aliases, and command history</a:t>
            </a:r>
          </a:p>
          <a:p>
            <a:r>
              <a:rPr lang="en-US" dirty="0"/>
              <a:t>It also added associative arrays for data storage</a:t>
            </a:r>
          </a:p>
        </p:txBody>
      </p:sp>
    </p:spTree>
    <p:extLst>
      <p:ext uri="{BB962C8B-B14F-4D97-AF65-F5344CB8AC3E}">
        <p14:creationId xmlns:p14="http://schemas.microsoft.com/office/powerpoint/2010/main" val="1224926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Unix Shells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BASH was introduced in 1989</a:t>
            </a:r>
          </a:p>
          <a:p>
            <a:r>
              <a:rPr lang="en-US" dirty="0"/>
              <a:t>BASH stands for Bourne again shell</a:t>
            </a:r>
          </a:p>
          <a:p>
            <a:r>
              <a:rPr lang="en-US" dirty="0"/>
              <a:t>This represents the idea that this shell includes all of the new features developed since the Bourne shell was released</a:t>
            </a:r>
          </a:p>
          <a:p>
            <a:r>
              <a:rPr lang="en-US" dirty="0"/>
              <a:t>BASH is backwards compatible with the Bourne shell</a:t>
            </a:r>
          </a:p>
        </p:txBody>
      </p:sp>
    </p:spTree>
    <p:extLst>
      <p:ext uri="{BB962C8B-B14F-4D97-AF65-F5344CB8AC3E}">
        <p14:creationId xmlns:p14="http://schemas.microsoft.com/office/powerpoint/2010/main" val="4245687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Unix Shells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closing comment on Unix shells:</a:t>
            </a:r>
          </a:p>
          <a:p>
            <a:r>
              <a:rPr lang="en-US" dirty="0"/>
              <a:t>The preferred shell among Unix users is practically a “religion”</a:t>
            </a:r>
          </a:p>
          <a:p>
            <a:r>
              <a:rPr lang="en-US" dirty="0"/>
              <a:t>BASH is the most recently released shell, but some people still swear by the C Shell</a:t>
            </a:r>
          </a:p>
          <a:p>
            <a:r>
              <a:rPr lang="en-US" dirty="0"/>
              <a:t>In the Linux environment, BASH appears to be the most popular of the available shells</a:t>
            </a:r>
          </a:p>
        </p:txBody>
      </p:sp>
    </p:spTree>
    <p:extLst>
      <p:ext uri="{BB962C8B-B14F-4D97-AF65-F5344CB8AC3E}">
        <p14:creationId xmlns:p14="http://schemas.microsoft.com/office/powerpoint/2010/main" val="2952618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of the most essential aspects of shell scripting in the Unix/Linux environment is the text-based restriction for commands</a:t>
            </a:r>
          </a:p>
          <a:p>
            <a:r>
              <a:rPr lang="en-US" dirty="0"/>
              <a:t>With this restriction in mind, Unix developers created several commands to manipulate text data in advanced ways</a:t>
            </a:r>
          </a:p>
          <a:p>
            <a:r>
              <a:rPr lang="en-US" dirty="0"/>
              <a:t>Some of these commands are:</a:t>
            </a:r>
          </a:p>
          <a:p>
            <a:pPr lvl="1"/>
            <a:r>
              <a:rPr lang="en-US" dirty="0"/>
              <a:t>grep</a:t>
            </a:r>
          </a:p>
          <a:p>
            <a:pPr lvl="1"/>
            <a:r>
              <a:rPr lang="en-US" dirty="0" err="1"/>
              <a:t>sed</a:t>
            </a:r>
            <a:endParaRPr lang="en-US" dirty="0"/>
          </a:p>
          <a:p>
            <a:pPr lvl="1"/>
            <a:r>
              <a:rPr lang="en-US" dirty="0" err="1"/>
              <a:t>awk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8097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basis of all text manipulation commands is regular expressions</a:t>
            </a:r>
          </a:p>
          <a:p>
            <a:r>
              <a:rPr lang="en-US" dirty="0"/>
              <a:t>A regular expression is a sequence of characters used to define a search pattern</a:t>
            </a:r>
          </a:p>
          <a:p>
            <a:r>
              <a:rPr lang="en-US" dirty="0"/>
              <a:t>These search patterns can be used to identify information like:</a:t>
            </a:r>
          </a:p>
          <a:p>
            <a:pPr lvl="1"/>
            <a:r>
              <a:rPr lang="en-US" dirty="0"/>
              <a:t>File and directory names</a:t>
            </a:r>
          </a:p>
          <a:p>
            <a:pPr lvl="1"/>
            <a:r>
              <a:rPr lang="en-US" dirty="0"/>
              <a:t>Lines of data inside a text file</a:t>
            </a:r>
          </a:p>
          <a:p>
            <a:pPr lvl="1"/>
            <a:r>
              <a:rPr lang="en-US" dirty="0"/>
              <a:t>Output of a command that is pipelined to another command</a:t>
            </a:r>
          </a:p>
          <a:p>
            <a:r>
              <a:rPr lang="en-US" dirty="0"/>
              <a:t>Note: Regular expressions work similar to wildcards, but with many more options</a:t>
            </a:r>
          </a:p>
        </p:txBody>
      </p:sp>
    </p:spTree>
    <p:extLst>
      <p:ext uri="{BB962C8B-B14F-4D97-AF65-F5344CB8AC3E}">
        <p14:creationId xmlns:p14="http://schemas.microsoft.com/office/powerpoint/2010/main" val="1730007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examples of common regular expression </a:t>
            </a:r>
            <a:r>
              <a:rPr lang="en-US" dirty="0" err="1"/>
              <a:t>metacharacters</a:t>
            </a:r>
            <a:r>
              <a:rPr lang="en-US" dirty="0"/>
              <a:t> are:</a:t>
            </a:r>
          </a:p>
          <a:p>
            <a:pPr lvl="1"/>
            <a:r>
              <a:rPr lang="en-US" dirty="0"/>
              <a:t>[ ] are used to match a single character from a set of characters</a:t>
            </a:r>
          </a:p>
          <a:p>
            <a:pPr lvl="2"/>
            <a:r>
              <a:rPr lang="en-US" dirty="0"/>
              <a:t>file[1-9] translates to file1, file2, file3, ... file9</a:t>
            </a:r>
          </a:p>
          <a:p>
            <a:pPr lvl="2"/>
            <a:r>
              <a:rPr lang="en-US" dirty="0"/>
              <a:t>file[</a:t>
            </a:r>
            <a:r>
              <a:rPr lang="en-US" dirty="0" err="1"/>
              <a:t>abc</a:t>
            </a:r>
            <a:r>
              <a:rPr lang="en-US" dirty="0"/>
              <a:t>] translates to </a:t>
            </a:r>
            <a:r>
              <a:rPr lang="en-US" dirty="0" err="1"/>
              <a:t>filea</a:t>
            </a:r>
            <a:r>
              <a:rPr lang="en-US" dirty="0"/>
              <a:t>, </a:t>
            </a:r>
            <a:r>
              <a:rPr lang="en-US" dirty="0" err="1"/>
              <a:t>fileb</a:t>
            </a:r>
            <a:r>
              <a:rPr lang="en-US" dirty="0"/>
              <a:t>, and </a:t>
            </a:r>
            <a:r>
              <a:rPr lang="en-US" dirty="0" err="1"/>
              <a:t>filec</a:t>
            </a:r>
            <a:endParaRPr lang="en-US" dirty="0"/>
          </a:p>
          <a:p>
            <a:pPr lvl="1"/>
            <a:r>
              <a:rPr lang="en-US" dirty="0"/>
              <a:t>. is used to match any single character</a:t>
            </a:r>
          </a:p>
          <a:p>
            <a:pPr lvl="2"/>
            <a:r>
              <a:rPr lang="en-US" dirty="0" err="1"/>
              <a:t>wo.d</a:t>
            </a:r>
            <a:r>
              <a:rPr lang="en-US" dirty="0"/>
              <a:t> translates to wood, word, wo2d, </a:t>
            </a:r>
            <a:r>
              <a:rPr lang="en-US" dirty="0" err="1"/>
              <a:t>woTd</a:t>
            </a:r>
            <a:r>
              <a:rPr lang="en-US" dirty="0"/>
              <a:t>, etc.</a:t>
            </a:r>
          </a:p>
          <a:p>
            <a:pPr lvl="1"/>
            <a:r>
              <a:rPr lang="en-US" dirty="0"/>
              <a:t>* matches the previous value zero or more times</a:t>
            </a:r>
          </a:p>
          <a:p>
            <a:pPr lvl="2"/>
            <a:r>
              <a:rPr lang="en-US" dirty="0"/>
              <a:t>ab*c translates to ac, </a:t>
            </a:r>
            <a:r>
              <a:rPr lang="en-US" dirty="0" err="1"/>
              <a:t>abc</a:t>
            </a:r>
            <a:r>
              <a:rPr lang="en-US" dirty="0"/>
              <a:t>, </a:t>
            </a:r>
            <a:r>
              <a:rPr lang="en-US" dirty="0" err="1"/>
              <a:t>abbc</a:t>
            </a:r>
            <a:r>
              <a:rPr lang="en-US" dirty="0"/>
              <a:t>, </a:t>
            </a:r>
            <a:r>
              <a:rPr lang="en-US" dirty="0" err="1"/>
              <a:t>abbbc</a:t>
            </a:r>
            <a:r>
              <a:rPr lang="en-US" dirty="0"/>
              <a:t>, </a:t>
            </a:r>
            <a:r>
              <a:rPr lang="en-US" dirty="0" err="1"/>
              <a:t>abbbbc</a:t>
            </a:r>
            <a:r>
              <a:rPr lang="en-US" dirty="0"/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412851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many other </a:t>
            </a:r>
            <a:r>
              <a:rPr lang="en-US" dirty="0" err="1"/>
              <a:t>metacharacters</a:t>
            </a:r>
            <a:r>
              <a:rPr lang="en-US" dirty="0"/>
              <a:t> available</a:t>
            </a:r>
          </a:p>
          <a:p>
            <a:r>
              <a:rPr lang="en-US" dirty="0"/>
              <a:t>The result can frequently look like indecipherable mess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($string1 =~ m/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\b/)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-e 's/html/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/‘</a:t>
            </a:r>
          </a:p>
          <a:p>
            <a:pPr lvl="1"/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sed '/^$/N;/\n$/N;//D'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6461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Scripting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grep is the abbreviation for “globally find a regular expression and print”</a:t>
            </a:r>
          </a:p>
          <a:p>
            <a:r>
              <a:rPr lang="en-US" dirty="0"/>
              <a:t>This command will search a text file or pipelined input and print all of the lines containing a text string</a:t>
            </a:r>
          </a:p>
          <a:p>
            <a:r>
              <a:rPr lang="en-US" dirty="0"/>
              <a:t>The syntax of the command is: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grep [options] pattern [file]</a:t>
            </a:r>
          </a:p>
          <a:p>
            <a:r>
              <a:rPr lang="en-US" dirty="0"/>
              <a:t>The output of grep can be:</a:t>
            </a:r>
          </a:p>
          <a:p>
            <a:pPr lvl="1"/>
            <a:r>
              <a:rPr lang="en-US" dirty="0"/>
              <a:t>Displayed to the screen</a:t>
            </a:r>
          </a:p>
          <a:p>
            <a:pPr lvl="1"/>
            <a:r>
              <a:rPr lang="en-US" dirty="0"/>
              <a:t>Saved in an output file</a:t>
            </a:r>
          </a:p>
          <a:p>
            <a:pPr lvl="1"/>
            <a:r>
              <a:rPr lang="en-US" dirty="0"/>
              <a:t>Piped to another command</a:t>
            </a:r>
          </a:p>
        </p:txBody>
      </p:sp>
    </p:spTree>
    <p:extLst>
      <p:ext uri="{BB962C8B-B14F-4D97-AF65-F5344CB8AC3E}">
        <p14:creationId xmlns:p14="http://schemas.microsoft.com/office/powerpoint/2010/main" val="41318134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Scripting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are some examples of grep commands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grep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tcp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services</a:t>
            </a:r>
          </a:p>
          <a:p>
            <a:r>
              <a:rPr lang="en-US" dirty="0"/>
              <a:t>This command searches the services file and displays every line containing “</a:t>
            </a:r>
            <a:r>
              <a:rPr lang="en-US" dirty="0" err="1"/>
              <a:t>tcp</a:t>
            </a:r>
            <a:r>
              <a:rPr lang="en-US" dirty="0"/>
              <a:t>”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ls | grep 20171215</a:t>
            </a:r>
          </a:p>
          <a:p>
            <a:r>
              <a:rPr lang="en-US" dirty="0"/>
              <a:t>This command receives a directory listing as input and displays all of the files with the given date as part of their name</a:t>
            </a:r>
          </a:p>
        </p:txBody>
      </p:sp>
    </p:spTree>
    <p:extLst>
      <p:ext uri="{BB962C8B-B14F-4D97-AF65-F5344CB8AC3E}">
        <p14:creationId xmlns:p14="http://schemas.microsoft.com/office/powerpoint/2010/main" val="2147595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Major Unix Shells</a:t>
            </a:r>
          </a:p>
          <a:p>
            <a:r>
              <a:rPr lang="en-US" dirty="0"/>
              <a:t>Regular Expressions</a:t>
            </a:r>
          </a:p>
          <a:p>
            <a:r>
              <a:rPr lang="en-US" dirty="0"/>
              <a:t>Scripting Commands</a:t>
            </a:r>
          </a:p>
        </p:txBody>
      </p:sp>
    </p:spTree>
    <p:extLst>
      <p:ext uri="{BB962C8B-B14F-4D97-AF65-F5344CB8AC3E}">
        <p14:creationId xmlns:p14="http://schemas.microsoft.com/office/powerpoint/2010/main" val="11872576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Scripting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sed</a:t>
            </a:r>
            <a:r>
              <a:rPr lang="en-US" dirty="0"/>
              <a:t> is the abbreviation for stream editor</a:t>
            </a:r>
          </a:p>
          <a:p>
            <a:r>
              <a:rPr lang="en-US" dirty="0"/>
              <a:t>This command will read lines of text from a text file or input stream and perform operations on the text</a:t>
            </a:r>
          </a:p>
          <a:p>
            <a:r>
              <a:rPr lang="en-US" dirty="0" err="1"/>
              <a:t>sed</a:t>
            </a:r>
            <a:r>
              <a:rPr lang="en-US" dirty="0"/>
              <a:t> has about 25 commands to perform various text manipulation operations</a:t>
            </a:r>
          </a:p>
          <a:p>
            <a:r>
              <a:rPr lang="en-US" dirty="0"/>
              <a:t>The output of </a:t>
            </a:r>
            <a:r>
              <a:rPr lang="en-US" dirty="0" err="1"/>
              <a:t>sed</a:t>
            </a:r>
            <a:r>
              <a:rPr lang="en-US" dirty="0"/>
              <a:t> can be:</a:t>
            </a:r>
          </a:p>
          <a:p>
            <a:pPr lvl="1"/>
            <a:r>
              <a:rPr lang="en-US" dirty="0"/>
              <a:t>Displayed to the screen</a:t>
            </a:r>
          </a:p>
          <a:p>
            <a:pPr lvl="1"/>
            <a:r>
              <a:rPr lang="en-US" dirty="0"/>
              <a:t>Saved in an output file</a:t>
            </a:r>
          </a:p>
          <a:p>
            <a:pPr lvl="1"/>
            <a:r>
              <a:rPr lang="en-US" dirty="0"/>
              <a:t>Piped to another command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4501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Scripting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</a:t>
            </a:r>
            <a:r>
              <a:rPr lang="en-US" dirty="0" err="1"/>
              <a:t>sed</a:t>
            </a:r>
            <a:r>
              <a:rPr lang="en-US" dirty="0"/>
              <a:t>, you can create script files to store a set of command operations to perform on the input</a:t>
            </a:r>
          </a:p>
          <a:p>
            <a:r>
              <a:rPr lang="en-US" dirty="0"/>
              <a:t>The following are examples of </a:t>
            </a:r>
            <a:r>
              <a:rPr lang="en-US" dirty="0" err="1"/>
              <a:t>sed</a:t>
            </a:r>
            <a:endParaRPr lang="en-US" dirty="0"/>
          </a:p>
          <a:p>
            <a:pPr marL="457200" lvl="1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's/Nick/John/g' report.txt &gt; report_new.txt</a:t>
            </a:r>
          </a:p>
          <a:p>
            <a:r>
              <a:rPr lang="en-US" dirty="0"/>
              <a:t>This command performs a global search and replace of a name in the report file</a:t>
            </a:r>
          </a:p>
          <a:p>
            <a:pPr marL="457200" lvl="1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-n 12,18p file.txt</a:t>
            </a:r>
          </a:p>
          <a:p>
            <a:r>
              <a:rPr lang="en-US" dirty="0"/>
              <a:t>This command displays lines 12 through 18 of file.txt</a:t>
            </a:r>
          </a:p>
        </p:txBody>
      </p:sp>
    </p:spTree>
    <p:extLst>
      <p:ext uri="{BB962C8B-B14F-4D97-AF65-F5344CB8AC3E}">
        <p14:creationId xmlns:p14="http://schemas.microsoft.com/office/powerpoint/2010/main" val="37808633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Scripting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awk</a:t>
            </a:r>
            <a:r>
              <a:rPr lang="en-US" dirty="0"/>
              <a:t> is the abbreviation for the last names of its developers (</a:t>
            </a:r>
            <a:r>
              <a:rPr lang="en-US" dirty="0" err="1"/>
              <a:t>Aho</a:t>
            </a:r>
            <a:r>
              <a:rPr lang="en-US" dirty="0"/>
              <a:t>, Weinberger, and Kernighan)</a:t>
            </a:r>
          </a:p>
          <a:p>
            <a:r>
              <a:rPr lang="en-US" dirty="0"/>
              <a:t>This command is similar to </a:t>
            </a:r>
            <a:r>
              <a:rPr lang="en-US" dirty="0" err="1"/>
              <a:t>sed</a:t>
            </a:r>
            <a:r>
              <a:rPr lang="en-US" dirty="0"/>
              <a:t> in that it manipulates text input, but it has significantly more advanced features</a:t>
            </a:r>
          </a:p>
          <a:p>
            <a:r>
              <a:rPr lang="en-US" dirty="0" err="1"/>
              <a:t>awk</a:t>
            </a:r>
            <a:r>
              <a:rPr lang="en-US" dirty="0"/>
              <a:t> scripts support variables, arrays, functions, and programming control structures</a:t>
            </a:r>
          </a:p>
        </p:txBody>
      </p:sp>
    </p:spTree>
    <p:extLst>
      <p:ext uri="{BB962C8B-B14F-4D97-AF65-F5344CB8AC3E}">
        <p14:creationId xmlns:p14="http://schemas.microsoft.com/office/powerpoint/2010/main" val="42330155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Scripting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will not show any examples of </a:t>
            </a:r>
            <a:r>
              <a:rPr lang="en-US" dirty="0" err="1"/>
              <a:t>awk</a:t>
            </a:r>
            <a:r>
              <a:rPr lang="en-US" dirty="0"/>
              <a:t> commands because </a:t>
            </a:r>
            <a:r>
              <a:rPr lang="en-US" dirty="0" err="1"/>
              <a:t>awk</a:t>
            </a:r>
            <a:r>
              <a:rPr lang="en-US" dirty="0"/>
              <a:t> is itself an entire scripting language</a:t>
            </a:r>
          </a:p>
          <a:p>
            <a:r>
              <a:rPr lang="en-US" dirty="0"/>
              <a:t>The </a:t>
            </a:r>
            <a:r>
              <a:rPr lang="en-US" dirty="0" err="1"/>
              <a:t>awk</a:t>
            </a:r>
            <a:r>
              <a:rPr lang="en-US" dirty="0"/>
              <a:t> scripting language provides a great working example of how programmers managed data in the age before modern shells like PowerShell</a:t>
            </a:r>
          </a:p>
        </p:txBody>
      </p:sp>
    </p:spTree>
    <p:extLst>
      <p:ext uri="{BB962C8B-B14F-4D97-AF65-F5344CB8AC3E}">
        <p14:creationId xmlns:p14="http://schemas.microsoft.com/office/powerpoint/2010/main" val="217849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Prior to the late 1980s, all computing environments were text based</a:t>
            </a:r>
          </a:p>
          <a:p>
            <a:r>
              <a:rPr lang="en-US" dirty="0"/>
              <a:t>The original computing environment was a console with a keyboard</a:t>
            </a:r>
          </a:p>
          <a:p>
            <a:r>
              <a:rPr lang="en-US" dirty="0"/>
              <a:t>Output was in two possible forms:</a:t>
            </a:r>
          </a:p>
          <a:p>
            <a:pPr lvl="1"/>
            <a:r>
              <a:rPr lang="en-US" dirty="0"/>
              <a:t>Early computers used a line printer to display output</a:t>
            </a:r>
          </a:p>
          <a:p>
            <a:pPr lvl="1"/>
            <a:r>
              <a:rPr lang="en-US" dirty="0"/>
              <a:t>Later computers had a text based monitor</a:t>
            </a:r>
          </a:p>
        </p:txBody>
      </p:sp>
    </p:spTree>
    <p:extLst>
      <p:ext uri="{BB962C8B-B14F-4D97-AF65-F5344CB8AC3E}">
        <p14:creationId xmlns:p14="http://schemas.microsoft.com/office/powerpoint/2010/main" val="2360443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computers got larger and could support multiple users, the command shell was created</a:t>
            </a:r>
          </a:p>
          <a:p>
            <a:r>
              <a:rPr lang="en-US" dirty="0"/>
              <a:t>The command shell allowed users </a:t>
            </a:r>
            <a:r>
              <a:rPr lang="en-US" dirty="0" smtClean="0"/>
              <a:t>to type </a:t>
            </a:r>
            <a:r>
              <a:rPr lang="en-US" dirty="0"/>
              <a:t>in and run commands on the computer</a:t>
            </a:r>
          </a:p>
          <a:p>
            <a:r>
              <a:rPr lang="en-US" dirty="0"/>
              <a:t>Users could also create scripts in text files to run commands</a:t>
            </a:r>
          </a:p>
          <a:p>
            <a:r>
              <a:rPr lang="en-US" dirty="0"/>
              <a:t>Early command shells had extremely limited capabilities</a:t>
            </a:r>
          </a:p>
        </p:txBody>
      </p:sp>
    </p:spTree>
    <p:extLst>
      <p:ext uri="{BB962C8B-B14F-4D97-AF65-F5344CB8AC3E}">
        <p14:creationId xmlns:p14="http://schemas.microsoft.com/office/powerpoint/2010/main" val="2977182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Unix environment, several shells have been developed to perform advanced scripting</a:t>
            </a:r>
          </a:p>
          <a:p>
            <a:r>
              <a:rPr lang="en-US" dirty="0"/>
              <a:t>The most popular ones are:</a:t>
            </a:r>
          </a:p>
          <a:p>
            <a:pPr lvl="1"/>
            <a:r>
              <a:rPr lang="en-US" dirty="0"/>
              <a:t>Bourne shell (1977)</a:t>
            </a:r>
          </a:p>
          <a:p>
            <a:pPr lvl="1"/>
            <a:r>
              <a:rPr lang="en-US" dirty="0"/>
              <a:t>C shell (1978)</a:t>
            </a:r>
          </a:p>
          <a:p>
            <a:pPr lvl="1"/>
            <a:r>
              <a:rPr lang="en-US" dirty="0" err="1"/>
              <a:t>Korn</a:t>
            </a:r>
            <a:r>
              <a:rPr lang="en-US" dirty="0"/>
              <a:t> shell (1983)</a:t>
            </a:r>
          </a:p>
          <a:p>
            <a:pPr lvl="1"/>
            <a:r>
              <a:rPr lang="en-US" dirty="0"/>
              <a:t>BASH (1989)</a:t>
            </a:r>
          </a:p>
          <a:p>
            <a:r>
              <a:rPr lang="en-US" dirty="0"/>
              <a:t>Side Note: Linux is a variant of Unix and uses all of the same shells</a:t>
            </a:r>
          </a:p>
        </p:txBody>
      </p:sp>
    </p:spTree>
    <p:extLst>
      <p:ext uri="{BB962C8B-B14F-4D97-AF65-F5344CB8AC3E}">
        <p14:creationId xmlns:p14="http://schemas.microsoft.com/office/powerpoint/2010/main" val="30111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are some key characteristics of Unix/Linux shells:</a:t>
            </a:r>
          </a:p>
          <a:p>
            <a:pPr lvl="1"/>
            <a:r>
              <a:rPr lang="en-US" dirty="0"/>
              <a:t>They are designed primarily for working with the file system</a:t>
            </a:r>
          </a:p>
          <a:p>
            <a:pPr lvl="1"/>
            <a:r>
              <a:rPr lang="en-US" dirty="0"/>
              <a:t>There is no scripting support for processes, system logs, or system configuration</a:t>
            </a:r>
          </a:p>
          <a:p>
            <a:pPr lvl="2"/>
            <a:r>
              <a:rPr lang="en-US" dirty="0"/>
              <a:t>All of these features are defined in text-based configuration files</a:t>
            </a:r>
          </a:p>
          <a:p>
            <a:pPr lvl="1"/>
            <a:r>
              <a:rPr lang="en-US" dirty="0"/>
              <a:t>All commands are text-based</a:t>
            </a:r>
          </a:p>
          <a:p>
            <a:pPr lvl="2"/>
            <a:r>
              <a:rPr lang="en-US" dirty="0"/>
              <a:t>Unix shells do not have any object data types</a:t>
            </a:r>
          </a:p>
          <a:p>
            <a:pPr lvl="1"/>
            <a:r>
              <a:rPr lang="en-US" dirty="0"/>
              <a:t>There is no built-in system security for shell scripts or profiles</a:t>
            </a:r>
          </a:p>
        </p:txBody>
      </p:sp>
    </p:spTree>
    <p:extLst>
      <p:ext uri="{BB962C8B-B14F-4D97-AF65-F5344CB8AC3E}">
        <p14:creationId xmlns:p14="http://schemas.microsoft.com/office/powerpoint/2010/main" val="520374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Profiles were first created for Unix shells</a:t>
            </a:r>
          </a:p>
          <a:p>
            <a:r>
              <a:rPr lang="en-US" dirty="0"/>
              <a:t>The profile is a text file stored in the user’s home directory</a:t>
            </a:r>
          </a:p>
          <a:p>
            <a:r>
              <a:rPr lang="en-US" dirty="0"/>
              <a:t>This file stores:</a:t>
            </a:r>
          </a:p>
          <a:p>
            <a:pPr lvl="1"/>
            <a:r>
              <a:rPr lang="en-US" dirty="0"/>
              <a:t>The initial configuration for the user’s shell environment</a:t>
            </a:r>
          </a:p>
          <a:p>
            <a:pPr lvl="1"/>
            <a:r>
              <a:rPr lang="en-US" dirty="0"/>
              <a:t>The user’s personal aliases</a:t>
            </a:r>
          </a:p>
          <a:p>
            <a:r>
              <a:rPr lang="en-US" dirty="0"/>
              <a:t>The commands in the profile run every time the user opens a new shell</a:t>
            </a:r>
          </a:p>
        </p:txBody>
      </p:sp>
    </p:spTree>
    <p:extLst>
      <p:ext uri="{BB962C8B-B14F-4D97-AF65-F5344CB8AC3E}">
        <p14:creationId xmlns:p14="http://schemas.microsoft.com/office/powerpoint/2010/main" val="3641091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Unix Shells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Bourne shell was the first modern shell in the Unix environment</a:t>
            </a:r>
          </a:p>
          <a:p>
            <a:r>
              <a:rPr lang="en-US" dirty="0"/>
              <a:t>It was named after its creator (Stephen Bourne) and first released in 1977</a:t>
            </a:r>
          </a:p>
          <a:p>
            <a:r>
              <a:rPr lang="en-US" dirty="0"/>
              <a:t>This shell was a giant leap forward from its predecessors that were basic command shells</a:t>
            </a:r>
          </a:p>
        </p:txBody>
      </p:sp>
    </p:spTree>
    <p:extLst>
      <p:ext uri="{BB962C8B-B14F-4D97-AF65-F5344CB8AC3E}">
        <p14:creationId xmlns:p14="http://schemas.microsoft.com/office/powerpoint/2010/main" val="2091630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Unix Shells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new features that first appeared in the Bourne shell were:</a:t>
            </a:r>
          </a:p>
          <a:p>
            <a:pPr lvl="1"/>
            <a:r>
              <a:rPr lang="en-US" dirty="0"/>
              <a:t>Shell scripts that could use pipelined execution</a:t>
            </a:r>
          </a:p>
          <a:p>
            <a:pPr lvl="1"/>
            <a:r>
              <a:rPr lang="en-US" dirty="0"/>
              <a:t>Control flow with if conditions and looping</a:t>
            </a:r>
          </a:p>
          <a:p>
            <a:pPr lvl="1"/>
            <a:r>
              <a:rPr lang="en-US" dirty="0" smtClean="0"/>
              <a:t>Variables for user data</a:t>
            </a:r>
            <a:endParaRPr lang="en-US" dirty="0"/>
          </a:p>
          <a:p>
            <a:pPr lvl="1"/>
            <a:r>
              <a:rPr lang="en-US" dirty="0"/>
              <a:t>Environment variables that define important operating characteristics for the shell</a:t>
            </a:r>
          </a:p>
        </p:txBody>
      </p:sp>
    </p:spTree>
    <p:extLst>
      <p:ext uri="{BB962C8B-B14F-4D97-AF65-F5344CB8AC3E}">
        <p14:creationId xmlns:p14="http://schemas.microsoft.com/office/powerpoint/2010/main" val="891417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299</TotalTime>
  <Words>1178</Words>
  <Application>Microsoft Office PowerPoint</Application>
  <PresentationFormat>On-screen Show (4:3)</PresentationFormat>
  <Paragraphs>146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Courier New</vt:lpstr>
      <vt:lpstr>Office Theme</vt:lpstr>
      <vt:lpstr>Unix/Linux Shell Scripting</vt:lpstr>
      <vt:lpstr>Overview</vt:lpstr>
      <vt:lpstr>Introduction</vt:lpstr>
      <vt:lpstr>Introduction</vt:lpstr>
      <vt:lpstr>Introduction</vt:lpstr>
      <vt:lpstr>Introduction</vt:lpstr>
      <vt:lpstr>Introduction</vt:lpstr>
      <vt:lpstr>Major Unix Shells</vt:lpstr>
      <vt:lpstr>Major Unix Shells</vt:lpstr>
      <vt:lpstr>Major Unix Shells</vt:lpstr>
      <vt:lpstr>Major Unix Shells</vt:lpstr>
      <vt:lpstr>Major Unix Shells</vt:lpstr>
      <vt:lpstr>Major Unix Shells</vt:lpstr>
      <vt:lpstr>Regular Expressions</vt:lpstr>
      <vt:lpstr>Regular Expressions</vt:lpstr>
      <vt:lpstr>Regular Expressions</vt:lpstr>
      <vt:lpstr>Regular Expressions</vt:lpstr>
      <vt:lpstr>Scripting Commands</vt:lpstr>
      <vt:lpstr>Scripting Commands</vt:lpstr>
      <vt:lpstr>Scripting Commands</vt:lpstr>
      <vt:lpstr>Scripting Commands</vt:lpstr>
      <vt:lpstr>Scripting Commands</vt:lpstr>
      <vt:lpstr>Scripting Commands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alishaba@aol.com</dc:creator>
  <cp:lastModifiedBy>Al Shaw</cp:lastModifiedBy>
  <cp:revision>52</cp:revision>
  <dcterms:created xsi:type="dcterms:W3CDTF">2016-05-07T01:55:06Z</dcterms:created>
  <dcterms:modified xsi:type="dcterms:W3CDTF">2018-04-18T18:03:08Z</dcterms:modified>
</cp:coreProperties>
</file>