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7" r:id="rId2"/>
    <p:sldId id="294" r:id="rId3"/>
    <p:sldId id="291" r:id="rId4"/>
    <p:sldId id="292" r:id="rId5"/>
    <p:sldId id="293" r:id="rId6"/>
    <p:sldId id="258" r:id="rId7"/>
    <p:sldId id="295" r:id="rId8"/>
    <p:sldId id="299" r:id="rId9"/>
    <p:sldId id="265" r:id="rId10"/>
    <p:sldId id="262" r:id="rId11"/>
    <p:sldId id="277" r:id="rId12"/>
    <p:sldId id="278" r:id="rId13"/>
    <p:sldId id="261" r:id="rId14"/>
    <p:sldId id="296" r:id="rId15"/>
    <p:sldId id="298" r:id="rId16"/>
    <p:sldId id="300" r:id="rId17"/>
    <p:sldId id="287" r:id="rId18"/>
    <p:sldId id="266" r:id="rId19"/>
    <p:sldId id="289" r:id="rId20"/>
    <p:sldId id="267" r:id="rId21"/>
    <p:sldId id="269" r:id="rId22"/>
    <p:sldId id="270" r:id="rId23"/>
    <p:sldId id="301" r:id="rId24"/>
    <p:sldId id="302" r:id="rId25"/>
    <p:sldId id="272" r:id="rId26"/>
    <p:sldId id="297" r:id="rId27"/>
    <p:sldId id="273" r:id="rId28"/>
    <p:sldId id="274" r:id="rId29"/>
    <p:sldId id="275" r:id="rId30"/>
    <p:sldId id="280" r:id="rId31"/>
    <p:sldId id="281" r:id="rId32"/>
    <p:sldId id="282" r:id="rId33"/>
    <p:sldId id="264" r:id="rId34"/>
    <p:sldId id="303" r:id="rId35"/>
    <p:sldId id="30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9784D9-9DED-4FBD-9381-A0CEAA308D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12192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9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7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375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2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73DC-A46C-42FF-8E7F-A784FA734E3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1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7A173DC-A46C-42FF-8E7F-A784FA734E36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8FCAF9-65C2-412C-BA39-A62DB2435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powershell/module/microsoft.powershell.core/get-command?view=powershell-5.1#parameter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powershell/modu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AE8F8C-8161-478F-9396-DB55F4A5DCFC}"/>
              </a:ext>
            </a:extLst>
          </p:cNvPr>
          <p:cNvSpPr txBox="1"/>
          <p:nvPr/>
        </p:nvSpPr>
        <p:spPr>
          <a:xfrm>
            <a:off x="289248" y="1464906"/>
            <a:ext cx="1087016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</a:rPr>
              <a:t>Introduction to PowerShell</a:t>
            </a:r>
          </a:p>
          <a:p>
            <a:pPr algn="ctr"/>
            <a:endParaRPr lang="en-US" sz="5400" b="1" dirty="0">
              <a:solidFill>
                <a:srgbClr val="FFC000"/>
              </a:solidFill>
            </a:endParaRPr>
          </a:p>
          <a:p>
            <a:pPr algn="ctr"/>
            <a:r>
              <a:rPr lang="en-US" sz="4000" b="1" dirty="0">
                <a:solidFill>
                  <a:srgbClr val="FFC000"/>
                </a:solidFill>
              </a:rPr>
              <a:t>CTEC 104 </a:t>
            </a:r>
          </a:p>
          <a:p>
            <a:pPr algn="ctr"/>
            <a:r>
              <a:rPr lang="en-US" sz="4000" b="1" dirty="0">
                <a:solidFill>
                  <a:srgbClr val="FFC000"/>
                </a:solidFill>
              </a:rPr>
              <a:t>Introduction to Scripting</a:t>
            </a:r>
          </a:p>
        </p:txBody>
      </p:sp>
    </p:spTree>
    <p:extLst>
      <p:ext uri="{BB962C8B-B14F-4D97-AF65-F5344CB8AC3E}">
        <p14:creationId xmlns:p14="http://schemas.microsoft.com/office/powerpoint/2010/main" val="1187257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The Help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Microsoft provides an extensive </a:t>
            </a:r>
            <a:r>
              <a:rPr lang="en-US" sz="2400" b="1" dirty="0"/>
              <a:t>help system </a:t>
            </a:r>
            <a:r>
              <a:rPr lang="en-US" sz="2400" dirty="0"/>
              <a:t>for PowerShell</a:t>
            </a:r>
          </a:p>
          <a:p>
            <a:r>
              <a:rPr lang="en-US" sz="2400" b="1" dirty="0"/>
              <a:t>This is one of the most valuable tools you will have in this course</a:t>
            </a:r>
          </a:p>
          <a:p>
            <a:r>
              <a:rPr lang="en-US" sz="2400" dirty="0"/>
              <a:t>One of the goals of this course is to have a thorough understanding of the </a:t>
            </a:r>
            <a:r>
              <a:rPr lang="en-US" sz="2400" b="1" dirty="0"/>
              <a:t>Microsoft help system</a:t>
            </a:r>
            <a:r>
              <a:rPr lang="en-US" sz="2400" dirty="0"/>
              <a:t> and how to use it</a:t>
            </a:r>
          </a:p>
          <a:p>
            <a:pPr lvl="1"/>
            <a:r>
              <a:rPr lang="en-US" sz="2000" dirty="0"/>
              <a:t>We are now living in a time where there are no books in print that adequately describe the modern PowerShell system</a:t>
            </a:r>
          </a:p>
          <a:p>
            <a:pPr lvl="1"/>
            <a:r>
              <a:rPr lang="en-US" sz="2000" dirty="0"/>
              <a:t>You need to learn how to </a:t>
            </a:r>
            <a:r>
              <a:rPr lang="en-US" sz="2000" b="1" dirty="0"/>
              <a:t>use online resources </a:t>
            </a:r>
            <a:r>
              <a:rPr lang="en-US" sz="2000" dirty="0"/>
              <a:t>to learn PowerShell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767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392" y="354185"/>
            <a:ext cx="5310378" cy="814858"/>
          </a:xfrm>
        </p:spPr>
        <p:txBody>
          <a:bodyPr>
            <a:normAutofit/>
          </a:bodyPr>
          <a:lstStyle/>
          <a:p>
            <a:r>
              <a:rPr lang="en-US" dirty="0"/>
              <a:t>The Help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22" y="1406565"/>
            <a:ext cx="5424678" cy="5356185"/>
          </a:xfrm>
        </p:spPr>
        <p:txBody>
          <a:bodyPr>
            <a:normAutofit/>
          </a:bodyPr>
          <a:lstStyle/>
          <a:p>
            <a:r>
              <a:rPr lang="en-US" sz="2000" dirty="0"/>
              <a:t>The Get-Help command is used to get information about commands and certain topics</a:t>
            </a:r>
          </a:p>
          <a:p>
            <a:r>
              <a:rPr lang="en-US" sz="2000" dirty="0"/>
              <a:t>A basic 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get-date -online</a:t>
            </a:r>
          </a:p>
          <a:p>
            <a:r>
              <a:rPr lang="en-US" sz="2000" dirty="0"/>
              <a:t>This opens up the online help in your default web browser. I recommend changing your default web browser to Firefox or Chrome.</a:t>
            </a:r>
          </a:p>
          <a:p>
            <a:r>
              <a:rPr lang="en-US" sz="2000" dirty="0"/>
              <a:t>For a full description of the command type: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get-date -full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F769B-B22D-4328-A314-68FB0F3D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793710"/>
            <a:ext cx="6522789" cy="30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67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The Help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234678" cy="4663440"/>
          </a:xfrm>
        </p:spPr>
        <p:txBody>
          <a:bodyPr>
            <a:normAutofit/>
          </a:bodyPr>
          <a:lstStyle/>
          <a:p>
            <a:r>
              <a:rPr lang="en-US" sz="2000" dirty="0"/>
              <a:t>To view examples of Get-Date in use type: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 get-date –examples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Another valuable command for the Microsoft help system is:</a:t>
            </a:r>
          </a:p>
          <a:p>
            <a:pPr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Update-Help</a:t>
            </a:r>
          </a:p>
          <a:p>
            <a:r>
              <a:rPr lang="en-US" sz="2000" dirty="0"/>
              <a:t>This command downloads all of the currently available help files from the Microsoft site</a:t>
            </a:r>
          </a:p>
          <a:p>
            <a:r>
              <a:rPr lang="en-US" sz="2000" dirty="0"/>
              <a:t>Be sure to be running as Administrator when you run this command or else you will get a bunch of errors</a:t>
            </a:r>
          </a:p>
          <a:p>
            <a:r>
              <a:rPr lang="en-US" sz="2000" dirty="0"/>
              <a:t>This command might take a while or it might even fail if the network does not have correct permissions to access the Microsoft online help repository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026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31" y="270588"/>
            <a:ext cx="8899165" cy="865881"/>
          </a:xfrm>
        </p:spPr>
        <p:txBody>
          <a:bodyPr>
            <a:normAutofit/>
          </a:bodyPr>
          <a:lstStyle/>
          <a:p>
            <a:r>
              <a:rPr lang="en-US" dirty="0"/>
              <a:t>PowerShell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1" y="1828800"/>
            <a:ext cx="9505655" cy="4758612"/>
          </a:xfrm>
        </p:spPr>
        <p:txBody>
          <a:bodyPr>
            <a:normAutofit/>
          </a:bodyPr>
          <a:lstStyle/>
          <a:p>
            <a:r>
              <a:rPr lang="en-US" sz="3600" dirty="0"/>
              <a:t>PowerShell has hundreds of commands that can be used</a:t>
            </a:r>
          </a:p>
          <a:p>
            <a:r>
              <a:rPr lang="en-US" sz="3600" dirty="0"/>
              <a:t>PowerShell can execute 4 kinds of named commands:</a:t>
            </a:r>
          </a:p>
          <a:p>
            <a:pPr lvl="1"/>
            <a:r>
              <a:rPr lang="en-US" sz="2400" dirty="0"/>
              <a:t>Cmdlets</a:t>
            </a:r>
          </a:p>
          <a:p>
            <a:pPr lvl="1"/>
            <a:r>
              <a:rPr lang="en-US" sz="2400" dirty="0"/>
              <a:t>PowerShell scripts (files with extension .ps1)</a:t>
            </a:r>
          </a:p>
          <a:p>
            <a:pPr lvl="1"/>
            <a:r>
              <a:rPr lang="en-US" sz="2400" dirty="0"/>
              <a:t>PowerShell functions</a:t>
            </a:r>
          </a:p>
          <a:p>
            <a:pPr lvl="1"/>
            <a:r>
              <a:rPr lang="en-US" sz="2400" dirty="0"/>
              <a:t>Standalone executable programs</a:t>
            </a:r>
          </a:p>
        </p:txBody>
      </p:sp>
    </p:spTree>
    <p:extLst>
      <p:ext uri="{BB962C8B-B14F-4D97-AF65-F5344CB8AC3E}">
        <p14:creationId xmlns:p14="http://schemas.microsoft.com/office/powerpoint/2010/main" val="3974965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244397" cy="987179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cmdlets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622" y="1718699"/>
            <a:ext cx="9029793" cy="458133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Cmdlets (pronounced </a:t>
            </a:r>
            <a:r>
              <a:rPr lang="en-US" sz="2400" i="1" dirty="0" err="1"/>
              <a:t>commandlets</a:t>
            </a:r>
            <a:r>
              <a:rPr lang="en-US" sz="2400" dirty="0"/>
              <a:t>) make up the majority of commands that you will use in this course</a:t>
            </a:r>
          </a:p>
          <a:p>
            <a:r>
              <a:rPr lang="en-US" sz="2400" dirty="0"/>
              <a:t>All Cmdlets have a standard naming format of </a:t>
            </a:r>
            <a:r>
              <a:rPr lang="en-US" sz="2400" b="1" dirty="0"/>
              <a:t>verb-noun</a:t>
            </a:r>
          </a:p>
          <a:p>
            <a:r>
              <a:rPr lang="en-US" sz="2400" dirty="0"/>
              <a:t>Some examples are:</a:t>
            </a:r>
          </a:p>
          <a:p>
            <a:pPr lvl="1"/>
            <a:r>
              <a:rPr lang="en-US" sz="2000" dirty="0"/>
              <a:t>Get-Command</a:t>
            </a:r>
          </a:p>
          <a:p>
            <a:pPr lvl="1"/>
            <a:r>
              <a:rPr lang="en-US" sz="2000" dirty="0"/>
              <a:t>Enable-</a:t>
            </a:r>
            <a:r>
              <a:rPr lang="en-US" sz="2000" dirty="0" err="1"/>
              <a:t>ScheduledJob</a:t>
            </a:r>
            <a:endParaRPr lang="en-US" sz="2000" dirty="0"/>
          </a:p>
          <a:p>
            <a:pPr lvl="1"/>
            <a:r>
              <a:rPr lang="en-US" sz="2000" dirty="0"/>
              <a:t>Export-Csv</a:t>
            </a:r>
          </a:p>
          <a:p>
            <a:pPr lvl="1"/>
            <a:r>
              <a:rPr lang="en-US" sz="2000" dirty="0"/>
              <a:t>Get-Host</a:t>
            </a:r>
          </a:p>
          <a:p>
            <a:pPr lvl="1"/>
            <a:r>
              <a:rPr lang="en-US" sz="2000" dirty="0"/>
              <a:t>New-Service</a:t>
            </a:r>
          </a:p>
          <a:p>
            <a:pPr lvl="1"/>
            <a:r>
              <a:rPr lang="en-US" sz="2000" dirty="0"/>
              <a:t>Set-Location</a:t>
            </a:r>
          </a:p>
          <a:p>
            <a:r>
              <a:rPr lang="en-US" sz="2400" dirty="0"/>
              <a:t>To run a Cmdlet, enter the name at the prompt and add any desired parameters and then press the </a:t>
            </a:r>
            <a:r>
              <a:rPr lang="en-US" sz="2400" i="1" dirty="0"/>
              <a:t>enter</a:t>
            </a:r>
            <a:r>
              <a:rPr lang="en-US" sz="2400" dirty="0"/>
              <a:t>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448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39" y="230612"/>
            <a:ext cx="9141761" cy="64633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D13A5-1544-40BB-849F-8162C9E0DD9F}"/>
              </a:ext>
            </a:extLst>
          </p:cNvPr>
          <p:cNvSpPr txBox="1"/>
          <p:nvPr/>
        </p:nvSpPr>
        <p:spPr>
          <a:xfrm>
            <a:off x="587828" y="1029706"/>
            <a:ext cx="859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Get-Command lists all commands that are installed on the computer. It will take a while for the command to complete execution as there are a LOT of commands in PowerShell: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03B6A6-77E6-4AC5-A927-DC433C40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105799"/>
            <a:ext cx="99631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3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39" y="230612"/>
            <a:ext cx="9141761" cy="64633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D13A5-1544-40BB-849F-8162C9E0DD9F}"/>
              </a:ext>
            </a:extLst>
          </p:cNvPr>
          <p:cNvSpPr txBox="1"/>
          <p:nvPr/>
        </p:nvSpPr>
        <p:spPr>
          <a:xfrm>
            <a:off x="550505" y="1107554"/>
            <a:ext cx="104129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 the following:</a:t>
            </a:r>
          </a:p>
          <a:p>
            <a:pPr marL="342900" indent="-342900">
              <a:buAutoNum type="arabicParenR"/>
            </a:pPr>
            <a:r>
              <a:rPr lang="en-US" sz="2000" dirty="0"/>
              <a:t>There are three different command types: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Alias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Function</a:t>
            </a:r>
          </a:p>
          <a:p>
            <a:pPr marL="742950" lvl="1" indent="-285750">
              <a:buFontTx/>
              <a:buChar char="-"/>
            </a:pPr>
            <a:r>
              <a:rPr lang="en-US" sz="2000" b="1" dirty="0"/>
              <a:t>cmdlet</a:t>
            </a:r>
          </a:p>
          <a:p>
            <a:pPr marL="342900" indent="-342900">
              <a:buAutoNum type="arabicParenR"/>
            </a:pPr>
            <a:r>
              <a:rPr lang="en-US" sz="2000" dirty="0"/>
              <a:t>Note the </a:t>
            </a:r>
            <a:r>
              <a:rPr lang="en-US" sz="2000" b="1" dirty="0"/>
              <a:t>source </a:t>
            </a:r>
            <a:r>
              <a:rPr lang="en-US" sz="2000" dirty="0"/>
              <a:t>column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This tells us which module the command comes from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The commands can come from Microsoft themselves or 3</a:t>
            </a:r>
            <a:r>
              <a:rPr lang="en-US" sz="2000" baseline="30000" dirty="0"/>
              <a:t>rd</a:t>
            </a:r>
            <a:r>
              <a:rPr lang="en-US" sz="2000" dirty="0"/>
              <a:t> party entities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For instance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Get-Help</a:t>
            </a:r>
            <a:r>
              <a:rPr lang="en-US" sz="2000" dirty="0"/>
              <a:t> command comes from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Microsoft.PowerShell.Core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module</a:t>
            </a:r>
          </a:p>
          <a:p>
            <a:pPr marL="742950" lvl="1" indent="-285750">
              <a:buFontTx/>
              <a:buChar char="-"/>
            </a:pPr>
            <a:r>
              <a:rPr lang="en-US" sz="2000" dirty="0"/>
              <a:t>Many of the Microsoft modules come pre-installed but you can also install 3</a:t>
            </a:r>
            <a:r>
              <a:rPr lang="en-US" sz="2000" baseline="30000" dirty="0"/>
              <a:t>rd</a:t>
            </a:r>
            <a:r>
              <a:rPr lang="en-US" sz="2000" dirty="0"/>
              <a:t> party modules and other Microsoft modules on your computer</a:t>
            </a:r>
          </a:p>
          <a:p>
            <a:pPr marL="742950" lvl="1" indent="-285750">
              <a:buFontTx/>
              <a:buChar char="-"/>
            </a:pPr>
            <a:endParaRPr lang="en-US" sz="2000" dirty="0"/>
          </a:p>
          <a:p>
            <a:pPr lvl="1" indent="-457200"/>
            <a:r>
              <a:rPr lang="en-US" sz="2000" dirty="0"/>
              <a:t>3) If you would like to interrupt the command while it’s running, hit the keys Ctrl + C on your keyboard</a:t>
            </a:r>
          </a:p>
          <a:p>
            <a:pPr lvl="1"/>
            <a:r>
              <a:rPr lang="en-US" sz="2000" dirty="0"/>
              <a:t>- You might want to do this if the command is taking to long to run or you want to cancel the command.</a:t>
            </a:r>
          </a:p>
        </p:txBody>
      </p:sp>
    </p:spTree>
    <p:extLst>
      <p:ext uri="{BB962C8B-B14F-4D97-AF65-F5344CB8AC3E}">
        <p14:creationId xmlns:p14="http://schemas.microsoft.com/office/powerpoint/2010/main" val="2683222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39" y="230612"/>
            <a:ext cx="9141761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Now let’s try it out……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65" y="1828800"/>
            <a:ext cx="10018901" cy="4798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–verb “get”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–noun “service”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Get-Help Get-Command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Get-Help Get-Command –Online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Get-Help Get-Command –examples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Get-Help Get-Command –detailed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Get-Help Get-Command –full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-?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Get-Help –Full –Name Get-Command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D13A5-1544-40BB-849F-8162C9E0DD9F}"/>
              </a:ext>
            </a:extLst>
          </p:cNvPr>
          <p:cNvSpPr txBox="1"/>
          <p:nvPr/>
        </p:nvSpPr>
        <p:spPr>
          <a:xfrm>
            <a:off x="587828" y="1029706"/>
            <a:ext cx="859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in the following commands one at a time at the PowerShell prompt and then hit Enter. Note what each command does.  </a:t>
            </a:r>
          </a:p>
        </p:txBody>
      </p:sp>
    </p:spTree>
    <p:extLst>
      <p:ext uri="{BB962C8B-B14F-4D97-AF65-F5344CB8AC3E}">
        <p14:creationId xmlns:p14="http://schemas.microsoft.com/office/powerpoint/2010/main" val="3196694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14" y="274638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47" y="1905000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Aliases are provided as shortcuts to reduce typing</a:t>
            </a:r>
          </a:p>
          <a:p>
            <a:r>
              <a:rPr lang="en-US" sz="2400" dirty="0"/>
              <a:t>Standard aliases refer to cmdlets and substitute for the cmdlet names</a:t>
            </a:r>
          </a:p>
          <a:p>
            <a:r>
              <a:rPr lang="en-US" sz="2400" dirty="0"/>
              <a:t>Examples of aliases are:</a:t>
            </a:r>
          </a:p>
          <a:p>
            <a:pPr lvl="1"/>
            <a:r>
              <a:rPr lang="en-US" sz="2000" dirty="0" err="1"/>
              <a:t>cls</a:t>
            </a:r>
            <a:r>
              <a:rPr lang="en-US" sz="2000" dirty="0"/>
              <a:t> – refers to Clear-Host</a:t>
            </a:r>
          </a:p>
          <a:p>
            <a:pPr lvl="1"/>
            <a:r>
              <a:rPr lang="en-US" sz="2000" dirty="0" err="1"/>
              <a:t>dir</a:t>
            </a:r>
            <a:r>
              <a:rPr lang="en-US" sz="2000" dirty="0"/>
              <a:t> – refers to Get-</a:t>
            </a:r>
            <a:r>
              <a:rPr lang="en-US" sz="2000" dirty="0" err="1"/>
              <a:t>Childitem</a:t>
            </a:r>
            <a:endParaRPr lang="en-US" sz="2000" dirty="0"/>
          </a:p>
          <a:p>
            <a:pPr lvl="1"/>
            <a:r>
              <a:rPr lang="en-US" sz="2000" dirty="0" err="1"/>
              <a:t>gps</a:t>
            </a:r>
            <a:r>
              <a:rPr lang="en-US" sz="2000" dirty="0"/>
              <a:t> – refers to Get-Process</a:t>
            </a:r>
          </a:p>
          <a:p>
            <a:pPr lvl="1"/>
            <a:r>
              <a:rPr lang="en-US" sz="2000" dirty="0"/>
              <a:t>type – refers to Get-Content</a:t>
            </a:r>
          </a:p>
          <a:p>
            <a:r>
              <a:rPr lang="en-US" sz="2400" dirty="0"/>
              <a:t>To see the list of all available aliases, type: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get-alias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93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22" y="249872"/>
            <a:ext cx="7910703" cy="901065"/>
          </a:xfrm>
        </p:spPr>
        <p:txBody>
          <a:bodyPr>
            <a:normAutofit/>
          </a:bodyPr>
          <a:lstStyle/>
          <a:p>
            <a:r>
              <a:rPr lang="en-US" dirty="0"/>
              <a:t>Run the following cmdlets: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400810"/>
            <a:ext cx="9001125" cy="4999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Get-Alias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Get-Alias ls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Get-Alias rm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Get-Alias cat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Get-Alias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Get-Command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Get-Help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Get-Help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Get-Alias -Name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-Exclude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Get-Alias -Definition Get-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Get-Alias | Where-Object {$_.Options -Match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51794A-72C3-4AA9-B21A-7EACD9E27C53}"/>
              </a:ext>
            </a:extLst>
          </p:cNvPr>
          <p:cNvSpPr/>
          <p:nvPr/>
        </p:nvSpPr>
        <p:spPr>
          <a:xfrm>
            <a:off x="4933950" y="11509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Type in the following commands one at a time at the PowerShell prompt and then hit Enter. Note what each command does.  </a:t>
            </a:r>
          </a:p>
        </p:txBody>
      </p:sp>
    </p:spTree>
    <p:extLst>
      <p:ext uri="{BB962C8B-B14F-4D97-AF65-F5344CB8AC3E}">
        <p14:creationId xmlns:p14="http://schemas.microsoft.com/office/powerpoint/2010/main" val="1039382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 / Questions</a:t>
            </a:r>
          </a:p>
          <a:p>
            <a:r>
              <a:rPr lang="en-US" dirty="0"/>
              <a:t>What is Scripting?</a:t>
            </a:r>
          </a:p>
          <a:p>
            <a:r>
              <a:rPr lang="en-US" dirty="0"/>
              <a:t>Why Learn Scripting?</a:t>
            </a:r>
          </a:p>
          <a:p>
            <a:r>
              <a:rPr lang="en-US" dirty="0"/>
              <a:t>Starting PowerShell</a:t>
            </a:r>
          </a:p>
          <a:p>
            <a:r>
              <a:rPr lang="en-US" dirty="0"/>
              <a:t>The Help System</a:t>
            </a:r>
          </a:p>
          <a:p>
            <a:r>
              <a:rPr lang="en-US" dirty="0"/>
              <a:t>PowerShell Commands</a:t>
            </a:r>
          </a:p>
          <a:p>
            <a:r>
              <a:rPr lang="en-US" dirty="0"/>
              <a:t>Objects</a:t>
            </a:r>
          </a:p>
          <a:p>
            <a:r>
              <a:rPr lang="en-US"/>
              <a:t>Convenience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9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322" y="270510"/>
            <a:ext cx="7177278" cy="1005840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 fontScale="92500"/>
          </a:bodyPr>
          <a:lstStyle/>
          <a:p>
            <a:r>
              <a:rPr lang="en-US" sz="2800" b="1" dirty="0"/>
              <a:t>Functions</a:t>
            </a:r>
            <a:r>
              <a:rPr lang="en-US" sz="2800" dirty="0"/>
              <a:t> work much the same as Cmdlets and are defined for various purposes</a:t>
            </a:r>
          </a:p>
          <a:p>
            <a:r>
              <a:rPr lang="en-US" sz="2800" dirty="0"/>
              <a:t>The important difference with functions is that you can </a:t>
            </a:r>
            <a:r>
              <a:rPr lang="en-US" sz="2800" b="1" dirty="0"/>
              <a:t>write your own</a:t>
            </a:r>
          </a:p>
          <a:p>
            <a:r>
              <a:rPr lang="en-US" sz="2800" dirty="0"/>
              <a:t>Many functions use the same verb-noun naming standard as Cmdlets, but they are not required to</a:t>
            </a:r>
          </a:p>
          <a:p>
            <a:r>
              <a:rPr lang="en-US" sz="2800" dirty="0"/>
              <a:t>You can </a:t>
            </a:r>
            <a:r>
              <a:rPr lang="en-US" sz="2800" b="1" dirty="0"/>
              <a:t>give a function </a:t>
            </a:r>
            <a:r>
              <a:rPr lang="en-US" sz="2800" dirty="0"/>
              <a:t>any </a:t>
            </a:r>
            <a:r>
              <a:rPr lang="en-US" sz="2800" b="1" dirty="0"/>
              <a:t>name</a:t>
            </a:r>
            <a:r>
              <a:rPr lang="en-US" sz="2800" dirty="0"/>
              <a:t> you desire</a:t>
            </a:r>
          </a:p>
          <a:p>
            <a:r>
              <a:rPr lang="en-US" sz="2800" dirty="0"/>
              <a:t>We will look at functions in depth later in the course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8074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3200" dirty="0"/>
              <a:t>For the most part </a:t>
            </a:r>
            <a:r>
              <a:rPr lang="en-US" sz="3200" b="1" dirty="0"/>
              <a:t>uppercase</a:t>
            </a:r>
            <a:r>
              <a:rPr lang="en-US" sz="3200" dirty="0"/>
              <a:t> and </a:t>
            </a:r>
            <a:r>
              <a:rPr lang="en-US" sz="3200" b="1" dirty="0"/>
              <a:t>lowercase</a:t>
            </a:r>
            <a:r>
              <a:rPr lang="en-US" sz="3200" dirty="0"/>
              <a:t> are </a:t>
            </a:r>
            <a:r>
              <a:rPr lang="en-US" sz="3200" b="1" dirty="0"/>
              <a:t>ignored</a:t>
            </a:r>
            <a:r>
              <a:rPr lang="en-US" sz="3200" dirty="0"/>
              <a:t> with PowerShell commands</a:t>
            </a:r>
          </a:p>
          <a:p>
            <a:r>
              <a:rPr lang="en-US" sz="3200" dirty="0"/>
              <a:t>Examples: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</a:t>
            </a:r>
            <a:r>
              <a:rPr lang="en-US" sz="2800" dirty="0"/>
              <a:t>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</a:t>
            </a:r>
            <a:r>
              <a:rPr lang="en-US" sz="2800" dirty="0"/>
              <a:t> are the same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2800" dirty="0"/>
              <a:t>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sz="2800" dirty="0"/>
              <a:t> are the same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86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Parameters are just extra information that we give a command so that it does something extra</a:t>
            </a:r>
          </a:p>
          <a:p>
            <a:r>
              <a:rPr lang="en-US" dirty="0"/>
              <a:t>PowerShell commands use </a:t>
            </a:r>
            <a:r>
              <a:rPr lang="en-US" b="1" dirty="0"/>
              <a:t>two types </a:t>
            </a:r>
            <a:r>
              <a:rPr lang="en-US" dirty="0"/>
              <a:t>of </a:t>
            </a:r>
            <a:r>
              <a:rPr lang="en-US" b="1" dirty="0"/>
              <a:t>parameters</a:t>
            </a:r>
          </a:p>
          <a:p>
            <a:pPr lvl="1"/>
            <a:r>
              <a:rPr lang="en-US" b="1" dirty="0"/>
              <a:t>Named</a:t>
            </a:r>
            <a:r>
              <a:rPr lang="en-US" dirty="0"/>
              <a:t> parameters must have the name of the parameter provided in order to be used</a:t>
            </a:r>
          </a:p>
          <a:p>
            <a:pPr lvl="1"/>
            <a:r>
              <a:rPr lang="en-US" b="1" dirty="0"/>
              <a:t>Positional</a:t>
            </a:r>
            <a:r>
              <a:rPr lang="en-US" dirty="0"/>
              <a:t> parameters can be used without giving the parameter name; these are identified by their position in the command input</a:t>
            </a:r>
          </a:p>
          <a:p>
            <a:r>
              <a:rPr lang="en-US" dirty="0"/>
              <a:t>In the </a:t>
            </a:r>
            <a:r>
              <a:rPr lang="en-US" b="1" dirty="0"/>
              <a:t>online help</a:t>
            </a:r>
            <a:r>
              <a:rPr lang="en-US" dirty="0"/>
              <a:t>, </a:t>
            </a:r>
            <a:r>
              <a:rPr lang="en-US" b="1" dirty="0"/>
              <a:t>named parameters </a:t>
            </a:r>
            <a:r>
              <a:rPr lang="en-US" dirty="0"/>
              <a:t>are </a:t>
            </a:r>
            <a:r>
              <a:rPr lang="en-US" b="1" dirty="0"/>
              <a:t>identified</a:t>
            </a:r>
            <a:r>
              <a:rPr lang="en-US" dirty="0"/>
              <a:t> as being named</a:t>
            </a:r>
          </a:p>
          <a:p>
            <a:r>
              <a:rPr lang="en-US" dirty="0"/>
              <a:t>On the other hand, </a:t>
            </a:r>
            <a:r>
              <a:rPr lang="en-US" b="1" dirty="0"/>
              <a:t>positional parameters </a:t>
            </a:r>
            <a:r>
              <a:rPr lang="en-US" dirty="0"/>
              <a:t>have a </a:t>
            </a:r>
            <a:r>
              <a:rPr lang="en-US" b="1" dirty="0"/>
              <a:t>position number </a:t>
            </a:r>
            <a:r>
              <a:rPr lang="en-US" dirty="0"/>
              <a:t>given</a:t>
            </a:r>
          </a:p>
          <a:p>
            <a:pPr lvl="1"/>
            <a:r>
              <a:rPr lang="en-US" dirty="0"/>
              <a:t>Position </a:t>
            </a:r>
            <a:r>
              <a:rPr lang="en-US" b="1" dirty="0"/>
              <a:t>numbers</a:t>
            </a:r>
            <a:r>
              <a:rPr lang="en-US" dirty="0"/>
              <a:t> are usually 0, 1, and 2</a:t>
            </a:r>
          </a:p>
          <a:p>
            <a:pPr lvl="1"/>
            <a:r>
              <a:rPr lang="en-US" dirty="0"/>
              <a:t>These numbers specify the </a:t>
            </a:r>
            <a:r>
              <a:rPr lang="en-US" b="1" dirty="0"/>
              <a:t>order</a:t>
            </a:r>
            <a:r>
              <a:rPr lang="en-US" dirty="0"/>
              <a:t> the </a:t>
            </a:r>
            <a:r>
              <a:rPr lang="en-US" b="1" dirty="0"/>
              <a:t>parameters</a:t>
            </a:r>
            <a:r>
              <a:rPr lang="en-US" dirty="0"/>
              <a:t> must </a:t>
            </a:r>
            <a:r>
              <a:rPr lang="en-US" b="1" dirty="0"/>
              <a:t>appear</a:t>
            </a:r>
            <a:r>
              <a:rPr lang="en-US" dirty="0"/>
              <a:t> in when typed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4147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72" y="299085"/>
            <a:ext cx="8595360" cy="1062990"/>
          </a:xfrm>
        </p:spPr>
        <p:txBody>
          <a:bodyPr>
            <a:normAutofit/>
          </a:bodyPr>
          <a:lstStyle/>
          <a:p>
            <a:r>
              <a:rPr lang="en-US" dirty="0"/>
              <a:t>Named Parameters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9B5D51-C5E1-4AE2-A233-F7EDCEA2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dirty="0"/>
              <a:t>Named parameters are explicitly present in a PowerShell command: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–Module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Microsoft.PowerShell.Core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61DB7-1A67-461D-A95B-9296D049034B}"/>
              </a:ext>
            </a:extLst>
          </p:cNvPr>
          <p:cNvSpPr txBox="1"/>
          <p:nvPr/>
        </p:nvSpPr>
        <p:spPr>
          <a:xfrm>
            <a:off x="5344775" y="3740766"/>
            <a:ext cx="256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value of the parameter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EAF4CC-526A-4125-8D16-65C308334717}"/>
              </a:ext>
            </a:extLst>
          </p:cNvPr>
          <p:cNvCxnSpPr>
            <a:cxnSpLocks/>
          </p:cNvCxnSpPr>
          <p:nvPr/>
        </p:nvCxnSpPr>
        <p:spPr>
          <a:xfrm flipV="1">
            <a:off x="1888013" y="2606352"/>
            <a:ext cx="0" cy="11992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417C02-440E-40F2-93D0-789C5F71F347}"/>
              </a:ext>
            </a:extLst>
          </p:cNvPr>
          <p:cNvSpPr txBox="1"/>
          <p:nvPr/>
        </p:nvSpPr>
        <p:spPr>
          <a:xfrm>
            <a:off x="73153" y="3740767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Name of the command</a:t>
            </a:r>
            <a:endParaRPr lang="en-US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60921-5293-4A12-84C3-640F48EBF13C}"/>
              </a:ext>
            </a:extLst>
          </p:cNvPr>
          <p:cNvSpPr txBox="1"/>
          <p:nvPr/>
        </p:nvSpPr>
        <p:spPr>
          <a:xfrm>
            <a:off x="2874154" y="3635136"/>
            <a:ext cx="148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named  parameter</a:t>
            </a:r>
            <a:endParaRPr lang="en-US" b="1" i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C3C7B9-386D-41FF-8438-C5D50C5231D4}"/>
              </a:ext>
            </a:extLst>
          </p:cNvPr>
          <p:cNvCxnSpPr>
            <a:cxnSpLocks/>
          </p:cNvCxnSpPr>
          <p:nvPr/>
        </p:nvCxnSpPr>
        <p:spPr>
          <a:xfrm flipV="1">
            <a:off x="3450113" y="2541542"/>
            <a:ext cx="0" cy="11992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9670A7-E746-4AA2-8955-C2D1AE66F345}"/>
              </a:ext>
            </a:extLst>
          </p:cNvPr>
          <p:cNvCxnSpPr>
            <a:cxnSpLocks/>
          </p:cNvCxnSpPr>
          <p:nvPr/>
        </p:nvCxnSpPr>
        <p:spPr>
          <a:xfrm flipV="1">
            <a:off x="6298088" y="2541541"/>
            <a:ext cx="0" cy="119922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86D2D0-F2F5-4186-9392-BD32EA7BE1F4}"/>
              </a:ext>
            </a:extLst>
          </p:cNvPr>
          <p:cNvSpPr txBox="1"/>
          <p:nvPr/>
        </p:nvSpPr>
        <p:spPr>
          <a:xfrm>
            <a:off x="1353312" y="5621438"/>
            <a:ext cx="844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retrieves all commands that are found in the </a:t>
            </a:r>
            <a:r>
              <a:rPr lang="en-US" dirty="0" err="1"/>
              <a:t>Microsoft.PowerShell.Core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799382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072" y="299085"/>
            <a:ext cx="8595360" cy="1062990"/>
          </a:xfrm>
        </p:spPr>
        <p:txBody>
          <a:bodyPr>
            <a:normAutofit fontScale="90000"/>
          </a:bodyPr>
          <a:lstStyle/>
          <a:p>
            <a:r>
              <a:rPr lang="en-US" dirty="0"/>
              <a:t>So how do we know if a parameter is named or positional?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9B5D51-C5E1-4AE2-A233-F7EDCEA2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52" y="1447944"/>
            <a:ext cx="9423480" cy="123251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we go to the Get-Command documentation page on the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PowerShell website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 we scroll down to the parameters section we can find the –Module parameter and we see that it’s a named parameter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3C2ADC-A2CB-4A94-8F45-AE31F6FF5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166" y="2680455"/>
            <a:ext cx="6858718" cy="396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722" y="296863"/>
            <a:ext cx="7577328" cy="555485"/>
          </a:xfrm>
        </p:spPr>
        <p:txBody>
          <a:bodyPr>
            <a:normAutofit fontScale="90000"/>
          </a:bodyPr>
          <a:lstStyle/>
          <a:p>
            <a:r>
              <a:rPr lang="en-US" dirty="0"/>
              <a:t>Positional Parameters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9B5D51-C5E1-4AE2-A233-F7EDCEA2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00" y="1163737"/>
            <a:ext cx="8595360" cy="4351337"/>
          </a:xfrm>
        </p:spPr>
        <p:txBody>
          <a:bodyPr/>
          <a:lstStyle/>
          <a:p>
            <a:r>
              <a:rPr lang="en-US" dirty="0"/>
              <a:t>A positional parameter does not have a specified parameter named. </a:t>
            </a:r>
          </a:p>
          <a:p>
            <a:r>
              <a:rPr lang="en-US" dirty="0"/>
              <a:t>The parameter names are assumed by the order in which they are put in</a:t>
            </a:r>
          </a:p>
          <a:p>
            <a:r>
              <a:rPr lang="en-US" dirty="0"/>
              <a:t>So for example, the text in quotation marks is considered to be parameter 0</a:t>
            </a:r>
          </a:p>
          <a:p>
            <a:r>
              <a:rPr lang="en-US" dirty="0"/>
              <a:t>Remember in PowerShell, we start counting from 0 not 1.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Get-Alias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61DB7-1A67-461D-A95B-9296D049034B}"/>
              </a:ext>
            </a:extLst>
          </p:cNvPr>
          <p:cNvSpPr txBox="1"/>
          <p:nvPr/>
        </p:nvSpPr>
        <p:spPr>
          <a:xfrm>
            <a:off x="2513987" y="4531477"/>
            <a:ext cx="256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is a </a:t>
            </a:r>
            <a:r>
              <a:rPr lang="en-US" b="1" i="1" dirty="0"/>
              <a:t>positional parameter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EAF4CC-526A-4125-8D16-65C308334717}"/>
              </a:ext>
            </a:extLst>
          </p:cNvPr>
          <p:cNvCxnSpPr>
            <a:cxnSpLocks/>
          </p:cNvCxnSpPr>
          <p:nvPr/>
        </p:nvCxnSpPr>
        <p:spPr>
          <a:xfrm flipV="1">
            <a:off x="2980755" y="3619476"/>
            <a:ext cx="0" cy="91200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B6DBA7-BA4A-406A-8AD6-13B8FA6DE53C}"/>
              </a:ext>
            </a:extLst>
          </p:cNvPr>
          <p:cNvSpPr txBox="1"/>
          <p:nvPr/>
        </p:nvSpPr>
        <p:spPr>
          <a:xfrm>
            <a:off x="0" y="4331611"/>
            <a:ext cx="256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This is the name of the command</a:t>
            </a:r>
            <a:endParaRPr lang="en-US" b="1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656D37-9010-4EBC-871B-62E0C99036CA}"/>
              </a:ext>
            </a:extLst>
          </p:cNvPr>
          <p:cNvCxnSpPr>
            <a:cxnSpLocks/>
          </p:cNvCxnSpPr>
          <p:nvPr/>
        </p:nvCxnSpPr>
        <p:spPr>
          <a:xfrm flipV="1">
            <a:off x="1599630" y="3619476"/>
            <a:ext cx="0" cy="7239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19A200-5A6A-485A-88A0-540180FCE7D6}"/>
              </a:ext>
            </a:extLst>
          </p:cNvPr>
          <p:cNvSpPr txBox="1"/>
          <p:nvPr/>
        </p:nvSpPr>
        <p:spPr>
          <a:xfrm>
            <a:off x="2372031" y="5241498"/>
            <a:ext cx="256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Get-Alias is a positional parameter at position 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FFA0F1-674B-499A-A5D9-BCF318281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475" y="3841730"/>
            <a:ext cx="6196665" cy="270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51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7463028" cy="853440"/>
          </a:xfrm>
        </p:spPr>
        <p:txBody>
          <a:bodyPr>
            <a:norm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397" y="1685925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In older shell systems (like Linux shells and the Command prompt), the output of commands was always in text</a:t>
            </a:r>
          </a:p>
          <a:p>
            <a:r>
              <a:rPr lang="en-US" sz="2400" dirty="0"/>
              <a:t>In PowerShell, </a:t>
            </a:r>
            <a:r>
              <a:rPr lang="en-US" sz="2400" b="1" dirty="0"/>
              <a:t>commands produce output as Objects</a:t>
            </a:r>
          </a:p>
          <a:p>
            <a:r>
              <a:rPr lang="en-US" sz="2400" dirty="0"/>
              <a:t>Objects are </a:t>
            </a:r>
            <a:r>
              <a:rPr lang="en-US" sz="2400" b="1" dirty="0"/>
              <a:t>data items </a:t>
            </a:r>
            <a:r>
              <a:rPr lang="en-US" sz="2400" dirty="0"/>
              <a:t>made up of </a:t>
            </a:r>
            <a:r>
              <a:rPr lang="en-US" sz="2400" b="1" dirty="0"/>
              <a:t>properties</a:t>
            </a:r>
            <a:r>
              <a:rPr lang="en-US" sz="2400" dirty="0"/>
              <a:t> and </a:t>
            </a:r>
            <a:r>
              <a:rPr lang="en-US" sz="2400" b="1" dirty="0"/>
              <a:t>methods</a:t>
            </a:r>
          </a:p>
          <a:p>
            <a:r>
              <a:rPr lang="en-US" sz="2400" dirty="0"/>
              <a:t>This provides an </a:t>
            </a:r>
            <a:r>
              <a:rPr lang="en-US" sz="2400" b="1" dirty="0"/>
              <a:t>incredibly large amount </a:t>
            </a:r>
            <a:r>
              <a:rPr lang="en-US" sz="2400" dirty="0"/>
              <a:t>of </a:t>
            </a:r>
            <a:r>
              <a:rPr lang="en-US" sz="2400" b="1" dirty="0"/>
              <a:t>data to be packaged into an object and displayed and manipulated via PowerShell</a:t>
            </a:r>
            <a:endParaRPr lang="en-US" sz="2400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975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The following command is used to get the </a:t>
            </a:r>
            <a:r>
              <a:rPr lang="en-US" sz="2400" b="1" dirty="0"/>
              <a:t>current date and time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get-date</a:t>
            </a:r>
          </a:p>
          <a:p>
            <a:r>
              <a:rPr lang="en-US" sz="2400" dirty="0"/>
              <a:t>This command displays </a:t>
            </a:r>
            <a:r>
              <a:rPr lang="en-US" sz="2400" b="1" dirty="0"/>
              <a:t>the current date </a:t>
            </a:r>
            <a:r>
              <a:rPr lang="en-US" sz="2400" dirty="0"/>
              <a:t>and </a:t>
            </a:r>
            <a:r>
              <a:rPr lang="en-US" sz="2400" b="1" dirty="0"/>
              <a:t>time</a:t>
            </a:r>
            <a:r>
              <a:rPr lang="en-US" sz="2400" dirty="0"/>
              <a:t> using </a:t>
            </a:r>
            <a:r>
              <a:rPr lang="en-US" sz="2400" b="1" dirty="0"/>
              <a:t>a default format</a:t>
            </a:r>
          </a:p>
          <a:p>
            <a:r>
              <a:rPr lang="en-US" sz="2400" dirty="0"/>
              <a:t>There is actually much more to this output than what is currently shown on the screen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03A9D-1B99-4204-B215-DEE35BCF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31" y="5114924"/>
            <a:ext cx="3934369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01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122" y="297497"/>
            <a:ext cx="6386703" cy="853440"/>
          </a:xfrm>
        </p:spPr>
        <p:txBody>
          <a:bodyPr>
            <a:norm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52" y="1333500"/>
            <a:ext cx="5637847" cy="5227003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Select-Object</a:t>
            </a:r>
            <a:r>
              <a:rPr lang="en-US" sz="2400" dirty="0"/>
              <a:t> command is used to </a:t>
            </a:r>
            <a:r>
              <a:rPr lang="en-US" sz="2400" b="1" dirty="0"/>
              <a:t>view</a:t>
            </a:r>
            <a:r>
              <a:rPr lang="en-US" sz="2400" dirty="0"/>
              <a:t> the </a:t>
            </a:r>
            <a:r>
              <a:rPr lang="en-US" sz="2400" b="1" dirty="0"/>
              <a:t>properties</a:t>
            </a:r>
            <a:r>
              <a:rPr lang="en-US" sz="2400" dirty="0"/>
              <a:t> of an object</a:t>
            </a:r>
          </a:p>
          <a:p>
            <a:pPr lvl="1"/>
            <a:r>
              <a:rPr lang="en-US" sz="2000" dirty="0"/>
              <a:t>The alias for Select-Object is </a:t>
            </a:r>
            <a:r>
              <a:rPr lang="en-US" sz="2000" b="1" dirty="0"/>
              <a:t>select</a:t>
            </a:r>
          </a:p>
          <a:p>
            <a:r>
              <a:rPr lang="en-US" sz="2400" dirty="0"/>
              <a:t>To view all of the properties of a date object: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get-date | select *</a:t>
            </a:r>
          </a:p>
          <a:p>
            <a:r>
              <a:rPr lang="en-US" sz="2400" dirty="0"/>
              <a:t>To </a:t>
            </a:r>
            <a:r>
              <a:rPr lang="en-US" sz="2400" b="1" dirty="0"/>
              <a:t>view individual properties</a:t>
            </a:r>
            <a:r>
              <a:rPr lang="en-US" sz="2400" dirty="0"/>
              <a:t>, you can use a comma delimited list, like: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get-date | select day, month,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01B98-F35B-45B3-B111-2756A770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458" y="1447800"/>
            <a:ext cx="50006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45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336868"/>
            <a:ext cx="4643628" cy="56769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22" y="1428750"/>
            <a:ext cx="5205603" cy="4351337"/>
          </a:xfrm>
        </p:spPr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Get-Member</a:t>
            </a:r>
            <a:r>
              <a:rPr lang="en-US" sz="2000" dirty="0"/>
              <a:t> command is used to display the </a:t>
            </a:r>
            <a:r>
              <a:rPr lang="en-US" sz="2000" b="1" dirty="0"/>
              <a:t>type of an object </a:t>
            </a:r>
            <a:r>
              <a:rPr lang="en-US" sz="2000" dirty="0"/>
              <a:t>along with all of its methods and properties</a:t>
            </a:r>
          </a:p>
          <a:p>
            <a:r>
              <a:rPr lang="en-US" sz="2000" dirty="0"/>
              <a:t>Type: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get-date | get-member</a:t>
            </a:r>
          </a:p>
          <a:p>
            <a:r>
              <a:rPr lang="en-US" sz="2000" dirty="0"/>
              <a:t>The Type Name shows that this is a </a:t>
            </a:r>
            <a:r>
              <a:rPr lang="en-US" sz="2000" dirty="0" err="1"/>
              <a:t>System.DateTime</a:t>
            </a:r>
            <a:r>
              <a:rPr lang="en-US" sz="2000" dirty="0"/>
              <a:t> object</a:t>
            </a:r>
          </a:p>
          <a:p>
            <a:r>
              <a:rPr lang="en-US" sz="2000" dirty="0"/>
              <a:t>All of the </a:t>
            </a:r>
            <a:r>
              <a:rPr lang="en-US" sz="2000" b="1" dirty="0"/>
              <a:t>available methods </a:t>
            </a:r>
            <a:r>
              <a:rPr lang="en-US" sz="2000" dirty="0"/>
              <a:t>are shown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property values </a:t>
            </a:r>
            <a:r>
              <a:rPr lang="en-US" sz="2000" dirty="0"/>
              <a:t>are </a:t>
            </a:r>
            <a:r>
              <a:rPr lang="en-US" sz="2000" b="1" dirty="0"/>
              <a:t>not shown </a:t>
            </a:r>
            <a:r>
              <a:rPr lang="en-US" sz="2000" dirty="0"/>
              <a:t>like with the Select-Object command</a:t>
            </a:r>
          </a:p>
          <a:p>
            <a:pPr lvl="1"/>
            <a:r>
              <a:rPr lang="en-US" sz="1800" dirty="0"/>
              <a:t>Instead, this command shows the system functions used to retrieve the property values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D772F-1B8E-434D-97E5-08C9B557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047" y="1829360"/>
            <a:ext cx="6355577" cy="26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07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Scripting?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Scripting or a scripting language is a method of programming for certain </a:t>
            </a:r>
            <a:r>
              <a:rPr lang="en-US" i="1" dirty="0"/>
              <a:t>run-time </a:t>
            </a:r>
            <a:r>
              <a:rPr lang="en-US" dirty="0"/>
              <a:t>environments that </a:t>
            </a:r>
            <a:r>
              <a:rPr lang="en-US" b="1" u="sng" dirty="0"/>
              <a:t>automates</a:t>
            </a:r>
            <a:r>
              <a:rPr lang="en-US" dirty="0"/>
              <a:t> the execution of tasks</a:t>
            </a:r>
          </a:p>
          <a:p>
            <a:pPr lvl="1"/>
            <a:r>
              <a:rPr lang="en-US" dirty="0"/>
              <a:t>Run-time environment: a specific operating system or device</a:t>
            </a:r>
          </a:p>
          <a:p>
            <a:pPr lvl="1"/>
            <a:r>
              <a:rPr lang="en-US" dirty="0"/>
              <a:t>Scripting is a  way to programmatically access the operating system</a:t>
            </a:r>
          </a:p>
          <a:p>
            <a:r>
              <a:rPr lang="en-US" dirty="0"/>
              <a:t>Interpreted rather than compiled language</a:t>
            </a:r>
          </a:p>
          <a:p>
            <a:pPr lvl="1"/>
            <a:r>
              <a:rPr lang="en-US" dirty="0"/>
              <a:t>Each command is executed one after another in sequence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Software applications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Embedded systems</a:t>
            </a:r>
          </a:p>
          <a:p>
            <a:r>
              <a:rPr lang="en-US" dirty="0"/>
              <a:t>Examples: PowerShell, Unix Shell, PHP, Perl, Python, JavaScript</a:t>
            </a:r>
          </a:p>
        </p:txBody>
      </p:sp>
    </p:spTree>
    <p:extLst>
      <p:ext uri="{BB962C8B-B14F-4D97-AF65-F5344CB8AC3E}">
        <p14:creationId xmlns:p14="http://schemas.microsoft.com/office/powerpoint/2010/main" val="1741187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7301103" cy="853440"/>
          </a:xfrm>
        </p:spPr>
        <p:txBody>
          <a:bodyPr>
            <a:normAutofit/>
          </a:bodyPr>
          <a:lstStyle/>
          <a:p>
            <a:r>
              <a:rPr lang="en-US" dirty="0"/>
              <a:t>Convenience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701278" cy="4467225"/>
          </a:xfrm>
        </p:spPr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wildcard character </a:t>
            </a:r>
            <a:r>
              <a:rPr lang="en-US" sz="2800" dirty="0"/>
              <a:t>can be used with many parameters to specify multiple items</a:t>
            </a:r>
          </a:p>
          <a:p>
            <a:r>
              <a:rPr lang="en-US" sz="2800" dirty="0"/>
              <a:t>The following are two common wildcard options:</a:t>
            </a:r>
          </a:p>
          <a:p>
            <a:r>
              <a:rPr lang="en-US" sz="2800" dirty="0"/>
              <a:t>To get all commands that start with the letter m: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m*</a:t>
            </a:r>
          </a:p>
          <a:p>
            <a:r>
              <a:rPr lang="en-US" sz="2800" dirty="0"/>
              <a:t>To get all commands that contain the text Event: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get-command *event*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2396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Copy and Paste in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800" dirty="0"/>
              <a:t>The Copy and Paste feature works a little differently in PowerShell</a:t>
            </a:r>
          </a:p>
          <a:p>
            <a:r>
              <a:rPr lang="en-US" sz="2800" dirty="0"/>
              <a:t>To </a:t>
            </a:r>
            <a:r>
              <a:rPr lang="en-US" sz="2800" b="1" dirty="0"/>
              <a:t>copy:</a:t>
            </a:r>
          </a:p>
          <a:p>
            <a:pPr lvl="1"/>
            <a:r>
              <a:rPr lang="en-US" sz="2400" b="1" dirty="0"/>
              <a:t>Highlight</a:t>
            </a:r>
            <a:r>
              <a:rPr lang="en-US" sz="2400" dirty="0"/>
              <a:t> a line of text and </a:t>
            </a:r>
            <a:r>
              <a:rPr lang="en-US" sz="2400" b="1" dirty="0"/>
              <a:t>Right-Click</a:t>
            </a:r>
            <a:r>
              <a:rPr lang="en-US" sz="2400" dirty="0"/>
              <a:t> on the mouse</a:t>
            </a:r>
          </a:p>
          <a:p>
            <a:pPr lvl="1"/>
            <a:r>
              <a:rPr lang="en-US" sz="2400" dirty="0"/>
              <a:t>When you Right-Click, the highlighted text will un-highlight</a:t>
            </a:r>
          </a:p>
          <a:p>
            <a:r>
              <a:rPr lang="en-US" sz="2800" dirty="0"/>
              <a:t>To </a:t>
            </a:r>
            <a:r>
              <a:rPr lang="en-US" sz="2800" b="1" dirty="0"/>
              <a:t>paste</a:t>
            </a:r>
            <a:r>
              <a:rPr lang="en-US" sz="2800" dirty="0"/>
              <a:t>: </a:t>
            </a:r>
          </a:p>
          <a:p>
            <a:pPr lvl="1"/>
            <a:r>
              <a:rPr lang="en-US" sz="2400" b="1" dirty="0"/>
              <a:t>Right-Click</a:t>
            </a:r>
            <a:r>
              <a:rPr lang="en-US" sz="2400" dirty="0"/>
              <a:t> the mouse a second time at the blinking cursor, and the copied text will be pasted at the prompt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481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Using the keyboard to retrieve previous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Autofit/>
          </a:bodyPr>
          <a:lstStyle/>
          <a:p>
            <a:r>
              <a:rPr lang="en-US" sz="2800" dirty="0"/>
              <a:t>Note the only area where the mouse works in PowerShell is when copying and pasting. Everything else you should do with your keyboard. 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Up Arrow </a:t>
            </a:r>
            <a:r>
              <a:rPr lang="en-US" sz="2800" dirty="0"/>
              <a:t>can be used to retrieve previous commands that were entered at the prompt</a:t>
            </a:r>
          </a:p>
          <a:p>
            <a:r>
              <a:rPr lang="en-US" sz="2800" dirty="0"/>
              <a:t>You can press the Up Arrow multiple times to </a:t>
            </a:r>
            <a:r>
              <a:rPr lang="en-US" sz="2800" b="1" dirty="0"/>
              <a:t>cycle though your previous commands</a:t>
            </a:r>
          </a:p>
          <a:p>
            <a:r>
              <a:rPr lang="en-US" sz="2800" dirty="0"/>
              <a:t>After selecting a command, you can also </a:t>
            </a:r>
            <a:r>
              <a:rPr lang="en-US" sz="2800" b="1" dirty="0"/>
              <a:t>Back Arrow </a:t>
            </a:r>
            <a:r>
              <a:rPr lang="en-US" sz="2800" dirty="0"/>
              <a:t>the cursor and </a:t>
            </a:r>
            <a:r>
              <a:rPr lang="en-US" sz="2800" b="1" dirty="0"/>
              <a:t>edit the command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8688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PowerShell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247677" cy="435133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PowerShell window has many properties to define how the window will display</a:t>
            </a:r>
          </a:p>
          <a:p>
            <a:r>
              <a:rPr lang="en-US" sz="2400" dirty="0"/>
              <a:t>To see the properties, Right-Click in the window title bar and select Properties</a:t>
            </a:r>
          </a:p>
          <a:p>
            <a:r>
              <a:rPr lang="en-US" sz="2400" dirty="0"/>
              <a:t>One of the most useful properties is the font size</a:t>
            </a:r>
          </a:p>
          <a:p>
            <a:pPr lvl="1"/>
            <a:r>
              <a:rPr lang="en-US" sz="2000" dirty="0"/>
              <a:t>You can use this to make the window text larger or smaller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902A6-FF30-45FA-B207-FE28E258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81" y="1828800"/>
            <a:ext cx="37623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2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PowerShell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247677" cy="435133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PowerShell window has many properties to define how the window will display</a:t>
            </a:r>
          </a:p>
          <a:p>
            <a:r>
              <a:rPr lang="en-US" sz="2400" dirty="0"/>
              <a:t>To see the properties, Right-Click in the window title bar and select Properties</a:t>
            </a:r>
          </a:p>
          <a:p>
            <a:r>
              <a:rPr lang="en-US" sz="2400" dirty="0"/>
              <a:t>One of the most useful properties is the font size</a:t>
            </a:r>
          </a:p>
          <a:p>
            <a:pPr lvl="1"/>
            <a:r>
              <a:rPr lang="en-US" sz="2000" dirty="0"/>
              <a:t>You can use this to make the window text larger or smaller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902A6-FF30-45FA-B207-FE28E258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81" y="1828800"/>
            <a:ext cx="37623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24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247677" cy="4351337"/>
          </a:xfrm>
        </p:spPr>
        <p:txBody>
          <a:bodyPr>
            <a:normAutofit/>
          </a:bodyPr>
          <a:lstStyle/>
          <a:p>
            <a:r>
              <a:rPr lang="en-US" sz="2400" dirty="0"/>
              <a:t>Read Chapter 1 – 4 in the textbook</a:t>
            </a:r>
          </a:p>
          <a:p>
            <a:r>
              <a:rPr lang="en-US" sz="2400" dirty="0"/>
              <a:t>Do the labs at the end of each chapter</a:t>
            </a:r>
          </a:p>
          <a:p>
            <a:r>
              <a:rPr lang="en-US" sz="2400" dirty="0"/>
              <a:t>Complete and submit </a:t>
            </a:r>
            <a:r>
              <a:rPr lang="en-US" sz="2400" dirty="0" err="1"/>
              <a:t>Powershell</a:t>
            </a:r>
            <a:r>
              <a:rPr lang="en-US" sz="2400" dirty="0"/>
              <a:t> Basics Exercise in canvas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0164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Why learn Scripting?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/>
              <a:t>As a </a:t>
            </a:r>
            <a:r>
              <a:rPr lang="en-US" sz="2600" b="1" dirty="0"/>
              <a:t>network security </a:t>
            </a:r>
            <a:r>
              <a:rPr lang="en-US" sz="2600" dirty="0"/>
              <a:t>professional you will be expected to audit and monitor systems and servers using a scripting language. You will also be expected to write scripts to test the security of systems and check log files of servers.</a:t>
            </a:r>
          </a:p>
          <a:p>
            <a:r>
              <a:rPr lang="en-US" sz="2600" dirty="0"/>
              <a:t>As a </a:t>
            </a:r>
            <a:r>
              <a:rPr lang="en-US" sz="2600" b="1" dirty="0"/>
              <a:t>systems administrator </a:t>
            </a:r>
            <a:r>
              <a:rPr lang="en-US" sz="2600" dirty="0"/>
              <a:t>you will be expected to write scripts to monitor and test performance, secure systems, and debug server issues.</a:t>
            </a:r>
          </a:p>
          <a:p>
            <a:r>
              <a:rPr lang="en-US" sz="2600" dirty="0"/>
              <a:t>As a </a:t>
            </a:r>
            <a:r>
              <a:rPr lang="en-US" sz="2600" b="1" dirty="0"/>
              <a:t>software developer </a:t>
            </a:r>
            <a:r>
              <a:rPr lang="en-US" sz="2600" dirty="0"/>
              <a:t>you will be expected to know scripting languages to interact with source control (Git), troubleshoot applications, and download/install packages.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34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PowerShell?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PowerShell is a scripting tool provided for advanced Windows system administration</a:t>
            </a:r>
          </a:p>
          <a:p>
            <a:r>
              <a:rPr lang="en-US" sz="2000" dirty="0"/>
              <a:t>It provides hundreds of commands to make the Sys Admin’s job easier</a:t>
            </a:r>
          </a:p>
          <a:p>
            <a:pPr lvl="1"/>
            <a:r>
              <a:rPr lang="en-US" sz="1800" dirty="0"/>
              <a:t>System Administrator: A system administrator, or </a:t>
            </a:r>
            <a:r>
              <a:rPr lang="en-US" sz="1800" dirty="0" err="1"/>
              <a:t>sysadmin</a:t>
            </a:r>
            <a:r>
              <a:rPr lang="en-US" sz="1800" dirty="0"/>
              <a:t>, is a person who is responsible for the </a:t>
            </a:r>
            <a:r>
              <a:rPr lang="en-US" sz="1800" b="1" dirty="0"/>
              <a:t>upkeep, configuration</a:t>
            </a:r>
            <a:r>
              <a:rPr lang="en-US" sz="1800" dirty="0"/>
              <a:t>, and reliable </a:t>
            </a:r>
            <a:r>
              <a:rPr lang="en-US" sz="1800" b="1" dirty="0"/>
              <a:t>operation</a:t>
            </a:r>
            <a:r>
              <a:rPr lang="en-US" sz="1800" dirty="0"/>
              <a:t> of computer systems; especially multi-user computers, such as </a:t>
            </a:r>
            <a:r>
              <a:rPr lang="en-US" sz="1800" b="1" dirty="0"/>
              <a:t>servers</a:t>
            </a:r>
            <a:r>
              <a:rPr lang="en-US" sz="1800" dirty="0"/>
              <a:t>.</a:t>
            </a:r>
          </a:p>
          <a:p>
            <a:r>
              <a:rPr lang="en-US" sz="2000" dirty="0"/>
              <a:t>You can run simple commands at the command prompt or build advanced scripts that can automatically create and provision hundreds of user accounts, connect to remote servers, and secure networks. </a:t>
            </a:r>
          </a:p>
          <a:p>
            <a:r>
              <a:rPr lang="en-US" sz="2000" dirty="0"/>
              <a:t>Additionally, in 2016, PowerShell was open sourced so that Mac and Linux users can also use PowerShell in their native environments</a:t>
            </a:r>
          </a:p>
        </p:txBody>
      </p:sp>
    </p:spTree>
    <p:extLst>
      <p:ext uri="{BB962C8B-B14F-4D97-AF65-F5344CB8AC3E}">
        <p14:creationId xmlns:p14="http://schemas.microsoft.com/office/powerpoint/2010/main" val="2426874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46" y="317240"/>
            <a:ext cx="9393687" cy="879559"/>
          </a:xfrm>
        </p:spPr>
        <p:txBody>
          <a:bodyPr>
            <a:normAutofit/>
          </a:bodyPr>
          <a:lstStyle/>
          <a:p>
            <a:r>
              <a:rPr lang="en-US" dirty="0"/>
              <a:t>Why PowerShell?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2B184B-829D-4CBD-A881-EC30EF07B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324" y="1446245"/>
            <a:ext cx="10093483" cy="5225143"/>
          </a:xfrm>
        </p:spPr>
        <p:txBody>
          <a:bodyPr>
            <a:normAutofit/>
          </a:bodyPr>
          <a:lstStyle/>
          <a:p>
            <a:r>
              <a:rPr lang="en-US" sz="2400" dirty="0"/>
              <a:t>Before PowerShell, VBScript was an attempt at offering scripting capabilities with Windows</a:t>
            </a:r>
          </a:p>
          <a:p>
            <a:pPr lvl="1"/>
            <a:r>
              <a:rPr lang="en-US" sz="2000" dirty="0"/>
              <a:t>Disadvantage: not fully supported by Windows OS</a:t>
            </a:r>
          </a:p>
          <a:p>
            <a:r>
              <a:rPr lang="en-US" sz="2400" dirty="0"/>
              <a:t>PowerShell was released in 2006 to provide a scripting interface with full compatibility with the Windows OS</a:t>
            </a:r>
          </a:p>
          <a:p>
            <a:r>
              <a:rPr lang="en-US" sz="2400" dirty="0"/>
              <a:t>Although, we can do many of the same tasks through the GUI, PowerShell makes it easier to write </a:t>
            </a:r>
            <a:r>
              <a:rPr lang="en-US" sz="2400" b="1" dirty="0"/>
              <a:t>scripts </a:t>
            </a:r>
            <a:r>
              <a:rPr lang="en-US" sz="2400" dirty="0"/>
              <a:t>to quickly execute tasks that might have taken hours using a GUI</a:t>
            </a:r>
          </a:p>
          <a:p>
            <a:r>
              <a:rPr lang="en-US" sz="2400" dirty="0"/>
              <a:t>In recent Microsoft products, everything that you can do in the GUI, you can do in PowerShell</a:t>
            </a:r>
          </a:p>
          <a:p>
            <a:r>
              <a:rPr lang="en-US" sz="2400" dirty="0"/>
              <a:t>In fact, many of the actions you take through the GUI are actually executed via PowerShell commands running in the background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43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7266308" cy="623285"/>
          </a:xfrm>
        </p:spPr>
        <p:txBody>
          <a:bodyPr>
            <a:normAutofit fontScale="90000"/>
          </a:bodyPr>
          <a:lstStyle/>
          <a:p>
            <a:r>
              <a:rPr lang="en-US" dirty="0"/>
              <a:t>Starting PowerShell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C2D661-9947-45B9-85E1-2D213F0B9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45" y="1108938"/>
            <a:ext cx="9780323" cy="115840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To Start PowerShell, go to the </a:t>
            </a:r>
            <a:r>
              <a:rPr lang="en-US" sz="2000" b="1" dirty="0"/>
              <a:t>Start Menu </a:t>
            </a:r>
            <a:r>
              <a:rPr lang="en-US" sz="2000" dirty="0"/>
              <a:t>and find the Windows PowerShell folder</a:t>
            </a:r>
          </a:p>
          <a:p>
            <a:r>
              <a:rPr lang="en-US" sz="2000" dirty="0"/>
              <a:t>There are four options in this folder as shown in the picture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9C769-92B6-4D95-BDB4-FDBE754F1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7" r="17337"/>
          <a:stretch/>
        </p:blipFill>
        <p:spPr>
          <a:xfrm>
            <a:off x="1696349" y="2358780"/>
            <a:ext cx="2842639" cy="4189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37F809-9940-4CBA-BEDD-B39C1F6C72AA}"/>
              </a:ext>
            </a:extLst>
          </p:cNvPr>
          <p:cNvSpPr txBox="1"/>
          <p:nvPr/>
        </p:nvSpPr>
        <p:spPr>
          <a:xfrm>
            <a:off x="8064492" y="2351439"/>
            <a:ext cx="259950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/>
              <a:t>PowerShell is what you will normally run.</a:t>
            </a:r>
          </a:p>
          <a:p>
            <a:pPr>
              <a:spcAft>
                <a:spcPts val="600"/>
              </a:spcAft>
            </a:pPr>
            <a:endParaRPr lang="en-US" i="1" dirty="0"/>
          </a:p>
          <a:p>
            <a:pPr>
              <a:spcAft>
                <a:spcPts val="600"/>
              </a:spcAft>
            </a:pPr>
            <a:r>
              <a:rPr lang="en-US" i="1" dirty="0"/>
              <a:t>The (x86) version is available for compatibility with older 32-bit systems.</a:t>
            </a:r>
          </a:p>
          <a:p>
            <a:pPr>
              <a:spcAft>
                <a:spcPts val="600"/>
              </a:spcAft>
            </a:pPr>
            <a:endParaRPr lang="en-US" i="1" dirty="0"/>
          </a:p>
          <a:p>
            <a:pPr>
              <a:spcAft>
                <a:spcPts val="600"/>
              </a:spcAft>
            </a:pPr>
            <a:r>
              <a:rPr lang="en-US" i="1" dirty="0"/>
              <a:t>We will learn about the ISE later in this course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151A30-C6C7-42BA-8BC9-78D35275FB38}"/>
              </a:ext>
            </a:extLst>
          </p:cNvPr>
          <p:cNvCxnSpPr>
            <a:cxnSpLocks/>
          </p:cNvCxnSpPr>
          <p:nvPr/>
        </p:nvCxnSpPr>
        <p:spPr>
          <a:xfrm flipH="1">
            <a:off x="3284376" y="2789510"/>
            <a:ext cx="4780118" cy="9458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9AA65D-66C9-4375-BE8F-53DCCD5D71B6}"/>
              </a:ext>
            </a:extLst>
          </p:cNvPr>
          <p:cNvCxnSpPr>
            <a:cxnSpLocks/>
          </p:cNvCxnSpPr>
          <p:nvPr/>
        </p:nvCxnSpPr>
        <p:spPr>
          <a:xfrm flipH="1">
            <a:off x="3722914" y="3903625"/>
            <a:ext cx="4226946" cy="3697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BEEE15-FCD6-455C-8D64-A3C294BBAFD3}"/>
              </a:ext>
            </a:extLst>
          </p:cNvPr>
          <p:cNvCxnSpPr>
            <a:cxnSpLocks/>
          </p:cNvCxnSpPr>
          <p:nvPr/>
        </p:nvCxnSpPr>
        <p:spPr>
          <a:xfrm flipH="1" flipV="1">
            <a:off x="3517641" y="4710457"/>
            <a:ext cx="4317586" cy="897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293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AF5CA-EBB2-4FEA-8937-DE973D32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37" y="338426"/>
            <a:ext cx="9486993" cy="604624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B4834-21D0-4353-99A1-17ACC8A3CE32}"/>
              </a:ext>
            </a:extLst>
          </p:cNvPr>
          <p:cNvSpPr txBox="1"/>
          <p:nvPr/>
        </p:nvSpPr>
        <p:spPr>
          <a:xfrm>
            <a:off x="625151" y="943050"/>
            <a:ext cx="100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open up PowerShell, you should see the following window: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5D95B-925B-4CAD-B7D5-B09F0BAF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1" y="1312382"/>
            <a:ext cx="8420100" cy="511223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7B2A11-7366-41E1-88AC-ED77FAB8B2AA}"/>
              </a:ext>
            </a:extLst>
          </p:cNvPr>
          <p:cNvCxnSpPr>
            <a:cxnSpLocks/>
          </p:cNvCxnSpPr>
          <p:nvPr/>
        </p:nvCxnSpPr>
        <p:spPr>
          <a:xfrm flipH="1" flipV="1">
            <a:off x="1412337" y="2192703"/>
            <a:ext cx="2006081" cy="7651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A63133-8492-4715-9EF3-719EE3D819E7}"/>
              </a:ext>
            </a:extLst>
          </p:cNvPr>
          <p:cNvSpPr txBox="1"/>
          <p:nvPr/>
        </p:nvSpPr>
        <p:spPr>
          <a:xfrm>
            <a:off x="3517641" y="3023118"/>
            <a:ext cx="3387012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blinking cursor here is where you type your commands 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BC411D-3D9E-48EA-9541-06967A7B66C8}"/>
              </a:ext>
            </a:extLst>
          </p:cNvPr>
          <p:cNvCxnSpPr>
            <a:cxnSpLocks/>
          </p:cNvCxnSpPr>
          <p:nvPr/>
        </p:nvCxnSpPr>
        <p:spPr>
          <a:xfrm flipH="1" flipV="1">
            <a:off x="1034144" y="2345094"/>
            <a:ext cx="80864" cy="19706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E6965E-DD5E-4E2A-8A5C-3C5542A535AA}"/>
              </a:ext>
            </a:extLst>
          </p:cNvPr>
          <p:cNvSpPr txBox="1"/>
          <p:nvPr/>
        </p:nvSpPr>
        <p:spPr>
          <a:xfrm>
            <a:off x="842865" y="4315780"/>
            <a:ext cx="3387012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text here tells you which directory you are currently in. I am in my U directory or my U drive by default</a:t>
            </a:r>
          </a:p>
        </p:txBody>
      </p:sp>
    </p:spTree>
    <p:extLst>
      <p:ext uri="{BB962C8B-B14F-4D97-AF65-F5344CB8AC3E}">
        <p14:creationId xmlns:p14="http://schemas.microsoft.com/office/powerpoint/2010/main" val="287369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7AF5CA-EBB2-4FEA-8937-DE973D32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37" y="338426"/>
            <a:ext cx="9486993" cy="604624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and PowerShell versions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832064C-372A-4B0D-8C6D-6A399929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221759"/>
            <a:ext cx="5346440" cy="5636241"/>
          </a:xfrm>
        </p:spPr>
        <p:txBody>
          <a:bodyPr>
            <a:noAutofit/>
          </a:bodyPr>
          <a:lstStyle/>
          <a:p>
            <a:r>
              <a:rPr lang="en-US" dirty="0"/>
              <a:t>To find what PowerShell version you’re using: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PSVersionTable.PSVersion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+mj-lt"/>
                <a:cs typeface="Times New Roman" panose="02020603050405020304" pitchFamily="18" charset="0"/>
              </a:rPr>
              <a:t>Make sure you’re version is 5 or above</a:t>
            </a:r>
          </a:p>
          <a:p>
            <a:r>
              <a:rPr lang="en-US" dirty="0">
                <a:latin typeface="+mj-lt"/>
                <a:cs typeface="Times New Roman" panose="02020603050405020304" pitchFamily="18" charset="0"/>
              </a:rPr>
              <a:t>Reading documentation is the key to your success with scripting and PowerShell</a:t>
            </a:r>
          </a:p>
          <a:p>
            <a:pPr lvl="1"/>
            <a:r>
              <a:rPr lang="en-US" sz="1800" dirty="0">
                <a:latin typeface="+mj-lt"/>
                <a:cs typeface="Times New Roman" panose="02020603050405020304" pitchFamily="18" charset="0"/>
              </a:rPr>
              <a:t>You can think of documentation as an instruction manual</a:t>
            </a:r>
          </a:p>
          <a:p>
            <a:pPr marL="274320" lvl="1" indent="0">
              <a:buNone/>
            </a:pP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+mj-lt"/>
                <a:cs typeface="Times New Roman" panose="02020603050405020304" pitchFamily="18" charset="0"/>
              </a:rPr>
              <a:t>The PowerShell documentation is found here: </a:t>
            </a:r>
            <a:r>
              <a:rPr lang="en-US" sz="1800" dirty="0">
                <a:latin typeface="+mj-lt"/>
                <a:cs typeface="Times New Roman" panose="02020603050405020304" pitchFamily="18" charset="0"/>
                <a:hlinkClick r:id="rId2"/>
              </a:rPr>
              <a:t>https://docs.microsoft.com/en-us/powershell/module/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+mj-lt"/>
                <a:cs typeface="Times New Roman" panose="02020603050405020304" pitchFamily="18" charset="0"/>
              </a:rPr>
              <a:t>Make sure you have the correct version of PowerShell selected</a:t>
            </a:r>
          </a:p>
          <a:p>
            <a:pPr marL="274320" lvl="1" indent="0">
              <a:buNone/>
            </a:pP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+mj-lt"/>
                <a:cs typeface="Times New Roman" panose="02020603050405020304" pitchFamily="18" charset="0"/>
              </a:rPr>
              <a:t>Bookmark the documentation in your web browser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7E8E93-0FC5-454B-AC1C-546B12270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675" y="4251419"/>
            <a:ext cx="5220098" cy="1450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36262B-B6CC-4AAA-80AA-306C3615B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22" y="1156554"/>
            <a:ext cx="4448760" cy="11053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676D6A-CDD1-4388-9516-082C94C6C7B2}"/>
              </a:ext>
            </a:extLst>
          </p:cNvPr>
          <p:cNvSpPr txBox="1"/>
          <p:nvPr/>
        </p:nvSpPr>
        <p:spPr>
          <a:xfrm>
            <a:off x="6913984" y="2453951"/>
            <a:ext cx="418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PSVersionTable.PSVersion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command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6FF63E-1BEF-42E6-92A5-F25B5C96C3E5}"/>
              </a:ext>
            </a:extLst>
          </p:cNvPr>
          <p:cNvSpPr txBox="1"/>
          <p:nvPr/>
        </p:nvSpPr>
        <p:spPr>
          <a:xfrm>
            <a:off x="6913984" y="5962261"/>
            <a:ext cx="436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PowerShell version selection on the documentation page</a:t>
            </a:r>
          </a:p>
        </p:txBody>
      </p:sp>
    </p:spTree>
    <p:extLst>
      <p:ext uri="{BB962C8B-B14F-4D97-AF65-F5344CB8AC3E}">
        <p14:creationId xmlns:p14="http://schemas.microsoft.com/office/powerpoint/2010/main" val="4053948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/>
      <p:bldP spid="20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2251</Words>
  <Application>Microsoft Office PowerPoint</Application>
  <PresentationFormat>Widescreen</PresentationFormat>
  <Paragraphs>256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Century Schoolbook</vt:lpstr>
      <vt:lpstr>Courier New</vt:lpstr>
      <vt:lpstr>Wingdings 2</vt:lpstr>
      <vt:lpstr>View</vt:lpstr>
      <vt:lpstr>PowerPoint Presentation</vt:lpstr>
      <vt:lpstr>Overview</vt:lpstr>
      <vt:lpstr>What is Scripting?</vt:lpstr>
      <vt:lpstr>Why learn Scripting?</vt:lpstr>
      <vt:lpstr>What is PowerShell?</vt:lpstr>
      <vt:lpstr>Why PowerShell?</vt:lpstr>
      <vt:lpstr>Starting PowerShell</vt:lpstr>
      <vt:lpstr>Getting Started</vt:lpstr>
      <vt:lpstr>Documentation and PowerShell versions</vt:lpstr>
      <vt:lpstr>The Help System</vt:lpstr>
      <vt:lpstr>The Help System</vt:lpstr>
      <vt:lpstr>The Help System</vt:lpstr>
      <vt:lpstr>PowerShell Commands</vt:lpstr>
      <vt:lpstr>cmdlets</vt:lpstr>
      <vt:lpstr>Get-Command</vt:lpstr>
      <vt:lpstr>Get-Command</vt:lpstr>
      <vt:lpstr>Now let’s try it out……</vt:lpstr>
      <vt:lpstr>Aliases</vt:lpstr>
      <vt:lpstr>Run the following cmdlets: </vt:lpstr>
      <vt:lpstr>Functions</vt:lpstr>
      <vt:lpstr>Naming conventions</vt:lpstr>
      <vt:lpstr>Parameters</vt:lpstr>
      <vt:lpstr>Named Parameters</vt:lpstr>
      <vt:lpstr>So how do we know if a parameter is named or positional?</vt:lpstr>
      <vt:lpstr>Positional Parameters</vt:lpstr>
      <vt:lpstr>Objects</vt:lpstr>
      <vt:lpstr>Date Object</vt:lpstr>
      <vt:lpstr>Objects</vt:lpstr>
      <vt:lpstr>Objects</vt:lpstr>
      <vt:lpstr>Convenience Options</vt:lpstr>
      <vt:lpstr>Copy and Paste in Powershell</vt:lpstr>
      <vt:lpstr>Using the keyboard to retrieve previous commands</vt:lpstr>
      <vt:lpstr>PowerShell Properties</vt:lpstr>
      <vt:lpstr>PowerShell Properties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Jay Jain</dc:creator>
  <cp:lastModifiedBy>ahmed arara</cp:lastModifiedBy>
  <cp:revision>27</cp:revision>
  <dcterms:created xsi:type="dcterms:W3CDTF">2020-02-07T13:59:05Z</dcterms:created>
  <dcterms:modified xsi:type="dcterms:W3CDTF">2020-08-16T03:29:51Z</dcterms:modified>
</cp:coreProperties>
</file>