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9" r:id="rId8"/>
    <p:sldId id="261" r:id="rId9"/>
    <p:sldId id="265" r:id="rId10"/>
    <p:sldId id="266" r:id="rId11"/>
    <p:sldId id="267" r:id="rId12"/>
    <p:sldId id="262" r:id="rId13"/>
    <p:sldId id="268" r:id="rId14"/>
    <p:sldId id="270" r:id="rId15"/>
    <p:sldId id="271" r:id="rId16"/>
    <p:sldId id="272" r:id="rId17"/>
    <p:sldId id="273" r:id="rId18"/>
    <p:sldId id="274" r:id="rId19"/>
    <p:sldId id="275" r:id="rId20"/>
    <p:sldId id="276" r:id="rId21"/>
    <p:sldId id="26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13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5163"/>
            <a:ext cx="7772400" cy="2387600"/>
          </a:xfrm>
        </p:spPr>
        <p:txBody>
          <a:bodyPr anchor="b"/>
          <a:lstStyle>
            <a:lvl1pPr algn="ctr">
              <a:defRPr sz="6000" baseline="0">
                <a:solidFill>
                  <a:schemeClr val="accent5">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143000" y="3205222"/>
            <a:ext cx="6858000" cy="1655762"/>
          </a:xfr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A7A173DC-A46C-42FF-8E7F-A784FA734E36}"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FCAF9-65C2-412C-BA39-A62DB24356EF}"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00"/>
            <a:ext cx="9144000" cy="1219200"/>
          </a:xfrm>
          <a:prstGeom prst="rect">
            <a:avLst/>
          </a:prstGeom>
        </p:spPr>
      </p:pic>
    </p:spTree>
    <p:extLst>
      <p:ext uri="{BB962C8B-B14F-4D97-AF65-F5344CB8AC3E}">
        <p14:creationId xmlns:p14="http://schemas.microsoft.com/office/powerpoint/2010/main" val="288923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A173DC-A46C-42FF-8E7F-A784FA734E36}"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310414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173DC-A46C-42FF-8E7F-A784FA734E36}"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3897990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173DC-A46C-42FF-8E7F-A784FA734E36}"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134073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Vert">
    <p:spTree>
      <p:nvGrpSpPr>
        <p:cNvPr id="1" name=""/>
        <p:cNvGrpSpPr/>
        <p:nvPr/>
      </p:nvGrpSpPr>
      <p:grpSpPr>
        <a:xfrm>
          <a:off x="0" y="0"/>
          <a:ext cx="0" cy="0"/>
          <a:chOff x="0" y="0"/>
          <a:chExt cx="0" cy="0"/>
        </a:xfrm>
      </p:grpSpPr>
      <p:sp>
        <p:nvSpPr>
          <p:cNvPr id="2" name="Title 1"/>
          <p:cNvSpPr>
            <a:spLocks noGrp="1"/>
          </p:cNvSpPr>
          <p:nvPr>
            <p:ph type="title"/>
          </p:nvPr>
        </p:nvSpPr>
        <p:spPr>
          <a:xfrm>
            <a:off x="1639018" y="149467"/>
            <a:ext cx="6876331" cy="1023726"/>
          </a:xfrm>
        </p:spPr>
        <p:txBody>
          <a:bodyPr/>
          <a:lstStyle>
            <a:lvl1pPr>
              <a:defRPr baseline="0">
                <a:solidFill>
                  <a:schemeClr val="accent5">
                    <a:lumMod val="75000"/>
                  </a:schemeClr>
                </a:solidFill>
              </a:defRPr>
            </a:lvl1pPr>
          </a:lstStyle>
          <a:p>
            <a:r>
              <a:rPr lang="en-US" dirty="0"/>
              <a:t>Click to edit Master title style</a:t>
            </a:r>
          </a:p>
        </p:txBody>
      </p:sp>
      <p:sp>
        <p:nvSpPr>
          <p:cNvPr id="3" name="Content Placeholder 2"/>
          <p:cNvSpPr>
            <a:spLocks noGrp="1"/>
          </p:cNvSpPr>
          <p:nvPr>
            <p:ph idx="1"/>
          </p:nvPr>
        </p:nvSpPr>
        <p:spPr>
          <a:xfrm>
            <a:off x="1639018" y="1319842"/>
            <a:ext cx="6876332" cy="4857121"/>
          </a:xfrm>
        </p:spPr>
        <p:txBody>
          <a:bodyPr/>
          <a:lstStyle>
            <a:lvl1pPr>
              <a:defRPr baseline="0">
                <a:solidFill>
                  <a:schemeClr val="tx1"/>
                </a:solidFill>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7A173DC-A46C-42FF-8E7F-A784FA734E36}"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FCAF9-65C2-412C-BA39-A62DB24356EF}"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66965" cy="6858000"/>
          </a:xfrm>
          <a:prstGeom prst="rect">
            <a:avLst/>
          </a:prstGeom>
        </p:spPr>
      </p:pic>
    </p:spTree>
    <p:extLst>
      <p:ext uri="{BB962C8B-B14F-4D97-AF65-F5344CB8AC3E}">
        <p14:creationId xmlns:p14="http://schemas.microsoft.com/office/powerpoint/2010/main" val="3428640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Horiz">
    <p:spTree>
      <p:nvGrpSpPr>
        <p:cNvPr id="1" name=""/>
        <p:cNvGrpSpPr/>
        <p:nvPr/>
      </p:nvGrpSpPr>
      <p:grpSpPr>
        <a:xfrm>
          <a:off x="0" y="0"/>
          <a:ext cx="0" cy="0"/>
          <a:chOff x="0" y="0"/>
          <a:chExt cx="0" cy="0"/>
        </a:xfrm>
      </p:grpSpPr>
      <p:sp>
        <p:nvSpPr>
          <p:cNvPr id="2" name="Title 1"/>
          <p:cNvSpPr>
            <a:spLocks noGrp="1"/>
          </p:cNvSpPr>
          <p:nvPr>
            <p:ph type="title"/>
          </p:nvPr>
        </p:nvSpPr>
        <p:spPr>
          <a:xfrm>
            <a:off x="628650" y="149467"/>
            <a:ext cx="7886699" cy="1023726"/>
          </a:xfrm>
        </p:spPr>
        <p:txBody>
          <a:bodyPr/>
          <a:lstStyle>
            <a:lvl1pPr>
              <a:defRPr baseline="0">
                <a:solidFill>
                  <a:schemeClr val="accent5">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28650" y="1319842"/>
            <a:ext cx="7886700" cy="4344993"/>
          </a:xfrm>
        </p:spPr>
        <p:txBody>
          <a:bodyPr/>
          <a:lstStyle>
            <a:lvl1pPr>
              <a:defRPr baseline="0">
                <a:solidFill>
                  <a:schemeClr val="tx1"/>
                </a:solidFill>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7A173DC-A46C-42FF-8E7F-A784FA734E36}"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FCAF9-65C2-412C-BA39-A62DB24356EF}"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01360"/>
            <a:ext cx="9144000" cy="1056640"/>
          </a:xfrm>
          <a:prstGeom prst="rect">
            <a:avLst/>
          </a:prstGeom>
        </p:spPr>
      </p:pic>
    </p:spTree>
    <p:extLst>
      <p:ext uri="{BB962C8B-B14F-4D97-AF65-F5344CB8AC3E}">
        <p14:creationId xmlns:p14="http://schemas.microsoft.com/office/powerpoint/2010/main" val="144448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A173DC-A46C-42FF-8E7F-A784FA734E36}"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35319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A173DC-A46C-42FF-8E7F-A784FA734E36}"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391503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A7A173DC-A46C-42FF-8E7F-A784FA734E36}" type="datetimeFigureOut">
              <a:rPr lang="en-US" smtClean="0"/>
              <a:t>1/31/2018</a:t>
            </a:fld>
            <a:endParaRPr lang="en-US"/>
          </a:p>
        </p:txBody>
      </p:sp>
      <p:sp>
        <p:nvSpPr>
          <p:cNvPr id="14" name="Footer Placeholder 13"/>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19243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A173DC-A46C-42FF-8E7F-A784FA734E36}" type="datetimeFigureOut">
              <a:rPr lang="en-US" smtClean="0"/>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3677456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173DC-A46C-42FF-8E7F-A784FA734E36}" type="datetimeFigureOut">
              <a:rPr lang="en-US" smtClean="0"/>
              <a:t>1/31/2018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224364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A173DC-A46C-42FF-8E7F-A784FA734E36}"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201905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173DC-A46C-42FF-8E7F-A784FA734E36}" type="datetimeFigureOut">
              <a:rPr lang="en-US" smtClean="0"/>
              <a:t>1/31/2018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FCAF9-65C2-412C-BA39-A62DB24356EF}" type="slidenum">
              <a:rPr lang="en-US" smtClean="0"/>
              <a:t>‹#›</a:t>
            </a:fld>
            <a:endParaRPr lang="en-US"/>
          </a:p>
        </p:txBody>
      </p:sp>
    </p:spTree>
    <p:extLst>
      <p:ext uri="{BB962C8B-B14F-4D97-AF65-F5344CB8AC3E}">
        <p14:creationId xmlns:p14="http://schemas.microsoft.com/office/powerpoint/2010/main" val="3145036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PowerShell Scripts</a:t>
            </a:r>
          </a:p>
        </p:txBody>
      </p:sp>
      <p:sp>
        <p:nvSpPr>
          <p:cNvPr id="3" name="Subtitle 2"/>
          <p:cNvSpPr>
            <a:spLocks noGrp="1"/>
          </p:cNvSpPr>
          <p:nvPr>
            <p:ph type="subTitle" idx="1"/>
          </p:nvPr>
        </p:nvSpPr>
        <p:spPr/>
        <p:txBody>
          <a:bodyPr/>
          <a:lstStyle/>
          <a:p>
            <a:endParaRPr lang="en-US" dirty="0"/>
          </a:p>
          <a:p>
            <a:r>
              <a:rPr lang="en-US" dirty="0">
                <a:solidFill>
                  <a:schemeClr val="tx1"/>
                </a:solidFill>
              </a:rPr>
              <a:t>CIT 104</a:t>
            </a:r>
          </a:p>
        </p:txBody>
      </p:sp>
    </p:spTree>
    <p:extLst>
      <p:ext uri="{BB962C8B-B14F-4D97-AF65-F5344CB8AC3E}">
        <p14:creationId xmlns:p14="http://schemas.microsoft.com/office/powerpoint/2010/main" val="4222430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Permissions</a:t>
            </a:r>
          </a:p>
        </p:txBody>
      </p:sp>
      <p:sp>
        <p:nvSpPr>
          <p:cNvPr id="3" name="Content Placeholder 2"/>
          <p:cNvSpPr>
            <a:spLocks noGrp="1"/>
          </p:cNvSpPr>
          <p:nvPr>
            <p:ph idx="1"/>
          </p:nvPr>
        </p:nvSpPr>
        <p:spPr/>
        <p:txBody>
          <a:bodyPr/>
          <a:lstStyle/>
          <a:p>
            <a:r>
              <a:rPr lang="en-US" dirty="0"/>
              <a:t>To change the execution policy on your system, the preferred option is:</a:t>
            </a:r>
          </a:p>
          <a:p>
            <a:pPr marL="457200" lvl="1" indent="0">
              <a:buNone/>
            </a:pPr>
            <a:r>
              <a:rPr lang="en-US" dirty="0">
                <a:latin typeface="Courier New" panose="02070309020205020404" pitchFamily="49" charset="0"/>
                <a:cs typeface="Courier New" panose="02070309020205020404" pitchFamily="49" charset="0"/>
              </a:rPr>
              <a:t>set-</a:t>
            </a:r>
            <a:r>
              <a:rPr lang="en-US" dirty="0" err="1">
                <a:latin typeface="Courier New" panose="02070309020205020404" pitchFamily="49" charset="0"/>
                <a:cs typeface="Courier New" panose="02070309020205020404" pitchFamily="49" charset="0"/>
              </a:rPr>
              <a:t>executionpolicy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remotesigned</a:t>
            </a:r>
            <a:endParaRPr lang="en-US" dirty="0">
              <a:latin typeface="Courier New" panose="02070309020205020404" pitchFamily="49" charset="0"/>
              <a:cs typeface="Courier New" panose="02070309020205020404" pitchFamily="49" charset="0"/>
            </a:endParaRPr>
          </a:p>
          <a:p>
            <a:r>
              <a:rPr lang="en-US" dirty="0"/>
              <a:t>This option will allow you to run all of your scripts freely</a:t>
            </a:r>
          </a:p>
          <a:p>
            <a:r>
              <a:rPr lang="en-US" dirty="0"/>
              <a:t>For scripts that you download, you will only be able to run them if they are digitally signed</a:t>
            </a:r>
          </a:p>
        </p:txBody>
      </p:sp>
    </p:spTree>
    <p:extLst>
      <p:ext uri="{BB962C8B-B14F-4D97-AF65-F5344CB8AC3E}">
        <p14:creationId xmlns:p14="http://schemas.microsoft.com/office/powerpoint/2010/main" val="272681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Permissions</a:t>
            </a:r>
          </a:p>
        </p:txBody>
      </p:sp>
      <p:sp>
        <p:nvSpPr>
          <p:cNvPr id="3" name="Content Placeholder 2"/>
          <p:cNvSpPr>
            <a:spLocks noGrp="1"/>
          </p:cNvSpPr>
          <p:nvPr>
            <p:ph idx="1"/>
          </p:nvPr>
        </p:nvSpPr>
        <p:spPr>
          <a:xfrm>
            <a:off x="1639018" y="1319842"/>
            <a:ext cx="7047782" cy="4857121"/>
          </a:xfrm>
        </p:spPr>
        <p:txBody>
          <a:bodyPr/>
          <a:lstStyle/>
          <a:p>
            <a:r>
              <a:rPr lang="en-US" dirty="0"/>
              <a:t>Another security feature to keep you from running scripts by accident is the requirement to place the path name in front of the script</a:t>
            </a:r>
          </a:p>
          <a:p>
            <a:r>
              <a:rPr lang="en-US" dirty="0"/>
              <a:t>For instance, if you save a script in your documents folder, you must do the following:</a:t>
            </a:r>
          </a:p>
          <a:p>
            <a:pPr marL="457200" lvl="1" indent="0">
              <a:buNone/>
            </a:pPr>
            <a:r>
              <a:rPr lang="en-US" dirty="0">
                <a:latin typeface="Courier New" panose="02070309020205020404" pitchFamily="49" charset="0"/>
                <a:cs typeface="Courier New" panose="02070309020205020404" pitchFamily="49" charset="0"/>
              </a:rPr>
              <a:t>cd $HOME\documents</a:t>
            </a:r>
          </a:p>
          <a:p>
            <a:pPr marL="457200" lvl="1" indent="0">
              <a:buNone/>
            </a:pPr>
            <a:r>
              <a:rPr lang="en-US" dirty="0">
                <a:latin typeface="Courier New" panose="02070309020205020404" pitchFamily="49" charset="0"/>
                <a:cs typeface="Courier New" panose="02070309020205020404" pitchFamily="49" charset="0"/>
              </a:rPr>
              <a:t>.\script1.ps1</a:t>
            </a:r>
          </a:p>
          <a:p>
            <a:r>
              <a:rPr lang="en-US" dirty="0"/>
              <a:t>If you just type “script1.ps1”, you will get an error message</a:t>
            </a:r>
          </a:p>
        </p:txBody>
      </p:sp>
    </p:spTree>
    <p:extLst>
      <p:ext uri="{BB962C8B-B14F-4D97-AF65-F5344CB8AC3E}">
        <p14:creationId xmlns:p14="http://schemas.microsoft.com/office/powerpoint/2010/main" val="404468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Structures</a:t>
            </a:r>
          </a:p>
        </p:txBody>
      </p:sp>
      <p:sp>
        <p:nvSpPr>
          <p:cNvPr id="3" name="Content Placeholder 2"/>
          <p:cNvSpPr>
            <a:spLocks noGrp="1"/>
          </p:cNvSpPr>
          <p:nvPr>
            <p:ph idx="1"/>
          </p:nvPr>
        </p:nvSpPr>
        <p:spPr/>
        <p:txBody>
          <a:bodyPr/>
          <a:lstStyle/>
          <a:p>
            <a:r>
              <a:rPr lang="en-US" dirty="0"/>
              <a:t>PowerShell supports many different programming block structures</a:t>
            </a:r>
          </a:p>
          <a:p>
            <a:r>
              <a:rPr lang="en-US" dirty="0"/>
              <a:t>We will look at three of these:</a:t>
            </a:r>
          </a:p>
          <a:p>
            <a:pPr lvl="1"/>
            <a:r>
              <a:rPr lang="en-US" dirty="0"/>
              <a:t>If conditions</a:t>
            </a:r>
          </a:p>
          <a:p>
            <a:pPr lvl="1"/>
            <a:r>
              <a:rPr lang="en-US" dirty="0"/>
              <a:t>While loops</a:t>
            </a:r>
          </a:p>
          <a:p>
            <a:pPr lvl="1"/>
            <a:r>
              <a:rPr lang="en-US" dirty="0" err="1"/>
              <a:t>Foreach</a:t>
            </a:r>
            <a:r>
              <a:rPr lang="en-US" dirty="0"/>
              <a:t> loops</a:t>
            </a:r>
          </a:p>
          <a:p>
            <a:r>
              <a:rPr lang="en-US" dirty="0"/>
              <a:t>Note: I have included example script files in this module with full block structures for review.</a:t>
            </a:r>
          </a:p>
        </p:txBody>
      </p:sp>
    </p:spTree>
    <p:extLst>
      <p:ext uri="{BB962C8B-B14F-4D97-AF65-F5344CB8AC3E}">
        <p14:creationId xmlns:p14="http://schemas.microsoft.com/office/powerpoint/2010/main" val="396006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Structures</a:t>
            </a:r>
          </a:p>
        </p:txBody>
      </p:sp>
      <p:sp>
        <p:nvSpPr>
          <p:cNvPr id="3" name="Content Placeholder 2"/>
          <p:cNvSpPr>
            <a:spLocks noGrp="1"/>
          </p:cNvSpPr>
          <p:nvPr>
            <p:ph idx="1"/>
          </p:nvPr>
        </p:nvSpPr>
        <p:spPr/>
        <p:txBody>
          <a:bodyPr/>
          <a:lstStyle/>
          <a:p>
            <a:r>
              <a:rPr lang="en-US" dirty="0"/>
              <a:t>The if block structure is used to resolve commands based on true/false conditions</a:t>
            </a:r>
          </a:p>
          <a:p>
            <a:r>
              <a:rPr lang="en-US" dirty="0"/>
              <a:t>The format of a basic if block is:</a:t>
            </a:r>
          </a:p>
          <a:p>
            <a:pPr marL="457200" lvl="1" indent="0">
              <a:buNone/>
            </a:pPr>
            <a:r>
              <a:rPr lang="en-US" dirty="0">
                <a:latin typeface="Courier New" panose="02070309020205020404" pitchFamily="49" charset="0"/>
                <a:cs typeface="Courier New" panose="02070309020205020404" pitchFamily="49" charset="0"/>
              </a:rPr>
              <a:t>if (condition)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a:t>
            </a:r>
          </a:p>
          <a:p>
            <a:endParaRPr lang="en-US" dirty="0"/>
          </a:p>
        </p:txBody>
      </p:sp>
      <p:sp>
        <p:nvSpPr>
          <p:cNvPr id="4" name="TextBox 3"/>
          <p:cNvSpPr txBox="1"/>
          <p:nvPr/>
        </p:nvSpPr>
        <p:spPr>
          <a:xfrm>
            <a:off x="4767943" y="3540034"/>
            <a:ext cx="4127863" cy="923330"/>
          </a:xfrm>
          <a:prstGeom prst="rect">
            <a:avLst/>
          </a:prstGeom>
          <a:noFill/>
        </p:spPr>
        <p:txBody>
          <a:bodyPr wrap="square" rtlCol="0">
            <a:spAutoFit/>
          </a:bodyPr>
          <a:lstStyle/>
          <a:p>
            <a:r>
              <a:rPr lang="en-US" i="1" dirty="0"/>
              <a:t>The “condition” can be any conditional expression or object method that returns a true or false value.</a:t>
            </a:r>
          </a:p>
        </p:txBody>
      </p:sp>
      <p:cxnSp>
        <p:nvCxnSpPr>
          <p:cNvPr id="6" name="Straight Arrow Connector 5"/>
          <p:cNvCxnSpPr/>
          <p:nvPr/>
        </p:nvCxnSpPr>
        <p:spPr>
          <a:xfrm flipH="1" flipV="1">
            <a:off x="4297680" y="3056709"/>
            <a:ext cx="587829" cy="483325"/>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19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Structures</a:t>
            </a:r>
          </a:p>
        </p:txBody>
      </p:sp>
      <p:sp>
        <p:nvSpPr>
          <p:cNvPr id="3" name="Content Placeholder 2"/>
          <p:cNvSpPr>
            <a:spLocks noGrp="1"/>
          </p:cNvSpPr>
          <p:nvPr>
            <p:ph idx="1"/>
          </p:nvPr>
        </p:nvSpPr>
        <p:spPr/>
        <p:txBody>
          <a:bodyPr/>
          <a:lstStyle/>
          <a:p>
            <a:r>
              <a:rPr lang="en-US" dirty="0"/>
              <a:t>The following is a simple example of an if block:</a:t>
            </a:r>
          </a:p>
          <a:p>
            <a:pPr marL="457200" lvl="1" indent="0">
              <a:buNone/>
            </a:pPr>
            <a:r>
              <a:rPr lang="en-US" sz="2000" dirty="0">
                <a:latin typeface="Courier New" panose="02070309020205020404" pitchFamily="49" charset="0"/>
                <a:cs typeface="Courier New" panose="02070309020205020404" pitchFamily="49" charset="0"/>
              </a:rPr>
              <a:t>$s = get-service </a:t>
            </a:r>
            <a:r>
              <a:rPr lang="en-US" sz="2000" dirty="0" err="1">
                <a:latin typeface="Courier New" panose="02070309020205020404" pitchFamily="49" charset="0"/>
                <a:cs typeface="Courier New" panose="02070309020205020404" pitchFamily="49" charset="0"/>
              </a:rPr>
              <a:t>winmgmt</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if ($</a:t>
            </a:r>
            <a:r>
              <a:rPr lang="en-US" sz="2000" dirty="0" err="1">
                <a:latin typeface="Courier New" panose="02070309020205020404" pitchFamily="49" charset="0"/>
                <a:cs typeface="Courier New" panose="02070309020205020404" pitchFamily="49" charset="0"/>
              </a:rPr>
              <a:t>s.CanStop</a:t>
            </a:r>
            <a:r>
              <a:rPr lang="en-US" sz="2000" dirty="0">
                <a:latin typeface="Courier New" panose="02070309020205020404" pitchFamily="49" charset="0"/>
                <a:cs typeface="Courier New" panose="02070309020205020404" pitchFamily="49" charset="0"/>
              </a:rPr>
              <a:t>) {</a:t>
            </a:r>
          </a:p>
          <a:p>
            <a:pPr marL="457200" lvl="1" indent="0">
              <a:buNone/>
            </a:pPr>
            <a:r>
              <a:rPr lang="en-US" sz="2000" dirty="0">
                <a:latin typeface="Courier New" panose="02070309020205020404" pitchFamily="49" charset="0"/>
                <a:cs typeface="Courier New" panose="02070309020205020404" pitchFamily="49" charset="0"/>
              </a:rPr>
              <a:t>   write-host “Process can be stopped”</a:t>
            </a:r>
          </a:p>
          <a:p>
            <a:pPr marL="457200" lvl="1" indent="0">
              <a:buNone/>
            </a:pPr>
            <a:r>
              <a:rPr lang="en-US" sz="2000" dirty="0">
                <a:latin typeface="Courier New" panose="02070309020205020404" pitchFamily="49" charset="0"/>
                <a:cs typeface="Courier New" panose="02070309020205020404" pitchFamily="49" charset="0"/>
              </a:rPr>
              <a:t>}</a:t>
            </a:r>
          </a:p>
          <a:p>
            <a:r>
              <a:rPr lang="en-US" dirty="0"/>
              <a:t>For services, the </a:t>
            </a:r>
            <a:r>
              <a:rPr lang="en-US" dirty="0" err="1"/>
              <a:t>CanStop</a:t>
            </a:r>
            <a:r>
              <a:rPr lang="en-US" dirty="0"/>
              <a:t> property is a true/false value (identified as bool)</a:t>
            </a:r>
          </a:p>
        </p:txBody>
      </p:sp>
    </p:spTree>
    <p:extLst>
      <p:ext uri="{BB962C8B-B14F-4D97-AF65-F5344CB8AC3E}">
        <p14:creationId xmlns:p14="http://schemas.microsoft.com/office/powerpoint/2010/main" val="114132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Structures</a:t>
            </a:r>
          </a:p>
        </p:txBody>
      </p:sp>
      <p:sp>
        <p:nvSpPr>
          <p:cNvPr id="3" name="Content Placeholder 2"/>
          <p:cNvSpPr>
            <a:spLocks noGrp="1"/>
          </p:cNvSpPr>
          <p:nvPr>
            <p:ph idx="1"/>
          </p:nvPr>
        </p:nvSpPr>
        <p:spPr/>
        <p:txBody>
          <a:bodyPr>
            <a:normAutofit/>
          </a:bodyPr>
          <a:lstStyle/>
          <a:p>
            <a:r>
              <a:rPr lang="en-US" dirty="0"/>
              <a:t>The if block has two variants available</a:t>
            </a:r>
          </a:p>
          <a:p>
            <a:r>
              <a:rPr lang="en-US" dirty="0"/>
              <a:t>The first is the if – else block:</a:t>
            </a:r>
          </a:p>
          <a:p>
            <a:pPr marL="457200" lvl="1" indent="0">
              <a:buNone/>
            </a:pPr>
            <a:r>
              <a:rPr lang="en-US" dirty="0">
                <a:latin typeface="Courier New" panose="02070309020205020404" pitchFamily="49" charset="0"/>
                <a:cs typeface="Courier New" panose="02070309020205020404" pitchFamily="49" charset="0"/>
              </a:rPr>
              <a:t>if (condition)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else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a:t>
            </a:r>
          </a:p>
        </p:txBody>
      </p:sp>
      <p:sp>
        <p:nvSpPr>
          <p:cNvPr id="4" name="TextBox 3"/>
          <p:cNvSpPr txBox="1"/>
          <p:nvPr/>
        </p:nvSpPr>
        <p:spPr>
          <a:xfrm>
            <a:off x="4807131" y="3161212"/>
            <a:ext cx="3864972" cy="1477328"/>
          </a:xfrm>
          <a:prstGeom prst="rect">
            <a:avLst/>
          </a:prstGeom>
          <a:noFill/>
        </p:spPr>
        <p:txBody>
          <a:bodyPr wrap="square" rtlCol="0">
            <a:spAutoFit/>
          </a:bodyPr>
          <a:lstStyle/>
          <a:p>
            <a:r>
              <a:rPr lang="en-US" i="1" dirty="0"/>
              <a:t>If the condition is true, the commands in the if section will run.</a:t>
            </a:r>
          </a:p>
          <a:p>
            <a:endParaRPr lang="en-US" i="1" dirty="0"/>
          </a:p>
          <a:p>
            <a:r>
              <a:rPr lang="en-US" i="1" dirty="0"/>
              <a:t>If the condition is false, the commands in the else section will run.</a:t>
            </a:r>
          </a:p>
        </p:txBody>
      </p:sp>
      <p:cxnSp>
        <p:nvCxnSpPr>
          <p:cNvPr id="6" name="Straight Arrow Connector 5"/>
          <p:cNvCxnSpPr/>
          <p:nvPr/>
        </p:nvCxnSpPr>
        <p:spPr>
          <a:xfrm flipH="1" flipV="1">
            <a:off x="3474720" y="3069771"/>
            <a:ext cx="1332411" cy="36576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474720" y="4265636"/>
            <a:ext cx="1332411" cy="35773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01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Structures</a:t>
            </a:r>
          </a:p>
        </p:txBody>
      </p:sp>
      <p:sp>
        <p:nvSpPr>
          <p:cNvPr id="3" name="Content Placeholder 2"/>
          <p:cNvSpPr>
            <a:spLocks noGrp="1"/>
          </p:cNvSpPr>
          <p:nvPr>
            <p:ph idx="1"/>
          </p:nvPr>
        </p:nvSpPr>
        <p:spPr/>
        <p:txBody>
          <a:bodyPr>
            <a:normAutofit lnSpcReduction="10000"/>
          </a:bodyPr>
          <a:lstStyle/>
          <a:p>
            <a:r>
              <a:rPr lang="en-US" dirty="0"/>
              <a:t>The second variant is the if – </a:t>
            </a:r>
            <a:r>
              <a:rPr lang="en-US" dirty="0" err="1"/>
              <a:t>elseif</a:t>
            </a:r>
            <a:r>
              <a:rPr lang="en-US" dirty="0"/>
              <a:t> block:</a:t>
            </a:r>
          </a:p>
          <a:p>
            <a:pPr marL="457200" lvl="1" indent="0">
              <a:buNone/>
            </a:pPr>
            <a:r>
              <a:rPr lang="en-US" dirty="0"/>
              <a:t> </a:t>
            </a:r>
            <a:r>
              <a:rPr lang="en-US" dirty="0">
                <a:latin typeface="Courier New" panose="02070309020205020404" pitchFamily="49" charset="0"/>
                <a:cs typeface="Courier New" panose="02070309020205020404" pitchFamily="49" charset="0"/>
              </a:rPr>
              <a:t>if (condition)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r>
              <a:rPr lang="en-US" dirty="0" err="1">
                <a:latin typeface="Courier New" panose="02070309020205020404" pitchFamily="49" charset="0"/>
                <a:cs typeface="Courier New" panose="02070309020205020404" pitchFamily="49" charset="0"/>
              </a:rPr>
              <a:t>elseif</a:t>
            </a:r>
            <a:r>
              <a:rPr lang="en-US" dirty="0">
                <a:latin typeface="Courier New" panose="02070309020205020404" pitchFamily="49" charset="0"/>
                <a:cs typeface="Courier New" panose="02070309020205020404" pitchFamily="49" charset="0"/>
              </a:rPr>
              <a:t> (condition)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a:t>
            </a:r>
          </a:p>
          <a:p>
            <a:endParaRPr lang="en-US" dirty="0"/>
          </a:p>
          <a:p>
            <a:r>
              <a:rPr lang="en-US" dirty="0"/>
              <a:t>For an example of this type of block refer to Systevents.ps1</a:t>
            </a:r>
          </a:p>
        </p:txBody>
      </p:sp>
      <p:sp>
        <p:nvSpPr>
          <p:cNvPr id="4" name="TextBox 3"/>
          <p:cNvSpPr txBox="1"/>
          <p:nvPr/>
        </p:nvSpPr>
        <p:spPr>
          <a:xfrm>
            <a:off x="4802778" y="2191752"/>
            <a:ext cx="3864972" cy="2585323"/>
          </a:xfrm>
          <a:prstGeom prst="rect">
            <a:avLst/>
          </a:prstGeom>
          <a:noFill/>
        </p:spPr>
        <p:txBody>
          <a:bodyPr wrap="square" rtlCol="0">
            <a:spAutoFit/>
          </a:bodyPr>
          <a:lstStyle/>
          <a:p>
            <a:r>
              <a:rPr lang="en-US" i="1" dirty="0"/>
              <a:t>If the first condition is true, the commands in the if section will run and the </a:t>
            </a:r>
            <a:r>
              <a:rPr lang="en-US" i="1" dirty="0" err="1"/>
              <a:t>elsif</a:t>
            </a:r>
            <a:r>
              <a:rPr lang="en-US" i="1" dirty="0"/>
              <a:t> section will be ignored.</a:t>
            </a:r>
          </a:p>
          <a:p>
            <a:endParaRPr lang="en-US" i="1" dirty="0"/>
          </a:p>
          <a:p>
            <a:endParaRPr lang="en-US" i="1" dirty="0"/>
          </a:p>
          <a:p>
            <a:r>
              <a:rPr lang="en-US" i="1" dirty="0"/>
              <a:t>If the first condition is false, the second condition will be checked.  If it is true, the commands in the </a:t>
            </a:r>
            <a:r>
              <a:rPr lang="en-US" i="1" dirty="0" err="1"/>
              <a:t>elseif</a:t>
            </a:r>
            <a:r>
              <a:rPr lang="en-US" i="1" dirty="0"/>
              <a:t> section will run.</a:t>
            </a:r>
          </a:p>
        </p:txBody>
      </p:sp>
      <p:cxnSp>
        <p:nvCxnSpPr>
          <p:cNvPr id="5" name="Straight Arrow Connector 4"/>
          <p:cNvCxnSpPr/>
          <p:nvPr/>
        </p:nvCxnSpPr>
        <p:spPr>
          <a:xfrm flipH="1" flipV="1">
            <a:off x="3470368" y="2392960"/>
            <a:ext cx="1332410" cy="289855"/>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470367" y="3880796"/>
            <a:ext cx="1332411" cy="208125"/>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21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Structures</a:t>
            </a:r>
          </a:p>
        </p:txBody>
      </p:sp>
      <p:sp>
        <p:nvSpPr>
          <p:cNvPr id="3" name="Content Placeholder 2"/>
          <p:cNvSpPr>
            <a:spLocks noGrp="1"/>
          </p:cNvSpPr>
          <p:nvPr>
            <p:ph idx="1"/>
          </p:nvPr>
        </p:nvSpPr>
        <p:spPr/>
        <p:txBody>
          <a:bodyPr/>
          <a:lstStyle/>
          <a:p>
            <a:r>
              <a:rPr lang="en-US" dirty="0"/>
              <a:t>The while block will execute multiple times for as long as a specified condition remains true</a:t>
            </a:r>
          </a:p>
          <a:p>
            <a:r>
              <a:rPr lang="en-US" dirty="0"/>
              <a:t>The format of a basic while block is:</a:t>
            </a:r>
          </a:p>
          <a:p>
            <a:pPr marL="457200" lvl="1" indent="0">
              <a:buNone/>
            </a:pPr>
            <a:r>
              <a:rPr lang="en-US" dirty="0">
                <a:latin typeface="Courier New" panose="02070309020205020404" pitchFamily="49" charset="0"/>
                <a:cs typeface="Courier New" panose="02070309020205020404" pitchFamily="49" charset="0"/>
              </a:rPr>
              <a:t>while (condition)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a:t>
            </a:r>
          </a:p>
          <a:p>
            <a:endParaRPr lang="en-US" dirty="0"/>
          </a:p>
        </p:txBody>
      </p:sp>
      <p:sp>
        <p:nvSpPr>
          <p:cNvPr id="4" name="TextBox 3"/>
          <p:cNvSpPr txBox="1"/>
          <p:nvPr/>
        </p:nvSpPr>
        <p:spPr>
          <a:xfrm>
            <a:off x="4767943" y="4180114"/>
            <a:ext cx="4101738" cy="1477328"/>
          </a:xfrm>
          <a:prstGeom prst="rect">
            <a:avLst/>
          </a:prstGeom>
          <a:noFill/>
        </p:spPr>
        <p:txBody>
          <a:bodyPr wrap="square" rtlCol="0">
            <a:spAutoFit/>
          </a:bodyPr>
          <a:lstStyle/>
          <a:p>
            <a:r>
              <a:rPr lang="en-US" i="1" dirty="0"/>
              <a:t>This block will repeat as long as the condition is true.  One of the commands inside the code block must update the condition.  If not, the loop will not stop running.  This is called an infinite loop.</a:t>
            </a:r>
          </a:p>
        </p:txBody>
      </p:sp>
      <p:cxnSp>
        <p:nvCxnSpPr>
          <p:cNvPr id="6" name="Straight Arrow Connector 5"/>
          <p:cNvCxnSpPr/>
          <p:nvPr/>
        </p:nvCxnSpPr>
        <p:spPr>
          <a:xfrm flipH="1" flipV="1">
            <a:off x="4467497" y="3474720"/>
            <a:ext cx="666206" cy="70539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17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Structures</a:t>
            </a:r>
          </a:p>
        </p:txBody>
      </p:sp>
      <p:sp>
        <p:nvSpPr>
          <p:cNvPr id="3" name="Content Placeholder 2"/>
          <p:cNvSpPr>
            <a:spLocks noGrp="1"/>
          </p:cNvSpPr>
          <p:nvPr>
            <p:ph idx="1"/>
          </p:nvPr>
        </p:nvSpPr>
        <p:spPr/>
        <p:txBody>
          <a:bodyPr/>
          <a:lstStyle/>
          <a:p>
            <a:r>
              <a:rPr lang="en-US" dirty="0"/>
              <a:t>The following is a simple example of a while loop:</a:t>
            </a:r>
          </a:p>
          <a:p>
            <a:pPr marL="457200" lvl="1" indent="0">
              <a:buNone/>
            </a:pPr>
            <a:r>
              <a:rPr lang="en-US" dirty="0">
                <a:latin typeface="Courier New" panose="02070309020205020404" pitchFamily="49" charset="0"/>
                <a:cs typeface="Courier New" panose="02070309020205020404" pitchFamily="49" charset="0"/>
              </a:rPr>
              <a:t>$x = 1</a:t>
            </a:r>
          </a:p>
          <a:p>
            <a:pPr marL="457200" lvl="1" indent="0">
              <a:buNone/>
            </a:pPr>
            <a:r>
              <a:rPr lang="en-US" dirty="0">
                <a:latin typeface="Courier New" panose="02070309020205020404" pitchFamily="49" charset="0"/>
                <a:cs typeface="Courier New" panose="02070309020205020404" pitchFamily="49" charset="0"/>
              </a:rPr>
              <a:t>while ($x –le 10)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$x = $x + 1</a:t>
            </a:r>
          </a:p>
          <a:p>
            <a:pPr marL="457200" lvl="1" indent="0">
              <a:buNone/>
            </a:pPr>
            <a:r>
              <a:rPr lang="en-US" dirty="0">
                <a:latin typeface="Courier New" panose="02070309020205020404" pitchFamily="49" charset="0"/>
                <a:cs typeface="Courier New" panose="02070309020205020404" pitchFamily="49" charset="0"/>
              </a:rPr>
              <a:t>}</a:t>
            </a:r>
          </a:p>
          <a:p>
            <a:r>
              <a:rPr lang="en-US" dirty="0"/>
              <a:t>This loop will stop running when x increments to 10.  It will run 10 times.</a:t>
            </a:r>
          </a:p>
        </p:txBody>
      </p:sp>
    </p:spTree>
    <p:extLst>
      <p:ext uri="{BB962C8B-B14F-4D97-AF65-F5344CB8AC3E}">
        <p14:creationId xmlns:p14="http://schemas.microsoft.com/office/powerpoint/2010/main" val="160089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Structures</a:t>
            </a:r>
          </a:p>
        </p:txBody>
      </p:sp>
      <p:sp>
        <p:nvSpPr>
          <p:cNvPr id="3" name="Content Placeholder 2"/>
          <p:cNvSpPr>
            <a:spLocks noGrp="1"/>
          </p:cNvSpPr>
          <p:nvPr>
            <p:ph idx="1"/>
          </p:nvPr>
        </p:nvSpPr>
        <p:spPr/>
        <p:txBody>
          <a:bodyPr>
            <a:normAutofit/>
          </a:bodyPr>
          <a:lstStyle/>
          <a:p>
            <a:r>
              <a:rPr lang="en-US" dirty="0"/>
              <a:t>The most valuable block structure is the </a:t>
            </a:r>
            <a:r>
              <a:rPr lang="en-US" dirty="0" err="1"/>
              <a:t>Foreach</a:t>
            </a:r>
            <a:r>
              <a:rPr lang="en-US" dirty="0"/>
              <a:t> block</a:t>
            </a:r>
          </a:p>
          <a:p>
            <a:r>
              <a:rPr lang="en-US" dirty="0" err="1"/>
              <a:t>Foreach</a:t>
            </a:r>
            <a:r>
              <a:rPr lang="en-US" dirty="0"/>
              <a:t> works the same as the </a:t>
            </a:r>
            <a:r>
              <a:rPr lang="en-US" dirty="0" err="1"/>
              <a:t>Foreach</a:t>
            </a:r>
            <a:r>
              <a:rPr lang="en-US" dirty="0"/>
              <a:t>-object command seen in the last module</a:t>
            </a:r>
          </a:p>
          <a:p>
            <a:r>
              <a:rPr lang="en-US" dirty="0"/>
              <a:t>It iterates through an array of objects one object at a time</a:t>
            </a:r>
          </a:p>
          <a:p>
            <a:r>
              <a:rPr lang="en-US" dirty="0"/>
              <a:t>The format of a basic Foreach block is:</a:t>
            </a:r>
          </a:p>
          <a:p>
            <a:pPr marL="457200" lvl="1" indent="0">
              <a:buNone/>
            </a:pP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obj</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ObjectArray</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38776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Introduction</a:t>
            </a:r>
          </a:p>
          <a:p>
            <a:r>
              <a:rPr lang="en-US" dirty="0"/>
              <a:t>Script Files</a:t>
            </a:r>
          </a:p>
          <a:p>
            <a:r>
              <a:rPr lang="en-US" dirty="0"/>
              <a:t>Script Permissions</a:t>
            </a:r>
          </a:p>
          <a:p>
            <a:r>
              <a:rPr lang="en-US" dirty="0"/>
              <a:t>Block Structures</a:t>
            </a:r>
          </a:p>
        </p:txBody>
      </p:sp>
    </p:spTree>
    <p:extLst>
      <p:ext uri="{BB962C8B-B14F-4D97-AF65-F5344CB8AC3E}">
        <p14:creationId xmlns:p14="http://schemas.microsoft.com/office/powerpoint/2010/main" val="118725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Structures</a:t>
            </a:r>
          </a:p>
        </p:txBody>
      </p:sp>
      <p:sp>
        <p:nvSpPr>
          <p:cNvPr id="3" name="Content Placeholder 2"/>
          <p:cNvSpPr>
            <a:spLocks noGrp="1"/>
          </p:cNvSpPr>
          <p:nvPr>
            <p:ph idx="1"/>
          </p:nvPr>
        </p:nvSpPr>
        <p:spPr/>
        <p:txBody>
          <a:bodyPr/>
          <a:lstStyle/>
          <a:p>
            <a:r>
              <a:rPr lang="en-US" dirty="0"/>
              <a:t>The following is a simple example of a Foreach loop:</a:t>
            </a:r>
          </a:p>
          <a:p>
            <a:pPr marL="457200" lvl="1" indent="0">
              <a:buNone/>
            </a:pPr>
            <a:r>
              <a:rPr lang="en-US" dirty="0">
                <a:latin typeface="Courier New" panose="02070309020205020404" pitchFamily="49" charset="0"/>
                <a:cs typeface="Courier New" panose="02070309020205020404" pitchFamily="49" charset="0"/>
              </a:rPr>
              <a:t>$procs = get-process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57200" lvl="1" indent="0">
              <a:buNone/>
            </a:pP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 ($p in $procs)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p.Name</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p.GetType</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a:t>
            </a:r>
          </a:p>
          <a:p>
            <a:r>
              <a:rPr lang="en-US" dirty="0"/>
              <a:t>This </a:t>
            </a:r>
            <a:r>
              <a:rPr lang="en-US"/>
              <a:t>loop displays </a:t>
            </a:r>
            <a:r>
              <a:rPr lang="en-US" dirty="0"/>
              <a:t>the name and process type of all processes beginning with the letter </a:t>
            </a:r>
            <a:r>
              <a:rPr lang="en-US" dirty="0" err="1"/>
              <a:t>i</a:t>
            </a:r>
            <a:r>
              <a:rPr lang="en-US" dirty="0"/>
              <a:t>.</a:t>
            </a:r>
          </a:p>
        </p:txBody>
      </p:sp>
    </p:spTree>
    <p:extLst>
      <p:ext uri="{BB962C8B-B14F-4D97-AF65-F5344CB8AC3E}">
        <p14:creationId xmlns:p14="http://schemas.microsoft.com/office/powerpoint/2010/main" val="1843760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Structures</a:t>
            </a:r>
          </a:p>
        </p:txBody>
      </p:sp>
      <p:sp>
        <p:nvSpPr>
          <p:cNvPr id="3" name="Content Placeholder 2"/>
          <p:cNvSpPr>
            <a:spLocks noGrp="1"/>
          </p:cNvSpPr>
          <p:nvPr>
            <p:ph idx="1"/>
          </p:nvPr>
        </p:nvSpPr>
        <p:spPr/>
        <p:txBody>
          <a:bodyPr/>
          <a:lstStyle/>
          <a:p>
            <a:r>
              <a:rPr lang="en-US" dirty="0"/>
              <a:t>For more information on block structures refer to:</a:t>
            </a:r>
          </a:p>
          <a:p>
            <a:pPr marL="457200" lvl="1" indent="0">
              <a:buNone/>
            </a:pPr>
            <a:r>
              <a:rPr lang="en-US" dirty="0">
                <a:latin typeface="Courier New" panose="02070309020205020404" pitchFamily="49" charset="0"/>
                <a:cs typeface="Courier New" panose="02070309020205020404" pitchFamily="49" charset="0"/>
              </a:rPr>
              <a:t>get-help </a:t>
            </a:r>
            <a:r>
              <a:rPr lang="en-US" dirty="0" err="1">
                <a:latin typeface="Courier New" panose="02070309020205020404" pitchFamily="49" charset="0"/>
                <a:cs typeface="Courier New" panose="02070309020205020404" pitchFamily="49" charset="0"/>
              </a:rPr>
              <a:t>about_If</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get-help </a:t>
            </a:r>
            <a:r>
              <a:rPr lang="en-US" dirty="0" err="1">
                <a:latin typeface="Courier New" panose="02070309020205020404" pitchFamily="49" charset="0"/>
                <a:cs typeface="Courier New" panose="02070309020205020404" pitchFamily="49" charset="0"/>
              </a:rPr>
              <a:t>about_While</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get-help </a:t>
            </a:r>
            <a:r>
              <a:rPr lang="en-US" dirty="0" err="1">
                <a:latin typeface="Courier New" panose="02070309020205020404" pitchFamily="49" charset="0"/>
                <a:cs typeface="Courier New" panose="02070309020205020404" pitchFamily="49" charset="0"/>
              </a:rPr>
              <a:t>about_Foreach</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23342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a:lstStyle/>
          <a:p>
            <a:r>
              <a:rPr lang="en-US" dirty="0"/>
              <a:t>One of the goals of effective system administration is to automate common system tasks</a:t>
            </a:r>
          </a:p>
          <a:p>
            <a:r>
              <a:rPr lang="en-US" dirty="0"/>
              <a:t>Scripts are highly effective in accomplishing this goal</a:t>
            </a:r>
          </a:p>
          <a:p>
            <a:r>
              <a:rPr lang="en-US" dirty="0"/>
              <a:t>Scripts allow you to take a series of commands for some type of task and encapsulate those commands into a single file</a:t>
            </a:r>
          </a:p>
        </p:txBody>
      </p:sp>
    </p:spTree>
    <p:extLst>
      <p:ext uri="{BB962C8B-B14F-4D97-AF65-F5344CB8AC3E}">
        <p14:creationId xmlns:p14="http://schemas.microsoft.com/office/powerpoint/2010/main" val="2360443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Any command that you can perform in the PowerShell window can be placed in a PowerShell script</a:t>
            </a:r>
          </a:p>
          <a:p>
            <a:r>
              <a:rPr lang="en-US" dirty="0"/>
              <a:t>Additionally, PowerShell scripts support block programming structures that resolve conditions and perform looping</a:t>
            </a:r>
          </a:p>
        </p:txBody>
      </p:sp>
    </p:spTree>
    <p:extLst>
      <p:ext uri="{BB962C8B-B14F-4D97-AF65-F5344CB8AC3E}">
        <p14:creationId xmlns:p14="http://schemas.microsoft.com/office/powerpoint/2010/main" val="32574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Files</a:t>
            </a:r>
          </a:p>
        </p:txBody>
      </p:sp>
      <p:sp>
        <p:nvSpPr>
          <p:cNvPr id="3" name="Content Placeholder 2"/>
          <p:cNvSpPr>
            <a:spLocks noGrp="1"/>
          </p:cNvSpPr>
          <p:nvPr>
            <p:ph idx="1"/>
          </p:nvPr>
        </p:nvSpPr>
        <p:spPr/>
        <p:txBody>
          <a:bodyPr/>
          <a:lstStyle/>
          <a:p>
            <a:r>
              <a:rPr lang="en-US" dirty="0"/>
              <a:t>A PowerShell script file is a text file that ends with a .ps1 extension</a:t>
            </a:r>
          </a:p>
          <a:p>
            <a:r>
              <a:rPr lang="en-US" dirty="0"/>
              <a:t>You can create simple script files using a text editor like Notepad</a:t>
            </a:r>
          </a:p>
          <a:p>
            <a:r>
              <a:rPr lang="en-US" dirty="0"/>
              <a:t>Script files can contain any types of PowerShell commands; this includes:</a:t>
            </a:r>
          </a:p>
          <a:p>
            <a:pPr lvl="1"/>
            <a:r>
              <a:rPr lang="en-US" dirty="0"/>
              <a:t>Simple commands</a:t>
            </a:r>
          </a:p>
          <a:p>
            <a:pPr lvl="1"/>
            <a:r>
              <a:rPr lang="en-US" dirty="0"/>
              <a:t>Pipelined commands</a:t>
            </a:r>
          </a:p>
          <a:p>
            <a:pPr lvl="1"/>
            <a:r>
              <a:rPr lang="en-US" dirty="0"/>
              <a:t>Variables</a:t>
            </a:r>
          </a:p>
          <a:p>
            <a:pPr lvl="1"/>
            <a:r>
              <a:rPr lang="en-US" dirty="0"/>
              <a:t>Block structures</a:t>
            </a:r>
          </a:p>
          <a:p>
            <a:pPr lvl="1"/>
            <a:r>
              <a:rPr lang="en-US" dirty="0"/>
              <a:t>Any command that you have seen in this course</a:t>
            </a:r>
          </a:p>
        </p:txBody>
      </p:sp>
    </p:spTree>
    <p:extLst>
      <p:ext uri="{BB962C8B-B14F-4D97-AF65-F5344CB8AC3E}">
        <p14:creationId xmlns:p14="http://schemas.microsoft.com/office/powerpoint/2010/main" val="252826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Files</a:t>
            </a:r>
          </a:p>
        </p:txBody>
      </p:sp>
      <p:sp>
        <p:nvSpPr>
          <p:cNvPr id="3" name="Content Placeholder 2"/>
          <p:cNvSpPr>
            <a:spLocks noGrp="1"/>
          </p:cNvSpPr>
          <p:nvPr>
            <p:ph idx="1"/>
          </p:nvPr>
        </p:nvSpPr>
        <p:spPr/>
        <p:txBody>
          <a:bodyPr>
            <a:normAutofit lnSpcReduction="10000"/>
          </a:bodyPr>
          <a:lstStyle/>
          <a:p>
            <a:r>
              <a:rPr lang="en-US" dirty="0"/>
              <a:t>After you write a script file, you must save it properly</a:t>
            </a:r>
          </a:p>
          <a:p>
            <a:r>
              <a:rPr lang="en-US" dirty="0"/>
              <a:t>When saving in Notepad:</a:t>
            </a:r>
          </a:p>
          <a:p>
            <a:pPr lvl="1"/>
            <a:r>
              <a:rPr lang="en-US" dirty="0"/>
              <a:t>The file name will be the name of your choosing with a .ps1 extension</a:t>
            </a:r>
          </a:p>
          <a:p>
            <a:pPr lvl="1"/>
            <a:r>
              <a:rPr lang="en-US" dirty="0"/>
              <a:t>The “Save as type” must be changed from “Text Documents” to “All Files” before you press Save</a:t>
            </a:r>
          </a:p>
          <a:p>
            <a:pPr lvl="1"/>
            <a:r>
              <a:rPr lang="en-US" dirty="0"/>
              <a:t>If you do not do this, Notepad will give your file a .txt extension</a:t>
            </a:r>
          </a:p>
          <a:p>
            <a:r>
              <a:rPr lang="en-US" dirty="0"/>
              <a:t>After you save, you can run the script in the PowerShell window</a:t>
            </a:r>
          </a:p>
          <a:p>
            <a:r>
              <a:rPr lang="en-US" dirty="0"/>
              <a:t>You can keep Notepad open to edit and resave the file as you work</a:t>
            </a:r>
          </a:p>
        </p:txBody>
      </p:sp>
    </p:spTree>
    <p:extLst>
      <p:ext uri="{BB962C8B-B14F-4D97-AF65-F5344CB8AC3E}">
        <p14:creationId xmlns:p14="http://schemas.microsoft.com/office/powerpoint/2010/main" val="370444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Files</a:t>
            </a:r>
          </a:p>
        </p:txBody>
      </p:sp>
      <p:sp>
        <p:nvSpPr>
          <p:cNvPr id="3" name="Content Placeholder 2"/>
          <p:cNvSpPr>
            <a:spLocks noGrp="1"/>
          </p:cNvSpPr>
          <p:nvPr>
            <p:ph idx="1"/>
          </p:nvPr>
        </p:nvSpPr>
        <p:spPr/>
        <p:txBody>
          <a:bodyPr/>
          <a:lstStyle/>
          <a:p>
            <a:r>
              <a:rPr lang="en-US" dirty="0"/>
              <a:t>As you progress to more complex scripts, you will start using the PowerShell ISE</a:t>
            </a:r>
          </a:p>
          <a:p>
            <a:r>
              <a:rPr lang="en-US" dirty="0"/>
              <a:t>This is the full Integrated Scripting Environment used to create, edit, test, and debug PowerShell scripts</a:t>
            </a:r>
          </a:p>
        </p:txBody>
      </p:sp>
    </p:spTree>
    <p:extLst>
      <p:ext uri="{BB962C8B-B14F-4D97-AF65-F5344CB8AC3E}">
        <p14:creationId xmlns:p14="http://schemas.microsoft.com/office/powerpoint/2010/main" val="345493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Permissions</a:t>
            </a:r>
          </a:p>
        </p:txBody>
      </p:sp>
      <p:sp>
        <p:nvSpPr>
          <p:cNvPr id="3" name="Content Placeholder 2"/>
          <p:cNvSpPr>
            <a:spLocks noGrp="1"/>
          </p:cNvSpPr>
          <p:nvPr>
            <p:ph idx="1"/>
          </p:nvPr>
        </p:nvSpPr>
        <p:spPr/>
        <p:txBody>
          <a:bodyPr/>
          <a:lstStyle/>
          <a:p>
            <a:r>
              <a:rPr lang="en-US" dirty="0"/>
              <a:t>There are hundreds of PowerShell scripts available for download from various web sites</a:t>
            </a:r>
          </a:p>
          <a:p>
            <a:r>
              <a:rPr lang="en-US" dirty="0"/>
              <a:t>These scripts are not always safe to run</a:t>
            </a:r>
          </a:p>
          <a:p>
            <a:pPr lvl="1"/>
            <a:r>
              <a:rPr lang="en-US" dirty="0"/>
              <a:t>Some of them have errors that can damage your system</a:t>
            </a:r>
          </a:p>
          <a:p>
            <a:pPr lvl="1"/>
            <a:r>
              <a:rPr lang="en-US" dirty="0"/>
              <a:t>Others are Malware dumped on public sites</a:t>
            </a:r>
          </a:p>
          <a:p>
            <a:r>
              <a:rPr lang="en-US" dirty="0"/>
              <a:t>Microsoft has implemented several security features to protect your system from dangerous scripts</a:t>
            </a:r>
          </a:p>
        </p:txBody>
      </p:sp>
    </p:spTree>
    <p:extLst>
      <p:ext uri="{BB962C8B-B14F-4D97-AF65-F5344CB8AC3E}">
        <p14:creationId xmlns:p14="http://schemas.microsoft.com/office/powerpoint/2010/main" val="334193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Permissions</a:t>
            </a:r>
          </a:p>
        </p:txBody>
      </p:sp>
      <p:sp>
        <p:nvSpPr>
          <p:cNvPr id="3" name="Content Placeholder 2"/>
          <p:cNvSpPr>
            <a:spLocks noGrp="1"/>
          </p:cNvSpPr>
          <p:nvPr>
            <p:ph idx="1"/>
          </p:nvPr>
        </p:nvSpPr>
        <p:spPr/>
        <p:txBody>
          <a:bodyPr/>
          <a:lstStyle/>
          <a:p>
            <a:r>
              <a:rPr lang="en-US" dirty="0"/>
              <a:t>The first important security feature is the Execution Policy</a:t>
            </a:r>
          </a:p>
          <a:p>
            <a:r>
              <a:rPr lang="en-US" dirty="0"/>
              <a:t>This policy determines what scripts can be run on your system</a:t>
            </a:r>
          </a:p>
          <a:p>
            <a:r>
              <a:rPr lang="en-US" dirty="0"/>
              <a:t>By default, the Execution Policy is Restricted</a:t>
            </a:r>
          </a:p>
          <a:p>
            <a:r>
              <a:rPr lang="en-US" dirty="0"/>
              <a:t>This blocks all scripts from being run</a:t>
            </a:r>
          </a:p>
          <a:p>
            <a:r>
              <a:rPr lang="en-US" dirty="0"/>
              <a:t>To see the execution policy on your system:</a:t>
            </a:r>
          </a:p>
          <a:p>
            <a:pPr marL="457200" lvl="1" indent="0">
              <a:buNone/>
            </a:pPr>
            <a:r>
              <a:rPr lang="en-US" dirty="0">
                <a:latin typeface="Courier New" panose="02070309020205020404" pitchFamily="49" charset="0"/>
                <a:cs typeface="Courier New" panose="02070309020205020404" pitchFamily="49" charset="0"/>
              </a:rPr>
              <a:t>get-</a:t>
            </a:r>
            <a:r>
              <a:rPr lang="en-US" dirty="0" err="1">
                <a:latin typeface="Courier New" panose="02070309020205020404" pitchFamily="49" charset="0"/>
                <a:cs typeface="Courier New" panose="02070309020205020404" pitchFamily="49" charset="0"/>
              </a:rPr>
              <a:t>executionpolicy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78339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TotalTime>
  <Words>1062</Words>
  <Application>Microsoft Office PowerPoint</Application>
  <PresentationFormat>On-screen Show (4:3)</PresentationFormat>
  <Paragraphs>152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PowerShell Scripts</vt:lpstr>
      <vt:lpstr>Overview</vt:lpstr>
      <vt:lpstr>Introduction</vt:lpstr>
      <vt:lpstr>Introduction</vt:lpstr>
      <vt:lpstr>Script Files</vt:lpstr>
      <vt:lpstr>Script Files</vt:lpstr>
      <vt:lpstr>Script Files</vt:lpstr>
      <vt:lpstr>Script Permissions</vt:lpstr>
      <vt:lpstr>Script Permissions</vt:lpstr>
      <vt:lpstr>Script Permissions</vt:lpstr>
      <vt:lpstr>Script Permissions</vt:lpstr>
      <vt:lpstr>Block Structures</vt:lpstr>
      <vt:lpstr>Block Structures</vt:lpstr>
      <vt:lpstr>Block Structures</vt:lpstr>
      <vt:lpstr>Block Structures</vt:lpstr>
      <vt:lpstr>Block Structures</vt:lpstr>
      <vt:lpstr>Block Structures</vt:lpstr>
      <vt:lpstr>Block Structures</vt:lpstr>
      <vt:lpstr>Block Structures</vt:lpstr>
      <vt:lpstr>Block Structures</vt:lpstr>
      <vt:lpstr>Block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alishaba@aol.com</dc:creator>
  <cp:lastModifiedBy>alishaba@aol.com</cp:lastModifiedBy>
  <cp:revision>49</cp:revision>
  <dcterms:created xsi:type="dcterms:W3CDTF">2016-05-07T01:55:06Z</dcterms:created>
  <dcterms:modified xsi:type="dcterms:W3CDTF">2018-02-01T01:36:02Z</dcterms:modified>
</cp:coreProperties>
</file>