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7" r:id="rId2"/>
    <p:sldId id="286" r:id="rId3"/>
    <p:sldId id="258" r:id="rId4"/>
    <p:sldId id="287" r:id="rId5"/>
    <p:sldId id="288" r:id="rId6"/>
    <p:sldId id="262" r:id="rId7"/>
    <p:sldId id="263" r:id="rId8"/>
    <p:sldId id="266" r:id="rId9"/>
    <p:sldId id="281" r:id="rId10"/>
    <p:sldId id="265" r:id="rId11"/>
    <p:sldId id="279" r:id="rId12"/>
    <p:sldId id="269" r:id="rId13"/>
    <p:sldId id="270" r:id="rId14"/>
    <p:sldId id="271" r:id="rId15"/>
    <p:sldId id="272" r:id="rId16"/>
    <p:sldId id="273" r:id="rId17"/>
    <p:sldId id="274" r:id="rId18"/>
    <p:sldId id="267" r:id="rId19"/>
    <p:sldId id="290" r:id="rId20"/>
    <p:sldId id="275" r:id="rId21"/>
    <p:sldId id="276" r:id="rId22"/>
    <p:sldId id="291" r:id="rId23"/>
    <p:sldId id="268" r:id="rId24"/>
    <p:sldId id="278" r:id="rId25"/>
    <p:sldId id="292" r:id="rId26"/>
    <p:sldId id="285" r:id="rId27"/>
    <p:sldId id="289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FAA528-DBC6-4FF2-BAF8-3A37C206C8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7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206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13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core/about/about_filesystem_provider?view=powershell-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1471749"/>
            <a:ext cx="7269480" cy="1325562"/>
          </a:xfrm>
        </p:spPr>
        <p:txBody>
          <a:bodyPr/>
          <a:lstStyle/>
          <a:p>
            <a:pPr algn="ctr"/>
            <a:r>
              <a:rPr lang="en-US" dirty="0"/>
              <a:t>Working with the File System Provider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D1076E-0FB6-47F7-9174-444BAAF36A13}"/>
              </a:ext>
            </a:extLst>
          </p:cNvPr>
          <p:cNvSpPr txBox="1">
            <a:spLocks/>
          </p:cNvSpPr>
          <p:nvPr/>
        </p:nvSpPr>
        <p:spPr>
          <a:xfrm>
            <a:off x="810986" y="472347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CTEC 104</a:t>
            </a:r>
          </a:p>
          <a:p>
            <a:pPr algn="ctr"/>
            <a:r>
              <a:rPr lang="en-US" sz="3200" dirty="0"/>
              <a:t>Introduction to Scripting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446520" cy="984069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cd command is used to change the directory where you are currently at</a:t>
            </a:r>
          </a:p>
          <a:p>
            <a:r>
              <a:rPr lang="en-US" sz="2400" dirty="0"/>
              <a:t>For instance, enter the following commands in PowerShell: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C:\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windows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system32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What is your current directory after this series of commands?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5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5" y="365760"/>
            <a:ext cx="6638762" cy="627017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186" y="1341121"/>
            <a:ext cx="6446520" cy="4351337"/>
          </a:xfrm>
        </p:spPr>
        <p:txBody>
          <a:bodyPr>
            <a:noAutofit/>
          </a:bodyPr>
          <a:lstStyle/>
          <a:p>
            <a:r>
              <a:rPr lang="en-US" sz="2400" dirty="0"/>
              <a:t>When switching to a new drive, you can specify the drive letter without using cd</a:t>
            </a:r>
          </a:p>
          <a:p>
            <a:r>
              <a:rPr lang="en-US" sz="2400" dirty="0"/>
              <a:t>For instance: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E:</a:t>
            </a:r>
            <a:r>
              <a:rPr lang="en-US" sz="2000" dirty="0"/>
              <a:t>  will take you to the E drive</a:t>
            </a:r>
          </a:p>
          <a:p>
            <a:r>
              <a:rPr lang="en-US" sz="2400" dirty="0"/>
              <a:t>You can also just enter: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E: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In PowerShell, put in a Thumb Drive and switch to that drive letter.  Then switch back to the C Drive.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What directory on the thumb drive are you take</a:t>
            </a:r>
            <a:r>
              <a:rPr lang="en-US" sz="1800" dirty="0">
                <a:cs typeface="Courier New" panose="02070309020205020404" pitchFamily="49" charset="0"/>
              </a:rPr>
              <a:t>n to?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Where are you returned to on the C Drive?</a:t>
            </a:r>
          </a:p>
        </p:txBody>
      </p:sp>
    </p:spTree>
    <p:extLst>
      <p:ext uri="{BB962C8B-B14F-4D97-AF65-F5344CB8AC3E}">
        <p14:creationId xmlns:p14="http://schemas.microsoft.com/office/powerpoint/2010/main" val="18777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69668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367247"/>
            <a:ext cx="6446520" cy="4351337"/>
          </a:xfrm>
        </p:spPr>
        <p:txBody>
          <a:bodyPr>
            <a:noAutofit/>
          </a:bodyPr>
          <a:lstStyle/>
          <a:p>
            <a:r>
              <a:rPr lang="en-US" sz="2800" dirty="0"/>
              <a:t>The copy command is used to copy files</a:t>
            </a:r>
          </a:p>
          <a:p>
            <a:r>
              <a:rPr lang="en-US" sz="2800" dirty="0"/>
              <a:t>Its format is “copy filename new-filename”</a:t>
            </a:r>
          </a:p>
          <a:p>
            <a:r>
              <a:rPr lang="en-US" sz="2800" dirty="0"/>
              <a:t>A simple example is: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copy file1.txt file2.txt</a:t>
            </a:r>
          </a:p>
          <a:p>
            <a:r>
              <a:rPr lang="en-US" sz="2800" dirty="0"/>
              <a:t>You can copy the file to a different directory: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\dir1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copy file1.txt c:\dir2</a:t>
            </a:r>
          </a:p>
        </p:txBody>
      </p:sp>
    </p:spTree>
    <p:extLst>
      <p:ext uri="{BB962C8B-B14F-4D97-AF65-F5344CB8AC3E}">
        <p14:creationId xmlns:p14="http://schemas.microsoft.com/office/powerpoint/2010/main" val="12111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995813" cy="81860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del command deletes files</a:t>
            </a:r>
          </a:p>
          <a:p>
            <a:r>
              <a:rPr lang="en-US" sz="3200" dirty="0"/>
              <a:t>Its format is “del filename”</a:t>
            </a:r>
          </a:p>
          <a:p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cd \dir1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del file1.txt</a:t>
            </a:r>
          </a:p>
        </p:txBody>
      </p:sp>
    </p:spTree>
    <p:extLst>
      <p:ext uri="{BB962C8B-B14F-4D97-AF65-F5344CB8AC3E}">
        <p14:creationId xmlns:p14="http://schemas.microsoft.com/office/powerpoint/2010/main" val="10531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917436" cy="870857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253331"/>
            <a:ext cx="644652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dir</a:t>
            </a:r>
            <a:r>
              <a:rPr lang="en-US" sz="2000" dirty="0"/>
              <a:t> command is used to perform a directory listing</a:t>
            </a:r>
          </a:p>
          <a:p>
            <a:r>
              <a:rPr lang="en-US" sz="2000" dirty="0"/>
              <a:t>This listing will contain all of the files and directories that are in your current working directory</a:t>
            </a:r>
          </a:p>
          <a:p>
            <a:r>
              <a:rPr lang="en-US" sz="2000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\dir1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You can use wildcard options to display certain content: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528" y="5874589"/>
            <a:ext cx="363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command will only display files that begin with the letter m.</a:t>
            </a: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 flipV="1">
            <a:off x="2420983" y="5199017"/>
            <a:ext cx="2323545" cy="99873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8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143859" cy="73152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56" y="1402081"/>
            <a:ext cx="6446520" cy="4351337"/>
          </a:xfrm>
        </p:spPr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mkdir</a:t>
            </a:r>
            <a:r>
              <a:rPr lang="en-US" sz="2800" dirty="0"/>
              <a:t> and </a:t>
            </a:r>
            <a:r>
              <a:rPr lang="en-US" sz="2800" dirty="0" err="1"/>
              <a:t>rmdir</a:t>
            </a:r>
            <a:r>
              <a:rPr lang="en-US" sz="2800" dirty="0"/>
              <a:t> commands are used to create and delete directories</a:t>
            </a:r>
          </a:p>
          <a:p>
            <a:r>
              <a:rPr lang="en-US" sz="2800" dirty="0"/>
              <a:t>To create a new directory: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 c:\</a:t>
            </a:r>
          </a:p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dir3</a:t>
            </a:r>
          </a:p>
          <a:p>
            <a:r>
              <a:rPr lang="en-US" sz="2800" dirty="0"/>
              <a:t>To delete a directory:</a:t>
            </a:r>
          </a:p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dir2</a:t>
            </a:r>
          </a:p>
          <a:p>
            <a:r>
              <a:rPr lang="en-US" sz="2800" dirty="0"/>
              <a:t>Note: you can only delete a directory if it is empty.</a:t>
            </a:r>
          </a:p>
        </p:txBody>
      </p:sp>
    </p:spTree>
    <p:extLst>
      <p:ext uri="{BB962C8B-B14F-4D97-AF65-F5344CB8AC3E}">
        <p14:creationId xmlns:p14="http://schemas.microsoft.com/office/powerpoint/2010/main" val="36914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187402" cy="69668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move command is used to move a file to a different location</a:t>
            </a:r>
          </a:p>
          <a:p>
            <a:r>
              <a:rPr lang="en-US" sz="2800" dirty="0"/>
              <a:t>Example: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\dir1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move file1.txt C:\dir2</a:t>
            </a:r>
          </a:p>
          <a:p>
            <a:r>
              <a:rPr lang="en-US" sz="2800" dirty="0"/>
              <a:t>You can also change the file’s name when you move it: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move file1.txt C:\dir2\file2.txt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0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135150" cy="69668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384663"/>
            <a:ext cx="6978396" cy="4380411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ren</a:t>
            </a:r>
            <a:r>
              <a:rPr lang="en-US" sz="2400" dirty="0"/>
              <a:t> command is used to rename a file or directory</a:t>
            </a:r>
          </a:p>
          <a:p>
            <a:r>
              <a:rPr lang="en-US" sz="2400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\dir1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file1.txt file2.txt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Side Note: The </a:t>
            </a:r>
            <a:r>
              <a:rPr lang="en-US" sz="2400" dirty="0" err="1">
                <a:cs typeface="Courier New" panose="02070309020205020404" pitchFamily="49" charset="0"/>
              </a:rPr>
              <a:t>ren</a:t>
            </a:r>
            <a:r>
              <a:rPr lang="en-US" sz="2400" dirty="0">
                <a:cs typeface="Courier New" panose="02070309020205020404" pitchFamily="49" charset="0"/>
              </a:rPr>
              <a:t> command is rarely used because the </a:t>
            </a:r>
            <a:r>
              <a:rPr lang="en-US" sz="2400" b="1" dirty="0">
                <a:cs typeface="Courier New" panose="02070309020205020404" pitchFamily="49" charset="0"/>
              </a:rPr>
              <a:t>move command accomplishes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30638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41" y="278674"/>
            <a:ext cx="6934200" cy="539931"/>
          </a:xfrm>
        </p:spPr>
        <p:txBody>
          <a:bodyPr>
            <a:normAutofit fontScale="90000"/>
          </a:bodyPr>
          <a:lstStyle/>
          <a:p>
            <a:r>
              <a:rPr lang="en-US" dirty="0"/>
              <a:t>File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01" y="1027613"/>
            <a:ext cx="2737322" cy="5625736"/>
          </a:xfrm>
        </p:spPr>
        <p:txBody>
          <a:bodyPr/>
          <a:lstStyle/>
          <a:p>
            <a:r>
              <a:rPr lang="en-US" dirty="0"/>
              <a:t>When you perform a </a:t>
            </a:r>
            <a:r>
              <a:rPr lang="en-US" dirty="0" err="1"/>
              <a:t>dir</a:t>
            </a:r>
            <a:r>
              <a:rPr lang="en-US" dirty="0"/>
              <a:t>, the output lists all of the files and directories in the current directory</a:t>
            </a:r>
          </a:p>
          <a:p>
            <a:r>
              <a:rPr lang="en-US" dirty="0"/>
              <a:t>This output includes four properties: </a:t>
            </a:r>
            <a:r>
              <a:rPr lang="en-US" b="1" dirty="0"/>
              <a:t>mode, last write time, length and name</a:t>
            </a:r>
          </a:p>
          <a:p>
            <a:r>
              <a:rPr lang="en-US" dirty="0"/>
              <a:t>Files and directories actually have many more properties that are not being displayed by the </a:t>
            </a:r>
            <a:r>
              <a:rPr lang="en-US" dirty="0" err="1"/>
              <a:t>dir</a:t>
            </a:r>
            <a:r>
              <a:rPr lang="en-US" dirty="0"/>
              <a:t>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B37AD-FD19-4E95-B33C-E0105679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11" y="1767839"/>
            <a:ext cx="5870223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41" y="278674"/>
            <a:ext cx="6934200" cy="539931"/>
          </a:xfrm>
        </p:spPr>
        <p:txBody>
          <a:bodyPr>
            <a:normAutofit fontScale="90000"/>
          </a:bodyPr>
          <a:lstStyle/>
          <a:p>
            <a:r>
              <a:rPr lang="en-US" dirty="0"/>
              <a:t>File Properties – mode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01" y="1027613"/>
            <a:ext cx="4470328" cy="56257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mode property has 6 possible values. An item can have 0 or more of the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 - Directory</a:t>
            </a:r>
          </a:p>
          <a:p>
            <a:pPr marL="0" indent="0">
              <a:buNone/>
            </a:pPr>
            <a:r>
              <a:rPr lang="en-US" dirty="0"/>
              <a:t>a - Archive</a:t>
            </a:r>
          </a:p>
          <a:p>
            <a:pPr marL="0" indent="0">
              <a:buNone/>
            </a:pPr>
            <a:r>
              <a:rPr lang="en-US" dirty="0"/>
              <a:t>r - Read-only</a:t>
            </a:r>
          </a:p>
          <a:p>
            <a:pPr marL="0" indent="0">
              <a:buNone/>
            </a:pPr>
            <a:r>
              <a:rPr lang="en-US" dirty="0"/>
              <a:t>h - Hidden</a:t>
            </a:r>
          </a:p>
          <a:p>
            <a:pPr marL="0" indent="0">
              <a:buNone/>
            </a:pPr>
            <a:r>
              <a:rPr lang="en-US" dirty="0"/>
              <a:t>s - System</a:t>
            </a:r>
          </a:p>
          <a:p>
            <a:pPr marL="0" indent="0">
              <a:buNone/>
            </a:pPr>
            <a:r>
              <a:rPr lang="en-US" dirty="0"/>
              <a:t>l - Reparse point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67C18-376C-418B-BD6C-074C965B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9" y="2349818"/>
            <a:ext cx="4124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File System Basics</a:t>
            </a:r>
          </a:p>
          <a:p>
            <a:r>
              <a:rPr lang="en-US" sz="3200" dirty="0"/>
              <a:t>Standard Commands</a:t>
            </a:r>
          </a:p>
          <a:p>
            <a:r>
              <a:rPr lang="en-US" sz="3200" dirty="0"/>
              <a:t>File Properties</a:t>
            </a:r>
          </a:p>
          <a:p>
            <a:r>
              <a:rPr lang="en-US" sz="3200" dirty="0"/>
              <a:t>File Permissions</a:t>
            </a:r>
          </a:p>
        </p:txBody>
      </p:sp>
    </p:spTree>
    <p:extLst>
      <p:ext uri="{BB962C8B-B14F-4D97-AF65-F5344CB8AC3E}">
        <p14:creationId xmlns:p14="http://schemas.microsoft.com/office/powerpoint/2010/main" val="3520528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all item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the full file properties for a file, there are two commands</a:t>
            </a:r>
          </a:p>
          <a:p>
            <a:r>
              <a:rPr lang="en-US" dirty="0"/>
              <a:t>First: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get-item filename | select *</a:t>
            </a:r>
          </a:p>
          <a:p>
            <a:r>
              <a:rPr lang="en-US" dirty="0"/>
              <a:t>This command works equally well for files or directories</a:t>
            </a:r>
          </a:p>
          <a:p>
            <a:r>
              <a:rPr lang="en-US" dirty="0"/>
              <a:t>Second: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select *</a:t>
            </a:r>
          </a:p>
          <a:p>
            <a:r>
              <a:rPr lang="en-US" dirty="0"/>
              <a:t>This second command will display the properties for every file in the directory</a:t>
            </a:r>
          </a:p>
          <a:p>
            <a:r>
              <a:rPr lang="en-US" dirty="0"/>
              <a:t>In most cases, the get-item command will be the preferred command</a:t>
            </a:r>
          </a:p>
        </p:txBody>
      </p:sp>
    </p:spTree>
    <p:extLst>
      <p:ext uri="{BB962C8B-B14F-4D97-AF65-F5344CB8AC3E}">
        <p14:creationId xmlns:p14="http://schemas.microsoft.com/office/powerpoint/2010/main" val="315774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specific item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slide showed examples of displaying all file properties</a:t>
            </a:r>
          </a:p>
          <a:p>
            <a:r>
              <a:rPr lang="en-US" dirty="0"/>
              <a:t>The select command can also be used to select specific properties by listing the property names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select name, length, attributes</a:t>
            </a:r>
          </a:p>
        </p:txBody>
      </p:sp>
    </p:spTree>
    <p:extLst>
      <p:ext uri="{BB962C8B-B14F-4D97-AF65-F5344CB8AC3E}">
        <p14:creationId xmlns:p14="http://schemas.microsoft.com/office/powerpoint/2010/main" val="164834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021939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Get specific file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slide showed examples of displaying all file properties</a:t>
            </a:r>
          </a:p>
          <a:p>
            <a:r>
              <a:rPr lang="en-US" dirty="0"/>
              <a:t>The select command can also be used to select specific properties by listing the property names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select name, length, attributes</a:t>
            </a:r>
          </a:p>
        </p:txBody>
      </p:sp>
    </p:spTree>
    <p:extLst>
      <p:ext uri="{BB962C8B-B14F-4D97-AF65-F5344CB8AC3E}">
        <p14:creationId xmlns:p14="http://schemas.microsoft.com/office/powerpoint/2010/main" val="290409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set of information not contained in the file properties is the file permissions</a:t>
            </a:r>
          </a:p>
          <a:p>
            <a:r>
              <a:rPr lang="en-US" dirty="0"/>
              <a:t>The file permissions define the access rights that user’s have when accessing the files and directories</a:t>
            </a:r>
          </a:p>
          <a:p>
            <a:r>
              <a:rPr lang="en-US" dirty="0"/>
              <a:t>The get-</a:t>
            </a:r>
            <a:r>
              <a:rPr lang="en-US" dirty="0" err="1"/>
              <a:t>acl</a:t>
            </a:r>
            <a:r>
              <a:rPr lang="en-US" dirty="0"/>
              <a:t> command is used to get the permissions for a file or directory</a:t>
            </a:r>
          </a:p>
          <a:p>
            <a:r>
              <a:rPr lang="en-US" dirty="0"/>
              <a:t>Example: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filename</a:t>
            </a:r>
          </a:p>
          <a:p>
            <a:r>
              <a:rPr lang="en-US" dirty="0"/>
              <a:t>The get-</a:t>
            </a:r>
            <a:r>
              <a:rPr lang="en-US" dirty="0" err="1"/>
              <a:t>acl</a:t>
            </a:r>
            <a:r>
              <a:rPr lang="en-US" dirty="0"/>
              <a:t> command displays limited output by itself</a:t>
            </a:r>
          </a:p>
          <a:p>
            <a:r>
              <a:rPr lang="en-US" dirty="0"/>
              <a:t>Use the select command to see the full properties: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filename | select 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File Permissions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most useful properties in the file permissions are:</a:t>
            </a:r>
          </a:p>
          <a:p>
            <a:pPr lvl="1"/>
            <a:r>
              <a:rPr lang="en-US" b="1" dirty="0"/>
              <a:t>Owner</a:t>
            </a:r>
            <a:r>
              <a:rPr lang="en-US" dirty="0"/>
              <a:t> – current owner of the file</a:t>
            </a:r>
          </a:p>
          <a:p>
            <a:pPr lvl="1"/>
            <a:r>
              <a:rPr lang="en-US" b="1" dirty="0"/>
              <a:t>Group</a:t>
            </a:r>
            <a:r>
              <a:rPr lang="en-US" dirty="0"/>
              <a:t> – group that the owner is a part of</a:t>
            </a:r>
          </a:p>
          <a:p>
            <a:pPr lvl="1"/>
            <a:r>
              <a:rPr lang="en-US" b="1" dirty="0" err="1"/>
              <a:t>AccessToString</a:t>
            </a:r>
            <a:r>
              <a:rPr lang="en-US" dirty="0"/>
              <a:t> – the access rights displayed in human readable format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To select specific </a:t>
            </a:r>
            <a:r>
              <a:rPr lang="en-US" dirty="0" err="1"/>
              <a:t>acl</a:t>
            </a:r>
            <a:r>
              <a:rPr lang="en-US" dirty="0"/>
              <a:t> properties: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test.txt | select owner, group</a:t>
            </a:r>
          </a:p>
        </p:txBody>
      </p:sp>
    </p:spTree>
    <p:extLst>
      <p:ext uri="{BB962C8B-B14F-4D97-AF65-F5344CB8AC3E}">
        <p14:creationId xmlns:p14="http://schemas.microsoft.com/office/powerpoint/2010/main" val="2467640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13527" cy="78377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Set-</a:t>
            </a:r>
            <a:r>
              <a:rPr lang="en-US" sz="2400" dirty="0" err="1"/>
              <a:t>Acl</a:t>
            </a:r>
            <a:r>
              <a:rPr lang="en-US" sz="2400" dirty="0"/>
              <a:t> cmdlet changes the security descriptor of a specified item, such as a file or a registry key, to match the values in a security descriptor that you supply.</a:t>
            </a:r>
          </a:p>
          <a:p>
            <a:r>
              <a:rPr lang="en-US" sz="2400" dirty="0"/>
              <a:t>The Set-</a:t>
            </a:r>
            <a:r>
              <a:rPr lang="en-US" sz="2400" dirty="0" err="1"/>
              <a:t>Acl</a:t>
            </a:r>
            <a:r>
              <a:rPr lang="en-US" sz="2400" dirty="0"/>
              <a:t> command uses an </a:t>
            </a:r>
            <a:r>
              <a:rPr lang="en-US" sz="2400" b="1" i="1" dirty="0" err="1"/>
              <a:t>AclObject</a:t>
            </a:r>
            <a:r>
              <a:rPr lang="en-US" sz="2400" dirty="0"/>
              <a:t> to set the </a:t>
            </a:r>
            <a:r>
              <a:rPr lang="en-US" sz="2400" dirty="0" err="1"/>
              <a:t>acl</a:t>
            </a:r>
            <a:r>
              <a:rPr lang="en-US" sz="2400" dirty="0"/>
              <a:t> value of an item</a:t>
            </a:r>
          </a:p>
          <a:p>
            <a:r>
              <a:rPr lang="en-US" sz="2400" dirty="0"/>
              <a:t>Set-</a:t>
            </a:r>
            <a:r>
              <a:rPr lang="en-US" sz="2400" dirty="0" err="1"/>
              <a:t>Acl</a:t>
            </a:r>
            <a:r>
              <a:rPr lang="en-US" sz="2400" dirty="0"/>
              <a:t> can be used with file system or registry providers</a:t>
            </a:r>
          </a:p>
          <a:p>
            <a:r>
              <a:rPr lang="en-US" sz="2400" dirty="0"/>
              <a:t>Set-</a:t>
            </a:r>
            <a:r>
              <a:rPr lang="en-US" sz="2400" dirty="0" err="1"/>
              <a:t>Acl</a:t>
            </a:r>
            <a:r>
              <a:rPr lang="en-US" sz="2400" dirty="0"/>
              <a:t> can be used to change the security settings of files, directories, and registry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6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847767" cy="513806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Aliases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26E189-D133-414F-BA66-72A7CD124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579804"/>
              </p:ext>
            </p:extLst>
          </p:nvPr>
        </p:nvGraphicFramePr>
        <p:xfrm>
          <a:off x="616964" y="949479"/>
          <a:ext cx="7027528" cy="5732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5320">
                  <a:extLst>
                    <a:ext uri="{9D8B030D-6E8A-4147-A177-3AD203B41FA5}">
                      <a16:colId xmlns:a16="http://schemas.microsoft.com/office/drawing/2014/main" val="3227730407"/>
                    </a:ext>
                  </a:extLst>
                </a:gridCol>
                <a:gridCol w="4052208">
                  <a:extLst>
                    <a:ext uri="{9D8B030D-6E8A-4147-A177-3AD203B41FA5}">
                      <a16:colId xmlns:a16="http://schemas.microsoft.com/office/drawing/2014/main" val="1177455906"/>
                    </a:ext>
                  </a:extLst>
                </a:gridCol>
              </a:tblGrid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Command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32387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dir</a:t>
                      </a:r>
                      <a:r>
                        <a:rPr lang="en-US" dirty="0"/>
                        <a:t> / ls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8214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Set-Location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76834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pwd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Get-Location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48014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gp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Get-</a:t>
                      </a:r>
                      <a:r>
                        <a:rPr lang="en-US" dirty="0" err="1"/>
                        <a:t>ItemProperty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01810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Remove-Item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64255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Copy-Item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02694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Rename-Item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0044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Get-Content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22896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Set-Content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86830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Add-Content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15388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Move-Item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7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84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177811" cy="68797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FileSystem</a:t>
            </a:r>
            <a:r>
              <a:rPr lang="en-US" dirty="0"/>
              <a:t> Exercise – Part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05" y="1633351"/>
            <a:ext cx="7177811" cy="5072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 PowerShell commands or their aliases:</a:t>
            </a:r>
          </a:p>
          <a:p>
            <a:pPr marL="514350" indent="-514350">
              <a:buAutoNum type="arabicParenR"/>
            </a:pPr>
            <a:r>
              <a:rPr lang="en-US" dirty="0"/>
              <a:t>Set your location to the </a:t>
            </a:r>
            <a:r>
              <a:rPr lang="en-US" b="1" dirty="0"/>
              <a:t>U-Drive</a:t>
            </a:r>
            <a:r>
              <a:rPr lang="en-US" dirty="0"/>
              <a:t> (C- Drive if you’re not on a BPCC computer)</a:t>
            </a:r>
          </a:p>
          <a:p>
            <a:pPr marL="514350" indent="-514350">
              <a:buAutoNum type="arabicParenR"/>
            </a:pPr>
            <a:r>
              <a:rPr lang="en-US" dirty="0"/>
              <a:t>List all files and directories in your current directory</a:t>
            </a:r>
          </a:p>
          <a:p>
            <a:pPr marL="514350" indent="-514350">
              <a:buAutoNum type="arabicParenR"/>
            </a:pPr>
            <a:r>
              <a:rPr lang="en-US" dirty="0"/>
              <a:t>Create a directory called </a:t>
            </a:r>
            <a:r>
              <a:rPr lang="en-US" b="1" dirty="0"/>
              <a:t>CTEC104</a:t>
            </a:r>
            <a:r>
              <a:rPr lang="en-US" dirty="0"/>
              <a:t> if you have not already</a:t>
            </a:r>
          </a:p>
          <a:p>
            <a:pPr marL="514350" indent="-514350">
              <a:buAutoNum type="arabicParenR"/>
            </a:pPr>
            <a:r>
              <a:rPr lang="en-US" dirty="0"/>
              <a:t>Set your location to this directory</a:t>
            </a:r>
          </a:p>
          <a:p>
            <a:pPr marL="514350" indent="-514350">
              <a:buAutoNum type="arabicParenR"/>
            </a:pPr>
            <a:r>
              <a:rPr lang="en-US" dirty="0"/>
              <a:t>Make two directories: </a:t>
            </a:r>
            <a:r>
              <a:rPr lang="en-US" b="1" dirty="0"/>
              <a:t>test1</a:t>
            </a:r>
            <a:r>
              <a:rPr lang="en-US" dirty="0"/>
              <a:t> and </a:t>
            </a:r>
            <a:r>
              <a:rPr lang="en-US" b="1" dirty="0"/>
              <a:t>test2</a:t>
            </a:r>
          </a:p>
          <a:p>
            <a:pPr marL="514350" indent="-514350">
              <a:buAutoNum type="arabicParenR"/>
            </a:pPr>
            <a:r>
              <a:rPr lang="en-US" dirty="0"/>
              <a:t>In the test1 directory create a file called </a:t>
            </a:r>
            <a:r>
              <a:rPr lang="en-US" b="1" dirty="0"/>
              <a:t>test1.txt </a:t>
            </a:r>
            <a:r>
              <a:rPr lang="en-US" dirty="0"/>
              <a:t>that contains the text “test1”</a:t>
            </a:r>
          </a:p>
        </p:txBody>
      </p:sp>
    </p:spTree>
    <p:extLst>
      <p:ext uri="{BB962C8B-B14F-4D97-AF65-F5344CB8AC3E}">
        <p14:creationId xmlns:p14="http://schemas.microsoft.com/office/powerpoint/2010/main" val="456651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013230" cy="7315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FileSystem</a:t>
            </a:r>
            <a:r>
              <a:rPr lang="en-US" dirty="0"/>
              <a:t> Exercise – Part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23" y="1494013"/>
            <a:ext cx="7177811" cy="5072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7) In the test1 directory create a file called </a:t>
            </a:r>
            <a:r>
              <a:rPr lang="en-US" b="1" dirty="0"/>
              <a:t>test2.txt </a:t>
            </a:r>
            <a:r>
              <a:rPr lang="en-US" dirty="0"/>
              <a:t>that contains the text “test2”</a:t>
            </a:r>
          </a:p>
          <a:p>
            <a:pPr marL="0" indent="0">
              <a:buNone/>
            </a:pPr>
            <a:r>
              <a:rPr lang="en-US" dirty="0"/>
              <a:t>8) Copy the test2.txt file to your test1 directory</a:t>
            </a:r>
          </a:p>
          <a:p>
            <a:pPr marL="0" indent="0">
              <a:buNone/>
            </a:pPr>
            <a:r>
              <a:rPr lang="en-US" dirty="0"/>
              <a:t>9) Copy your test1.txt file to your test2 directory</a:t>
            </a:r>
          </a:p>
          <a:p>
            <a:pPr marL="0" indent="0">
              <a:buNone/>
            </a:pPr>
            <a:r>
              <a:rPr lang="en-US" dirty="0"/>
              <a:t>10) List the contents of both directories</a:t>
            </a:r>
          </a:p>
          <a:p>
            <a:pPr marL="0" indent="0">
              <a:buNone/>
            </a:pPr>
            <a:r>
              <a:rPr lang="en-US" dirty="0"/>
              <a:t>11) Move the test2\test1.txt file to your test1 directory</a:t>
            </a:r>
          </a:p>
          <a:p>
            <a:pPr marL="0" indent="0">
              <a:buNone/>
            </a:pPr>
            <a:r>
              <a:rPr lang="en-US" dirty="0"/>
              <a:t>12) Move the test2\test1.txt file to your test1 directory</a:t>
            </a:r>
          </a:p>
          <a:p>
            <a:pPr marL="0" indent="0">
              <a:buNone/>
            </a:pPr>
            <a:r>
              <a:rPr lang="en-US" dirty="0"/>
              <a:t>13) List the contents of both directories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85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58" y="182880"/>
            <a:ext cx="6795516" cy="954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FileSystem</a:t>
            </a:r>
            <a:r>
              <a:rPr lang="en-US" dirty="0"/>
              <a:t> Exercise – Part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17" y="1441762"/>
            <a:ext cx="7177811" cy="5072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14) Get the content of both text files</a:t>
            </a:r>
          </a:p>
          <a:p>
            <a:pPr marL="0" indent="0">
              <a:buNone/>
            </a:pPr>
            <a:r>
              <a:rPr lang="en-US" dirty="0"/>
              <a:t>15) Add the following content to both files:</a:t>
            </a:r>
          </a:p>
          <a:p>
            <a:pPr marL="0" indent="0">
              <a:buNone/>
            </a:pPr>
            <a:r>
              <a:rPr lang="en-US" dirty="0"/>
              <a:t>“Hello World”</a:t>
            </a:r>
          </a:p>
          <a:p>
            <a:pPr marL="0" indent="0">
              <a:buNone/>
            </a:pPr>
            <a:r>
              <a:rPr lang="en-US" dirty="0"/>
              <a:t>16) View the content of both files</a:t>
            </a:r>
          </a:p>
          <a:p>
            <a:pPr marL="0" indent="0">
              <a:buNone/>
            </a:pPr>
            <a:r>
              <a:rPr lang="en-US" dirty="0"/>
              <a:t>17) Set the content of both text files to be:</a:t>
            </a:r>
          </a:p>
          <a:p>
            <a:pPr marL="0" indent="0">
              <a:buNone/>
            </a:pPr>
            <a:r>
              <a:rPr lang="en-US" dirty="0"/>
              <a:t>“This is the new content”</a:t>
            </a:r>
          </a:p>
          <a:p>
            <a:pPr marL="0" indent="0">
              <a:buNone/>
            </a:pPr>
            <a:r>
              <a:rPr lang="en-US" dirty="0"/>
              <a:t>18) Get the permissions (</a:t>
            </a:r>
            <a:r>
              <a:rPr lang="en-US" dirty="0" err="1"/>
              <a:t>acl</a:t>
            </a:r>
            <a:r>
              <a:rPr lang="en-US" dirty="0"/>
              <a:t>) of both files</a:t>
            </a:r>
          </a:p>
          <a:p>
            <a:pPr marL="0" indent="0">
              <a:buNone/>
            </a:pPr>
            <a:r>
              <a:rPr lang="en-US" dirty="0"/>
              <a:t>19) Rename both files to </a:t>
            </a:r>
            <a:r>
              <a:rPr lang="en-US" b="1" dirty="0"/>
              <a:t>renamedFile.txt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20) Delete all files and directories created in this exercise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3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891310" cy="687977"/>
          </a:xfrm>
        </p:spPr>
        <p:txBody>
          <a:bodyPr>
            <a:normAutofit/>
          </a:bodyPr>
          <a:lstStyle/>
          <a:p>
            <a:r>
              <a:rPr lang="en-US" dirty="0"/>
              <a:t>File System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10" y="1441269"/>
            <a:ext cx="6542314" cy="461989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file system includes all of the system drives where files are stored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FileSystem</a:t>
            </a:r>
            <a:r>
              <a:rPr lang="en-US" sz="2400" dirty="0"/>
              <a:t> is organized around: drives, folders, and files. </a:t>
            </a:r>
          </a:p>
          <a:p>
            <a:pPr lvl="1"/>
            <a:r>
              <a:rPr lang="en-US" sz="2200" dirty="0"/>
              <a:t>Drives are the top-level object that contains files and folders</a:t>
            </a:r>
          </a:p>
          <a:p>
            <a:pPr lvl="1"/>
            <a:r>
              <a:rPr lang="en-US" sz="2200" dirty="0"/>
              <a:t>Folders are a kind of container, capable of containing both files and other folders</a:t>
            </a:r>
          </a:p>
          <a:p>
            <a:pPr lvl="1"/>
            <a:r>
              <a:rPr lang="en-US" sz="2200" dirty="0"/>
              <a:t>Files are an endpoint object that store raw data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FileSystem</a:t>
            </a:r>
            <a:r>
              <a:rPr lang="en-US" sz="2400" dirty="0"/>
              <a:t> provider lets you get, </a:t>
            </a:r>
            <a:r>
              <a:rPr lang="en-US" sz="2400" b="1" dirty="0"/>
              <a:t>add, change, clear, and delete files</a:t>
            </a:r>
            <a:r>
              <a:rPr lang="en-US" sz="2400" dirty="0"/>
              <a:t> and </a:t>
            </a:r>
            <a:r>
              <a:rPr lang="en-US" sz="2400" b="1" dirty="0"/>
              <a:t>directories</a:t>
            </a:r>
            <a:r>
              <a:rPr lang="en-US" sz="2400" dirty="0"/>
              <a:t> in PowerShell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FE15C-407B-4271-B0C4-9DFC7E853C1F}"/>
              </a:ext>
            </a:extLst>
          </p:cNvPr>
          <p:cNvSpPr txBox="1"/>
          <p:nvPr/>
        </p:nvSpPr>
        <p:spPr>
          <a:xfrm>
            <a:off x="597841" y="6180138"/>
            <a:ext cx="67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</a:t>
            </a:r>
            <a:r>
              <a:rPr lang="en-US" b="1" dirty="0" err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about_FileSystem_Provider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891310" cy="687977"/>
          </a:xfrm>
        </p:spPr>
        <p:txBody>
          <a:bodyPr>
            <a:normAutofit/>
          </a:bodyPr>
          <a:lstStyle/>
          <a:p>
            <a:r>
              <a:rPr lang="en-US" dirty="0"/>
              <a:t>File System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10" y="1441269"/>
            <a:ext cx="6542314" cy="4619897"/>
          </a:xfrm>
        </p:spPr>
        <p:txBody>
          <a:bodyPr>
            <a:normAutofit/>
          </a:bodyPr>
          <a:lstStyle/>
          <a:p>
            <a:r>
              <a:rPr lang="en-US" sz="2400" dirty="0"/>
              <a:t>Files are referred to as </a:t>
            </a:r>
            <a:r>
              <a:rPr lang="en-US" sz="2400" b="1" dirty="0"/>
              <a:t>items </a:t>
            </a:r>
            <a:r>
              <a:rPr lang="en-US" sz="2400" dirty="0"/>
              <a:t>in the Windows file system</a:t>
            </a:r>
          </a:p>
          <a:p>
            <a:r>
              <a:rPr lang="en-US" sz="2400" dirty="0"/>
              <a:t>That’s why you’ll see that most commands dealing with the file system have the noun </a:t>
            </a:r>
            <a:r>
              <a:rPr lang="en-US" sz="2400" b="1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400" b="1" i="1" dirty="0"/>
              <a:t> </a:t>
            </a:r>
            <a:r>
              <a:rPr lang="en-US" sz="2400" dirty="0"/>
              <a:t>in them</a:t>
            </a:r>
          </a:p>
          <a:p>
            <a:r>
              <a:rPr lang="en-US" sz="2400" dirty="0"/>
              <a:t>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2400" dirty="0"/>
              <a:t> noun refers to items (files or folders) contained within an item (folder)</a:t>
            </a:r>
          </a:p>
          <a:p>
            <a:r>
              <a:rPr lang="en-US" sz="2400" dirty="0"/>
              <a:t>The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ItemProperty</a:t>
            </a:r>
            <a:r>
              <a:rPr lang="en-US" sz="2400" dirty="0"/>
              <a:t> noun refers to attributes of an item such as read-only, creation time, length, and so on.</a:t>
            </a:r>
          </a:p>
        </p:txBody>
      </p:sp>
    </p:spTree>
    <p:extLst>
      <p:ext uri="{BB962C8B-B14F-4D97-AF65-F5344CB8AC3E}">
        <p14:creationId xmlns:p14="http://schemas.microsoft.com/office/powerpoint/2010/main" val="1279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891310" cy="687977"/>
          </a:xfrm>
        </p:spPr>
        <p:txBody>
          <a:bodyPr>
            <a:normAutofit/>
          </a:bodyPr>
          <a:lstStyle/>
          <a:p>
            <a:r>
              <a:rPr lang="en-US" dirty="0"/>
              <a:t>Accessing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10" y="1249680"/>
            <a:ext cx="6542314" cy="1336765"/>
          </a:xfrm>
        </p:spPr>
        <p:txBody>
          <a:bodyPr>
            <a:normAutofit/>
          </a:bodyPr>
          <a:lstStyle/>
          <a:p>
            <a:r>
              <a:rPr lang="en-US" sz="2400" dirty="0"/>
              <a:t>You are most likely used to accessing File Systems via the </a:t>
            </a:r>
            <a:r>
              <a:rPr lang="en-US" sz="2400" b="1" dirty="0"/>
              <a:t>File Explorer </a:t>
            </a:r>
            <a:r>
              <a:rPr lang="en-US" sz="2400" dirty="0"/>
              <a:t>in Windows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C3256-BCA5-42A3-9F7A-CAF92B4A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2391552"/>
            <a:ext cx="6071235" cy="42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file system uses a hierarchical structure made up of directories</a:t>
            </a:r>
          </a:p>
          <a:p>
            <a:r>
              <a:rPr lang="en-US" dirty="0"/>
              <a:t>The top level directory is identified with a backslash</a:t>
            </a:r>
          </a:p>
          <a:p>
            <a:pPr lvl="1"/>
            <a:r>
              <a:rPr lang="en-US" dirty="0"/>
              <a:t>Example: The top level directory for the C drive is C:\</a:t>
            </a:r>
          </a:p>
          <a:p>
            <a:r>
              <a:rPr lang="en-US" dirty="0"/>
              <a:t>The directories created in C:\ are its child directories; also called subdirectories</a:t>
            </a:r>
          </a:p>
          <a:p>
            <a:r>
              <a:rPr lang="en-US" dirty="0"/>
              <a:t>The child  directories contained in those directories are their subdirectories</a:t>
            </a:r>
          </a:p>
          <a:p>
            <a:r>
              <a:rPr lang="en-US" dirty="0"/>
              <a:t>Files are then stored in these directories</a:t>
            </a:r>
          </a:p>
          <a:p>
            <a:r>
              <a:rPr lang="en-US" dirty="0"/>
              <a:t>This creates an organization system for file storage</a:t>
            </a:r>
          </a:p>
        </p:txBody>
      </p:sp>
    </p:spTree>
    <p:extLst>
      <p:ext uri="{BB962C8B-B14F-4D97-AF65-F5344CB8AC3E}">
        <p14:creationId xmlns:p14="http://schemas.microsoft.com/office/powerpoint/2010/main" val="15375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185916" cy="772581"/>
          </a:xfrm>
        </p:spPr>
        <p:txBody>
          <a:bodyPr/>
          <a:lstStyle/>
          <a:p>
            <a:r>
              <a:rPr lang="en-US" dirty="0"/>
              <a:t>File System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201" y="1330877"/>
            <a:ext cx="6876332" cy="4502988"/>
          </a:xfrm>
        </p:spPr>
        <p:txBody>
          <a:bodyPr>
            <a:normAutofit/>
          </a:bodyPr>
          <a:lstStyle/>
          <a:p>
            <a:r>
              <a:rPr lang="en-US" dirty="0"/>
              <a:t>The directory hierarchy looks like: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Each directory name is separated by a backslash.  </a:t>
            </a:r>
          </a:p>
          <a:p>
            <a:r>
              <a:rPr lang="en-US" dirty="0"/>
              <a:t>Example from above: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4196" y="190643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5426" y="28553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962" y="28553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498" y="28553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543315" y="2275769"/>
            <a:ext cx="1" cy="484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383547" y="2512392"/>
            <a:ext cx="1" cy="235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31792" y="2518111"/>
            <a:ext cx="36517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43474" y="2507076"/>
            <a:ext cx="1" cy="235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68637" y="383835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SubDir1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7710" y="384367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SubDir2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383547" y="3267007"/>
            <a:ext cx="1" cy="484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743474" y="3250555"/>
            <a:ext cx="1" cy="484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46283" y="5372200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C:\DirA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C:\DirA\SubDir1</a:t>
            </a:r>
          </a:p>
        </p:txBody>
      </p:sp>
    </p:spTree>
    <p:extLst>
      <p:ext uri="{BB962C8B-B14F-4D97-AF65-F5344CB8AC3E}">
        <p14:creationId xmlns:p14="http://schemas.microsoft.com/office/powerpoint/2010/main" val="46855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812933" cy="844731"/>
          </a:xfrm>
        </p:spPr>
        <p:txBody>
          <a:bodyPr/>
          <a:lstStyle/>
          <a:p>
            <a:r>
              <a:rPr lang="en-US" dirty="0"/>
              <a:t>Navigating </a:t>
            </a:r>
            <a:r>
              <a:rPr lang="en-US" dirty="0" err="1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969687" cy="435133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These commands are used to navigate through a filesystem and add/modify/delete items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cd		Change directory</a:t>
            </a:r>
          </a:p>
          <a:p>
            <a:pPr lvl="1"/>
            <a:r>
              <a:rPr lang="en-US" sz="2000" dirty="0"/>
              <a:t>copy	Copy a file</a:t>
            </a:r>
          </a:p>
          <a:p>
            <a:pPr lvl="1"/>
            <a:r>
              <a:rPr lang="en-US" sz="2000" dirty="0"/>
              <a:t>del		Delete a file or directory</a:t>
            </a:r>
          </a:p>
          <a:p>
            <a:pPr lvl="1"/>
            <a:r>
              <a:rPr lang="en-US" sz="2000" dirty="0" err="1"/>
              <a:t>dir</a:t>
            </a:r>
            <a:r>
              <a:rPr lang="en-US" sz="2000" dirty="0"/>
              <a:t>		Directory listing</a:t>
            </a:r>
          </a:p>
          <a:p>
            <a:pPr lvl="1"/>
            <a:r>
              <a:rPr lang="en-US" sz="2000" dirty="0" err="1"/>
              <a:t>mkdir</a:t>
            </a:r>
            <a:r>
              <a:rPr lang="en-US" sz="2000" dirty="0"/>
              <a:t>	Make a new directory</a:t>
            </a:r>
          </a:p>
          <a:p>
            <a:pPr lvl="1"/>
            <a:r>
              <a:rPr lang="en-US" sz="2000" dirty="0"/>
              <a:t>move	Move a file</a:t>
            </a:r>
          </a:p>
          <a:p>
            <a:pPr lvl="1"/>
            <a:r>
              <a:rPr lang="en-US" sz="2000" dirty="0"/>
              <a:t>ren		Rename a file</a:t>
            </a:r>
          </a:p>
          <a:p>
            <a:pPr lvl="1"/>
            <a:r>
              <a:rPr lang="en-US" sz="2000" dirty="0" err="1"/>
              <a:t>rmdir</a:t>
            </a:r>
            <a:r>
              <a:rPr lang="en-US" sz="2000" dirty="0"/>
              <a:t>	Remove a directory</a:t>
            </a:r>
          </a:p>
        </p:txBody>
      </p:sp>
    </p:spTree>
    <p:extLst>
      <p:ext uri="{BB962C8B-B14F-4D97-AF65-F5344CB8AC3E}">
        <p14:creationId xmlns:p14="http://schemas.microsoft.com/office/powerpoint/2010/main" val="23342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695" y="351115"/>
            <a:ext cx="6847767" cy="820465"/>
          </a:xfrm>
        </p:spPr>
        <p:txBody>
          <a:bodyPr/>
          <a:lstStyle/>
          <a:p>
            <a:r>
              <a:rPr lang="en-US" dirty="0"/>
              <a:t>Common Aliases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26E189-D133-414F-BA66-72A7CD124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839838"/>
              </p:ext>
            </p:extLst>
          </p:nvPr>
        </p:nvGraphicFramePr>
        <p:xfrm>
          <a:off x="584563" y="1624012"/>
          <a:ext cx="7027528" cy="47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5320">
                  <a:extLst>
                    <a:ext uri="{9D8B030D-6E8A-4147-A177-3AD203B41FA5}">
                      <a16:colId xmlns:a16="http://schemas.microsoft.com/office/drawing/2014/main" val="3227730407"/>
                    </a:ext>
                  </a:extLst>
                </a:gridCol>
                <a:gridCol w="4052208">
                  <a:extLst>
                    <a:ext uri="{9D8B030D-6E8A-4147-A177-3AD203B41FA5}">
                      <a16:colId xmlns:a16="http://schemas.microsoft.com/office/drawing/2014/main" val="1177455906"/>
                    </a:ext>
                  </a:extLst>
                </a:gridCol>
              </a:tblGrid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Command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32387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dir</a:t>
                      </a:r>
                      <a:r>
                        <a:rPr lang="en-US" dirty="0"/>
                        <a:t> / ls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8214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Set-Location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76834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pwd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Get-Location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48014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gp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Get-</a:t>
                      </a:r>
                      <a:r>
                        <a:rPr lang="en-US" dirty="0" err="1"/>
                        <a:t>ItemProperty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01810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Remove-Item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64255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Copy-Item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02694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Rename-Item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0044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Get-Content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22896"/>
                  </a:ext>
                </a:extLst>
              </a:tr>
              <a:tr h="47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Move-Item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7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424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457</TotalTime>
  <Words>1496</Words>
  <Application>Microsoft Office PowerPoint</Application>
  <PresentationFormat>On-screen Show (4:3)</PresentationFormat>
  <Paragraphs>250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Schoolbook</vt:lpstr>
      <vt:lpstr>Courier New</vt:lpstr>
      <vt:lpstr>Wingdings 2</vt:lpstr>
      <vt:lpstr>View</vt:lpstr>
      <vt:lpstr>Working with the File System Provider</vt:lpstr>
      <vt:lpstr>Overview</vt:lpstr>
      <vt:lpstr>File System Basics</vt:lpstr>
      <vt:lpstr>File System Basics</vt:lpstr>
      <vt:lpstr>Accessing the File System</vt:lpstr>
      <vt:lpstr>Directory Structure</vt:lpstr>
      <vt:lpstr>File System Diagram</vt:lpstr>
      <vt:lpstr>Navigating FileSystem</vt:lpstr>
      <vt:lpstr>Common Aliases</vt:lpstr>
      <vt:lpstr>cd</vt:lpstr>
      <vt:lpstr>Changing Drives</vt:lpstr>
      <vt:lpstr>copy </vt:lpstr>
      <vt:lpstr>del</vt:lpstr>
      <vt:lpstr>dir or ls</vt:lpstr>
      <vt:lpstr>mkdir and rmdir</vt:lpstr>
      <vt:lpstr>move</vt:lpstr>
      <vt:lpstr>ren</vt:lpstr>
      <vt:lpstr>File Properties</vt:lpstr>
      <vt:lpstr>File Properties – mode property</vt:lpstr>
      <vt:lpstr>Select all item properties</vt:lpstr>
      <vt:lpstr>Select specific item properties</vt:lpstr>
      <vt:lpstr>Get specific file properties</vt:lpstr>
      <vt:lpstr>File Permissions</vt:lpstr>
      <vt:lpstr>Important File Permissions Properties</vt:lpstr>
      <vt:lpstr>Set-Acl</vt:lpstr>
      <vt:lpstr>Common Aliases</vt:lpstr>
      <vt:lpstr>FileSystem Exercise – Part Two</vt:lpstr>
      <vt:lpstr>FileSystem Exercise – Part Two</vt:lpstr>
      <vt:lpstr>FileSystem Exercise – Part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alishaba@aol.com</dc:creator>
  <cp:lastModifiedBy>Jay Jain</cp:lastModifiedBy>
  <cp:revision>68</cp:revision>
  <dcterms:created xsi:type="dcterms:W3CDTF">2016-05-07T01:55:06Z</dcterms:created>
  <dcterms:modified xsi:type="dcterms:W3CDTF">2020-02-07T18:45:57Z</dcterms:modified>
</cp:coreProperties>
</file>