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4" r:id="rId7"/>
    <p:sldId id="261" r:id="rId8"/>
    <p:sldId id="262" r:id="rId9"/>
    <p:sldId id="265" r:id="rId10"/>
    <p:sldId id="266" r:id="rId11"/>
    <p:sldId id="267" r:id="rId12"/>
    <p:sldId id="268" r:id="rId13"/>
    <p:sldId id="263" r:id="rId14"/>
    <p:sldId id="275" r:id="rId15"/>
    <p:sldId id="276" r:id="rId16"/>
    <p:sldId id="269" r:id="rId17"/>
    <p:sldId id="278" r:id="rId18"/>
    <p:sldId id="271" r:id="rId19"/>
    <p:sldId id="277" r:id="rId20"/>
    <p:sldId id="272" r:id="rId21"/>
    <p:sldId id="273" r:id="rId22"/>
    <p:sldId id="274"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040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990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159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99048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0443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5654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4796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5815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3/30/2022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45095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083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73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446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3/30/2022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8584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4020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3/30/2022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3615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993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3878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3/30/2022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9986102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Leadership, Professionalism, Creativity &amp; Problem Solving</a:t>
            </a:r>
            <a:endParaRPr lang="en-US" sz="4400" dirty="0"/>
          </a:p>
        </p:txBody>
      </p:sp>
      <p:sp>
        <p:nvSpPr>
          <p:cNvPr id="3" name="Subtitle 2"/>
          <p:cNvSpPr>
            <a:spLocks noGrp="1"/>
          </p:cNvSpPr>
          <p:nvPr>
            <p:ph type="subTitle" idx="1"/>
          </p:nvPr>
        </p:nvSpPr>
        <p:spPr/>
        <p:txBody>
          <a:bodyPr/>
          <a:lstStyle/>
          <a:p>
            <a:r>
              <a:rPr lang="en-US" dirty="0" smtClean="0"/>
              <a:t>CTEC- 107</a:t>
            </a:r>
          </a:p>
          <a:p>
            <a:r>
              <a:rPr lang="en-US" dirty="0" smtClean="0"/>
              <a:t>Week 8 – Spring 2022</a:t>
            </a:r>
            <a:endParaRPr lang="en-US" dirty="0"/>
          </a:p>
        </p:txBody>
      </p:sp>
    </p:spTree>
    <p:extLst>
      <p:ext uri="{BB962C8B-B14F-4D97-AF65-F5344CB8AC3E}">
        <p14:creationId xmlns:p14="http://schemas.microsoft.com/office/powerpoint/2010/main" val="148423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Creativity?</a:t>
            </a:r>
            <a:endParaRPr lang="en-US" dirty="0"/>
          </a:p>
        </p:txBody>
      </p:sp>
      <p:sp>
        <p:nvSpPr>
          <p:cNvPr id="3" name="Content Placeholder 2"/>
          <p:cNvSpPr>
            <a:spLocks noGrp="1"/>
          </p:cNvSpPr>
          <p:nvPr>
            <p:ph idx="1"/>
          </p:nvPr>
        </p:nvSpPr>
        <p:spPr/>
        <p:txBody>
          <a:bodyPr>
            <a:normAutofit lnSpcReduction="10000"/>
          </a:bodyPr>
          <a:lstStyle/>
          <a:p>
            <a:r>
              <a:rPr lang="en-US" dirty="0" smtClean="0"/>
              <a:t>Creativity is an in-born trait combined with a set of skills that can be learned, developed, and utilized in daily problem  solving.  </a:t>
            </a:r>
          </a:p>
          <a:p>
            <a:r>
              <a:rPr lang="en-US" dirty="0" smtClean="0"/>
              <a:t>Creativity is always in the top 5 lists of things that managers want from their teams. (It is a key soft skill.)</a:t>
            </a:r>
          </a:p>
          <a:p>
            <a:r>
              <a:rPr lang="en-US" dirty="0" smtClean="0"/>
              <a:t>Creativity means thinking of new, innovative ways to do the same task. </a:t>
            </a:r>
          </a:p>
          <a:p>
            <a:endParaRPr lang="en-US" dirty="0"/>
          </a:p>
          <a:p>
            <a:pPr marL="0" indent="0" algn="ctr">
              <a:buNone/>
            </a:pPr>
            <a:r>
              <a:rPr lang="en-US" i="1" dirty="0" smtClean="0">
                <a:solidFill>
                  <a:schemeClr val="tx2">
                    <a:lumMod val="50000"/>
                  </a:schemeClr>
                </a:solidFill>
              </a:rPr>
              <a:t>Creative Thinking is another characteristic of </a:t>
            </a:r>
          </a:p>
          <a:p>
            <a:pPr marL="0" indent="0" algn="ctr">
              <a:buNone/>
            </a:pPr>
            <a:r>
              <a:rPr lang="en-US" i="1" dirty="0" smtClean="0">
                <a:solidFill>
                  <a:schemeClr val="tx2">
                    <a:lumMod val="50000"/>
                  </a:schemeClr>
                </a:solidFill>
              </a:rPr>
              <a:t>High-Performance leaders.</a:t>
            </a:r>
            <a:endParaRPr lang="en-US" i="1" dirty="0">
              <a:solidFill>
                <a:schemeClr val="tx2">
                  <a:lumMod val="50000"/>
                </a:schemeClr>
              </a:solidFill>
            </a:endParaRPr>
          </a:p>
        </p:txBody>
      </p:sp>
    </p:spTree>
    <p:extLst>
      <p:ext uri="{BB962C8B-B14F-4D97-AF65-F5344CB8AC3E}">
        <p14:creationId xmlns:p14="http://schemas.microsoft.com/office/powerpoint/2010/main" val="3028782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Become More Creative</a:t>
            </a:r>
            <a:endParaRPr lang="en-US" dirty="0"/>
          </a:p>
        </p:txBody>
      </p:sp>
      <p:sp>
        <p:nvSpPr>
          <p:cNvPr id="3" name="Content Placeholder 2"/>
          <p:cNvSpPr>
            <a:spLocks noGrp="1"/>
          </p:cNvSpPr>
          <p:nvPr>
            <p:ph idx="1"/>
          </p:nvPr>
        </p:nvSpPr>
        <p:spPr/>
        <p:txBody>
          <a:bodyPr/>
          <a:lstStyle/>
          <a:p>
            <a:r>
              <a:rPr lang="en-US" dirty="0" smtClean="0"/>
              <a:t>5W + 1H Method: Five Wives &amp; One Husband:  Each time that you are confused about making a particular decision or having to solve a problem, ask yourself the following questions:</a:t>
            </a:r>
          </a:p>
          <a:p>
            <a:pPr lvl="1"/>
            <a:r>
              <a:rPr lang="en-US" dirty="0" smtClean="0"/>
              <a:t>Who?</a:t>
            </a:r>
          </a:p>
          <a:p>
            <a:pPr lvl="1"/>
            <a:r>
              <a:rPr lang="en-US" dirty="0" smtClean="0"/>
              <a:t>What?</a:t>
            </a:r>
          </a:p>
          <a:p>
            <a:pPr lvl="1"/>
            <a:r>
              <a:rPr lang="en-US" dirty="0" smtClean="0"/>
              <a:t>When?</a:t>
            </a:r>
          </a:p>
          <a:p>
            <a:pPr lvl="1"/>
            <a:r>
              <a:rPr lang="en-US" dirty="0" smtClean="0"/>
              <a:t>Where?</a:t>
            </a:r>
          </a:p>
          <a:p>
            <a:pPr lvl="1"/>
            <a:r>
              <a:rPr lang="en-US" dirty="0" smtClean="0"/>
              <a:t>Why?</a:t>
            </a:r>
          </a:p>
          <a:p>
            <a:pPr lvl="1"/>
            <a:r>
              <a:rPr lang="en-US" dirty="0" smtClean="0"/>
              <a:t>How?</a:t>
            </a:r>
            <a:endParaRPr lang="en-US" dirty="0"/>
          </a:p>
        </p:txBody>
      </p:sp>
    </p:spTree>
    <p:extLst>
      <p:ext uri="{BB962C8B-B14F-4D97-AF65-F5344CB8AC3E}">
        <p14:creationId xmlns:p14="http://schemas.microsoft.com/office/powerpoint/2010/main" val="1041152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Become More Creative</a:t>
            </a:r>
          </a:p>
        </p:txBody>
      </p:sp>
      <p:sp>
        <p:nvSpPr>
          <p:cNvPr id="3" name="Content Placeholder 2"/>
          <p:cNvSpPr>
            <a:spLocks noGrp="1"/>
          </p:cNvSpPr>
          <p:nvPr>
            <p:ph idx="1"/>
          </p:nvPr>
        </p:nvSpPr>
        <p:spPr/>
        <p:txBody>
          <a:bodyPr/>
          <a:lstStyle/>
          <a:p>
            <a:r>
              <a:rPr lang="en-US" dirty="0" smtClean="0"/>
              <a:t>Brainstorming:  A technique for generating new ideas.  </a:t>
            </a:r>
          </a:p>
          <a:p>
            <a:pPr lvl="1"/>
            <a:r>
              <a:rPr lang="en-US" dirty="0" smtClean="0"/>
              <a:t>Free flowing and random process where nothing is held back</a:t>
            </a:r>
          </a:p>
          <a:p>
            <a:pPr lvl="1"/>
            <a:r>
              <a:rPr lang="en-US" dirty="0" smtClean="0"/>
              <a:t>All ideas are put on the table and then fine-tuned to arrive at a final solution. </a:t>
            </a:r>
          </a:p>
          <a:p>
            <a:pPr lvl="1"/>
            <a:r>
              <a:rPr lang="en-US" dirty="0" smtClean="0"/>
              <a:t>Brainstorming is useful for attacking specific rather than general issues.  </a:t>
            </a:r>
          </a:p>
          <a:p>
            <a:endParaRPr lang="en-US" dirty="0"/>
          </a:p>
        </p:txBody>
      </p:sp>
    </p:spTree>
    <p:extLst>
      <p:ext uri="{BB962C8B-B14F-4D97-AF65-F5344CB8AC3E}">
        <p14:creationId xmlns:p14="http://schemas.microsoft.com/office/powerpoint/2010/main" val="3933595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Become More Creative</a:t>
            </a:r>
          </a:p>
        </p:txBody>
      </p:sp>
      <p:sp>
        <p:nvSpPr>
          <p:cNvPr id="3" name="Content Placeholder 2"/>
          <p:cNvSpPr>
            <a:spLocks noGrp="1"/>
          </p:cNvSpPr>
          <p:nvPr>
            <p:ph idx="1"/>
          </p:nvPr>
        </p:nvSpPr>
        <p:spPr/>
        <p:txBody>
          <a:bodyPr/>
          <a:lstStyle/>
          <a:p>
            <a:r>
              <a:rPr lang="en-US" dirty="0" smtClean="0"/>
              <a:t>Mind mapping:  a diagram used to visually organize the vital information.  </a:t>
            </a:r>
          </a:p>
          <a:p>
            <a:pPr lvl="1"/>
            <a:r>
              <a:rPr lang="en-US" dirty="0" smtClean="0"/>
              <a:t>Start in the center of a blank page</a:t>
            </a:r>
          </a:p>
          <a:p>
            <a:pPr lvl="1"/>
            <a:r>
              <a:rPr lang="en-US" dirty="0" smtClean="0"/>
              <a:t>Use an image or shape for your central idea.</a:t>
            </a:r>
          </a:p>
          <a:p>
            <a:pPr lvl="1"/>
            <a:r>
              <a:rPr lang="en-US" dirty="0" smtClean="0"/>
              <a:t>Use colors throughout</a:t>
            </a:r>
          </a:p>
          <a:p>
            <a:pPr lvl="1"/>
            <a:r>
              <a:rPr lang="en-US" dirty="0" smtClean="0"/>
              <a:t>Connect your branches to the central image or idea</a:t>
            </a:r>
          </a:p>
          <a:p>
            <a:pPr lvl="1"/>
            <a:r>
              <a:rPr lang="en-US" dirty="0" smtClean="0"/>
              <a:t>Make your branches curved</a:t>
            </a:r>
          </a:p>
          <a:p>
            <a:pPr lvl="1"/>
            <a:r>
              <a:rPr lang="en-US" dirty="0" smtClean="0"/>
              <a:t>Use one key word per line.</a:t>
            </a:r>
          </a:p>
          <a:p>
            <a:pPr lvl="1"/>
            <a:r>
              <a:rPr lang="en-US" dirty="0" smtClean="0"/>
              <a:t>Use images throughout</a:t>
            </a:r>
          </a:p>
          <a:p>
            <a:endParaRPr lang="en-US" dirty="0"/>
          </a:p>
        </p:txBody>
      </p:sp>
    </p:spTree>
    <p:extLst>
      <p:ext uri="{BB962C8B-B14F-4D97-AF65-F5344CB8AC3E}">
        <p14:creationId xmlns:p14="http://schemas.microsoft.com/office/powerpoint/2010/main" val="278081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Mind Map </a:t>
            </a:r>
            <a:endParaRPr lang="en-US" dirty="0"/>
          </a:p>
        </p:txBody>
      </p:sp>
      <p:pic>
        <p:nvPicPr>
          <p:cNvPr id="4" name="Picture 3"/>
          <p:cNvPicPr>
            <a:picLocks noChangeAspect="1"/>
          </p:cNvPicPr>
          <p:nvPr/>
        </p:nvPicPr>
        <p:blipFill>
          <a:blip r:embed="rId2"/>
          <a:stretch>
            <a:fillRect/>
          </a:stretch>
        </p:blipFill>
        <p:spPr>
          <a:xfrm>
            <a:off x="651418" y="2142836"/>
            <a:ext cx="9642764" cy="4479635"/>
          </a:xfrm>
          <a:prstGeom prst="rect">
            <a:avLst/>
          </a:prstGeom>
        </p:spPr>
      </p:pic>
    </p:spTree>
    <p:extLst>
      <p:ext uri="{BB962C8B-B14F-4D97-AF65-F5344CB8AC3E}">
        <p14:creationId xmlns:p14="http://schemas.microsoft.com/office/powerpoint/2010/main" val="2335877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Mind Map</a:t>
            </a:r>
            <a:endParaRPr lang="en-US" dirty="0"/>
          </a:p>
        </p:txBody>
      </p:sp>
      <p:pic>
        <p:nvPicPr>
          <p:cNvPr id="4" name="Picture 3"/>
          <p:cNvPicPr>
            <a:picLocks noChangeAspect="1"/>
          </p:cNvPicPr>
          <p:nvPr/>
        </p:nvPicPr>
        <p:blipFill>
          <a:blip r:embed="rId2"/>
          <a:stretch>
            <a:fillRect/>
          </a:stretch>
        </p:blipFill>
        <p:spPr>
          <a:xfrm>
            <a:off x="1276198" y="2191812"/>
            <a:ext cx="8422105" cy="4526622"/>
          </a:xfrm>
          <a:prstGeom prst="rect">
            <a:avLst/>
          </a:prstGeom>
        </p:spPr>
      </p:pic>
    </p:spTree>
    <p:extLst>
      <p:ext uri="{BB962C8B-B14F-4D97-AF65-F5344CB8AC3E}">
        <p14:creationId xmlns:p14="http://schemas.microsoft.com/office/powerpoint/2010/main" val="2830369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Become More Creative</a:t>
            </a:r>
          </a:p>
        </p:txBody>
      </p:sp>
      <p:sp>
        <p:nvSpPr>
          <p:cNvPr id="3" name="Content Placeholder 2"/>
          <p:cNvSpPr>
            <a:spLocks noGrp="1"/>
          </p:cNvSpPr>
          <p:nvPr>
            <p:ph idx="1"/>
          </p:nvPr>
        </p:nvSpPr>
        <p:spPr/>
        <p:txBody>
          <a:bodyPr/>
          <a:lstStyle/>
          <a:p>
            <a:r>
              <a:rPr lang="en-US" dirty="0" smtClean="0"/>
              <a:t>The Six Thinking Hats Method:  The main idea is to have the group only “wear one hat at a time” when considering the problem.</a:t>
            </a:r>
          </a:p>
          <a:p>
            <a:pPr lvl="1"/>
            <a:r>
              <a:rPr lang="en-US" dirty="0"/>
              <a:t>There are 6 imaginary hats.</a:t>
            </a:r>
          </a:p>
          <a:p>
            <a:pPr lvl="1"/>
            <a:r>
              <a:rPr lang="en-US" dirty="0" smtClean="0"/>
              <a:t>Each hat enables the problem solver to separate their thinking into 6 clear functions and roles. </a:t>
            </a:r>
          </a:p>
          <a:p>
            <a:pPr lvl="1"/>
            <a:r>
              <a:rPr lang="en-US" dirty="0" smtClean="0"/>
              <a:t>By mentally wearing and switching “hats” you can easily focus or redirect thoughts, conflict, problem, or issue.</a:t>
            </a:r>
            <a:endParaRPr lang="en-US" dirty="0"/>
          </a:p>
        </p:txBody>
      </p:sp>
    </p:spTree>
    <p:extLst>
      <p:ext uri="{BB962C8B-B14F-4D97-AF65-F5344CB8AC3E}">
        <p14:creationId xmlns:p14="http://schemas.microsoft.com/office/powerpoint/2010/main" val="2757938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6 Thinking Hats</a:t>
            </a:r>
            <a:endParaRPr lang="en-US" dirty="0"/>
          </a:p>
        </p:txBody>
      </p:sp>
      <p:sp>
        <p:nvSpPr>
          <p:cNvPr id="3" name="Content Placeholder 2"/>
          <p:cNvSpPr>
            <a:spLocks noGrp="1"/>
          </p:cNvSpPr>
          <p:nvPr>
            <p:ph idx="1"/>
          </p:nvPr>
        </p:nvSpPr>
        <p:spPr>
          <a:xfrm>
            <a:off x="680321" y="2032000"/>
            <a:ext cx="10652697" cy="4184073"/>
          </a:xfrm>
        </p:spPr>
        <p:txBody>
          <a:bodyPr>
            <a:noAutofit/>
          </a:bodyPr>
          <a:lstStyle/>
          <a:p>
            <a:r>
              <a:rPr lang="en-US" dirty="0" smtClean="0"/>
              <a:t>White hat:  Recognizes that information is power, it is the gathering information and focuses on facts. </a:t>
            </a:r>
          </a:p>
          <a:p>
            <a:r>
              <a:rPr lang="en-US" dirty="0" smtClean="0"/>
              <a:t>Blue hat:  Manages the process.  It involves listing the rules and how the problem will be solved in steps.</a:t>
            </a:r>
          </a:p>
          <a:p>
            <a:r>
              <a:rPr lang="en-US" dirty="0" smtClean="0"/>
              <a:t>Green hat:  Focuses on new ideas, creative concepts and, alternatives.</a:t>
            </a:r>
          </a:p>
          <a:p>
            <a:r>
              <a:rPr lang="en-US" dirty="0" smtClean="0"/>
              <a:t>Yellow hat:  Helps explore the feasibility and identify value and benefit.</a:t>
            </a:r>
          </a:p>
          <a:p>
            <a:r>
              <a:rPr lang="en-US" dirty="0" smtClean="0"/>
              <a:t>Red hat:  Signifies feelings and emotions.  It could be the use of intuition and gut feelings.</a:t>
            </a:r>
          </a:p>
          <a:p>
            <a:r>
              <a:rPr lang="en-US" dirty="0" smtClean="0"/>
              <a:t>Black hat:  Is use of judgment or playing the “devil’s advocate”.  Identifying what can go wrong and assessing potential problems. </a:t>
            </a:r>
            <a:endParaRPr lang="en-US" dirty="0"/>
          </a:p>
        </p:txBody>
      </p:sp>
    </p:spTree>
    <p:extLst>
      <p:ext uri="{BB962C8B-B14F-4D97-AF65-F5344CB8AC3E}">
        <p14:creationId xmlns:p14="http://schemas.microsoft.com/office/powerpoint/2010/main" val="2034494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t>
            </a:r>
            <a:r>
              <a:rPr lang="en-US" dirty="0" smtClean="0"/>
              <a:t>1 – Use the “The Six  Hats”</a:t>
            </a:r>
            <a:endParaRPr lang="en-US" dirty="0"/>
          </a:p>
        </p:txBody>
      </p:sp>
      <p:sp>
        <p:nvSpPr>
          <p:cNvPr id="3" name="Content Placeholder 2"/>
          <p:cNvSpPr>
            <a:spLocks noGrp="1"/>
          </p:cNvSpPr>
          <p:nvPr>
            <p:ph idx="1"/>
          </p:nvPr>
        </p:nvSpPr>
        <p:spPr>
          <a:xfrm>
            <a:off x="680321" y="1978429"/>
            <a:ext cx="9613861" cy="3957760"/>
          </a:xfrm>
        </p:spPr>
        <p:txBody>
          <a:bodyPr/>
          <a:lstStyle/>
          <a:p>
            <a:pPr marL="0" indent="0">
              <a:buNone/>
            </a:pPr>
            <a:r>
              <a:rPr lang="en-US" dirty="0"/>
              <a:t>A customer has a warranty problem with </a:t>
            </a:r>
            <a:r>
              <a:rPr lang="en-US" dirty="0" smtClean="0"/>
              <a:t>a stove. </a:t>
            </a:r>
            <a:r>
              <a:rPr lang="en-US" dirty="0"/>
              <a:t>The customer needs it repaired, but you can’t verify the warranty. The customer has lost the receipt. He is quite upset, and doesn’t want to have to pay for repairs. </a:t>
            </a:r>
            <a:endParaRPr lang="en-US" dirty="0" smtClean="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479665" y="3408219"/>
            <a:ext cx="8104910" cy="3067396"/>
          </a:xfrm>
          <a:prstGeom prst="rect">
            <a:avLst/>
          </a:prstGeom>
        </p:spPr>
      </p:pic>
    </p:spTree>
    <p:extLst>
      <p:ext uri="{BB962C8B-B14F-4D97-AF65-F5344CB8AC3E}">
        <p14:creationId xmlns:p14="http://schemas.microsoft.com/office/powerpoint/2010/main" val="3983179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 Map - Class Assignment</a:t>
            </a:r>
            <a:endParaRPr lang="en-US" dirty="0"/>
          </a:p>
        </p:txBody>
      </p:sp>
      <p:sp>
        <p:nvSpPr>
          <p:cNvPr id="3" name="Content Placeholder 2"/>
          <p:cNvSpPr>
            <a:spLocks noGrp="1"/>
          </p:cNvSpPr>
          <p:nvPr>
            <p:ph idx="1"/>
          </p:nvPr>
        </p:nvSpPr>
        <p:spPr/>
        <p:txBody>
          <a:bodyPr>
            <a:normAutofit/>
          </a:bodyPr>
          <a:lstStyle/>
          <a:p>
            <a:pPr marL="0" indent="0">
              <a:buNone/>
            </a:pPr>
            <a:r>
              <a:rPr lang="en-US" sz="4400" dirty="0"/>
              <a:t>Using a problem (family, work, etc.) that you may be struggling with solving, create a mind map.  The mind map may be handwritten or created using the computer. </a:t>
            </a:r>
            <a:endParaRPr lang="en-US" sz="4400" dirty="0"/>
          </a:p>
        </p:txBody>
      </p:sp>
    </p:spTree>
    <p:extLst>
      <p:ext uri="{BB962C8B-B14F-4D97-AF65-F5344CB8AC3E}">
        <p14:creationId xmlns:p14="http://schemas.microsoft.com/office/powerpoint/2010/main" val="145381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a:t>
            </a:r>
            <a:endParaRPr lang="en-US" dirty="0"/>
          </a:p>
        </p:txBody>
      </p:sp>
      <p:sp>
        <p:nvSpPr>
          <p:cNvPr id="3" name="Content Placeholder 2"/>
          <p:cNvSpPr>
            <a:spLocks noGrp="1"/>
          </p:cNvSpPr>
          <p:nvPr>
            <p:ph idx="1"/>
          </p:nvPr>
        </p:nvSpPr>
        <p:spPr/>
        <p:txBody>
          <a:bodyPr/>
          <a:lstStyle/>
          <a:p>
            <a:r>
              <a:rPr lang="en-US" dirty="0" smtClean="0"/>
              <a:t>Leadership is probably the #1 quality that most people aspire to </a:t>
            </a:r>
            <a:r>
              <a:rPr lang="en-US" dirty="0" smtClean="0"/>
              <a:t>possess </a:t>
            </a:r>
            <a:r>
              <a:rPr lang="en-US" dirty="0" smtClean="0"/>
              <a:t>in their lives.</a:t>
            </a:r>
          </a:p>
          <a:p>
            <a:r>
              <a:rPr lang="en-US" dirty="0" smtClean="0"/>
              <a:t>Whether it is in college, at work, in business or in one’s family, leaders are respected and cherished. </a:t>
            </a:r>
            <a:endParaRPr lang="en-US" dirty="0"/>
          </a:p>
        </p:txBody>
      </p:sp>
    </p:spTree>
    <p:extLst>
      <p:ext uri="{BB962C8B-B14F-4D97-AF65-F5344CB8AC3E}">
        <p14:creationId xmlns:p14="http://schemas.microsoft.com/office/powerpoint/2010/main" val="1021239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lstStyle/>
          <a:p>
            <a:pPr marL="0" indent="0">
              <a:buNone/>
            </a:pPr>
            <a:r>
              <a:rPr lang="en-US" dirty="0"/>
              <a:t>Your boss has put you in an unsafe position at work. He insists that you lock up at night when it is dark and take the money bag to the bank. </a:t>
            </a:r>
            <a:endParaRPr lang="en-US" dirty="0" smtClean="0"/>
          </a:p>
          <a:p>
            <a:pPr marL="0" indent="0">
              <a:buNone/>
            </a:pPr>
            <a:endParaRPr lang="en-US" dirty="0"/>
          </a:p>
          <a:p>
            <a:pPr marL="457200" indent="-457200">
              <a:buFont typeface="+mj-lt"/>
              <a:buAutoNum type="arabicPeriod"/>
            </a:pPr>
            <a:r>
              <a:rPr lang="en-US" dirty="0"/>
              <a:t>Identify the problem</a:t>
            </a:r>
          </a:p>
          <a:p>
            <a:pPr marL="457200" indent="-457200">
              <a:buFont typeface="+mj-lt"/>
              <a:buAutoNum type="arabicPeriod"/>
            </a:pPr>
            <a:r>
              <a:rPr lang="en-US" dirty="0"/>
              <a:t>List possible solutions</a:t>
            </a:r>
          </a:p>
          <a:p>
            <a:pPr marL="457200" indent="-457200">
              <a:buFont typeface="+mj-lt"/>
              <a:buAutoNum type="arabicPeriod"/>
            </a:pPr>
            <a:r>
              <a:rPr lang="en-US" dirty="0"/>
              <a:t>Decide on the best solution</a:t>
            </a:r>
          </a:p>
          <a:p>
            <a:pPr marL="0" indent="0">
              <a:buNone/>
            </a:pPr>
            <a:endParaRPr lang="en-US" dirty="0"/>
          </a:p>
        </p:txBody>
      </p:sp>
    </p:spTree>
    <p:extLst>
      <p:ext uri="{BB962C8B-B14F-4D97-AF65-F5344CB8AC3E}">
        <p14:creationId xmlns:p14="http://schemas.microsoft.com/office/powerpoint/2010/main" val="298572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p:txBody>
          <a:bodyPr/>
          <a:lstStyle/>
          <a:p>
            <a:pPr marL="0" indent="0">
              <a:buNone/>
            </a:pPr>
            <a:r>
              <a:rPr lang="en-US" dirty="0"/>
              <a:t>A co-worker sometimes makes comments about my body and it makes me uncomfortable. Although I've told her that I don't like her making comments like that, she hasn't stopped. </a:t>
            </a:r>
            <a:endParaRPr lang="en-US" dirty="0" smtClean="0"/>
          </a:p>
          <a:p>
            <a:pPr marL="0" indent="0">
              <a:buNone/>
            </a:pPr>
            <a:endParaRPr lang="en-US" dirty="0"/>
          </a:p>
          <a:p>
            <a:pPr marL="457200" indent="-457200">
              <a:buFont typeface="+mj-lt"/>
              <a:buAutoNum type="arabicPeriod"/>
            </a:pPr>
            <a:r>
              <a:rPr lang="en-US" dirty="0"/>
              <a:t>Identify the problem</a:t>
            </a:r>
          </a:p>
          <a:p>
            <a:pPr marL="457200" indent="-457200">
              <a:buFont typeface="+mj-lt"/>
              <a:buAutoNum type="arabicPeriod"/>
            </a:pPr>
            <a:r>
              <a:rPr lang="en-US" dirty="0"/>
              <a:t>List possible solutions</a:t>
            </a:r>
          </a:p>
          <a:p>
            <a:pPr marL="457200" indent="-457200">
              <a:buFont typeface="+mj-lt"/>
              <a:buAutoNum type="arabicPeriod"/>
            </a:pPr>
            <a:r>
              <a:rPr lang="en-US" dirty="0"/>
              <a:t>Decide on the best solution</a:t>
            </a:r>
          </a:p>
          <a:p>
            <a:pPr marL="0" indent="0">
              <a:buNone/>
            </a:pPr>
            <a:endParaRPr lang="en-US" dirty="0"/>
          </a:p>
        </p:txBody>
      </p:sp>
    </p:spTree>
    <p:extLst>
      <p:ext uri="{BB962C8B-B14F-4D97-AF65-F5344CB8AC3E}">
        <p14:creationId xmlns:p14="http://schemas.microsoft.com/office/powerpoint/2010/main" val="3068668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lstStyle/>
          <a:p>
            <a:pPr marL="0" indent="0">
              <a:buNone/>
            </a:pPr>
            <a:r>
              <a:rPr lang="en-US" dirty="0"/>
              <a:t>Your computer is always freezing. You have asked the computer tech guy to look at it and he says there is nothing wrong, but you continue to have problems. </a:t>
            </a:r>
            <a:endParaRPr lang="en-US" dirty="0" smtClean="0"/>
          </a:p>
          <a:p>
            <a:pPr marL="0" indent="0">
              <a:buNone/>
            </a:pPr>
            <a:endParaRPr lang="en-US" dirty="0" smtClean="0"/>
          </a:p>
          <a:p>
            <a:pPr marL="457200" indent="-457200">
              <a:buFont typeface="+mj-lt"/>
              <a:buAutoNum type="arabicPeriod"/>
            </a:pPr>
            <a:r>
              <a:rPr lang="en-US" dirty="0"/>
              <a:t>Identify the problem</a:t>
            </a:r>
          </a:p>
          <a:p>
            <a:pPr marL="457200" indent="-457200">
              <a:buFont typeface="+mj-lt"/>
              <a:buAutoNum type="arabicPeriod"/>
            </a:pPr>
            <a:r>
              <a:rPr lang="en-US" dirty="0"/>
              <a:t>List possible solutions</a:t>
            </a:r>
          </a:p>
          <a:p>
            <a:pPr marL="457200" indent="-457200">
              <a:buFont typeface="+mj-lt"/>
              <a:buAutoNum type="arabicPeriod"/>
            </a:pPr>
            <a:r>
              <a:rPr lang="en-US" dirty="0"/>
              <a:t>Decide on the best solution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9693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i="1" dirty="0" smtClean="0"/>
              <a:t>Soft Skills Personality Development for Life Success</a:t>
            </a:r>
          </a:p>
          <a:p>
            <a:pPr marL="0" indent="0">
              <a:lnSpc>
                <a:spcPct val="100000"/>
              </a:lnSpc>
              <a:spcBef>
                <a:spcPts val="0"/>
              </a:spcBef>
              <a:buNone/>
            </a:pPr>
            <a:r>
              <a:rPr lang="en-US" smtClean="0"/>
              <a:t>	By</a:t>
            </a:r>
            <a:r>
              <a:rPr lang="en-US" dirty="0" smtClean="0"/>
              <a:t>:  Prashant Sharma</a:t>
            </a:r>
          </a:p>
          <a:p>
            <a:endParaRPr lang="en-US" dirty="0"/>
          </a:p>
        </p:txBody>
      </p:sp>
    </p:spTree>
    <p:extLst>
      <p:ext uri="{BB962C8B-B14F-4D97-AF65-F5344CB8AC3E}">
        <p14:creationId xmlns:p14="http://schemas.microsoft.com/office/powerpoint/2010/main" val="2446806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Dates to Remember</a:t>
            </a:r>
            <a:endParaRPr lang="en-US" dirty="0"/>
          </a:p>
        </p:txBody>
      </p:sp>
      <p:sp>
        <p:nvSpPr>
          <p:cNvPr id="3" name="Content Placeholder 2"/>
          <p:cNvSpPr>
            <a:spLocks noGrp="1"/>
          </p:cNvSpPr>
          <p:nvPr>
            <p:ph idx="1"/>
          </p:nvPr>
        </p:nvSpPr>
        <p:spPr>
          <a:xfrm>
            <a:off x="680321" y="2177934"/>
            <a:ext cx="9760464" cy="3932822"/>
          </a:xfrm>
        </p:spPr>
        <p:txBody>
          <a:bodyPr>
            <a:normAutofit fontScale="92500" lnSpcReduction="10000"/>
          </a:bodyPr>
          <a:lstStyle/>
          <a:p>
            <a:r>
              <a:rPr lang="en-US" dirty="0" smtClean="0">
                <a:solidFill>
                  <a:srgbClr val="FF0000"/>
                </a:solidFill>
              </a:rPr>
              <a:t>April 5</a:t>
            </a:r>
            <a:r>
              <a:rPr lang="en-US" dirty="0" smtClean="0"/>
              <a:t>:  Assignments are due – See Modules Week 8</a:t>
            </a:r>
          </a:p>
          <a:p>
            <a:r>
              <a:rPr lang="en-US" dirty="0" smtClean="0"/>
              <a:t>April 6:  Project Day (Please make an effort to meet with your group.)</a:t>
            </a:r>
          </a:p>
          <a:p>
            <a:r>
              <a:rPr lang="en-US" dirty="0" smtClean="0"/>
              <a:t>April 12:  Submit Rough Draft of Paper and PowerPoint (Leader or appoint someone from your group)</a:t>
            </a:r>
          </a:p>
          <a:p>
            <a:r>
              <a:rPr lang="en-US" dirty="0" smtClean="0"/>
              <a:t>April 19:  Submit Final Draft of Paper and PowerPoint (Leader or  appoint someone from your group</a:t>
            </a:r>
          </a:p>
          <a:p>
            <a:r>
              <a:rPr lang="en-US" dirty="0" smtClean="0"/>
              <a:t>April 20:  Presentation Day</a:t>
            </a:r>
          </a:p>
          <a:p>
            <a:r>
              <a:rPr lang="en-US" dirty="0" smtClean="0"/>
              <a:t>April 26:  Group Assessment (Questionnaire) – Individual Submissions</a:t>
            </a:r>
          </a:p>
          <a:p>
            <a:r>
              <a:rPr lang="en-US" dirty="0" smtClean="0"/>
              <a:t>April 27:  Last Regular Class Day</a:t>
            </a:r>
          </a:p>
          <a:p>
            <a:r>
              <a:rPr lang="en-US" dirty="0" smtClean="0"/>
              <a:t>May 4:  Final Exam (Career E-Portfolio)</a:t>
            </a:r>
            <a:endParaRPr lang="en-US" dirty="0"/>
          </a:p>
        </p:txBody>
      </p:sp>
    </p:spTree>
    <p:extLst>
      <p:ext uri="{BB962C8B-B14F-4D97-AF65-F5344CB8AC3E}">
        <p14:creationId xmlns:p14="http://schemas.microsoft.com/office/powerpoint/2010/main" val="3901123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leadership?</a:t>
            </a:r>
            <a:endParaRPr lang="en-US" dirty="0"/>
          </a:p>
        </p:txBody>
      </p:sp>
      <p:sp>
        <p:nvSpPr>
          <p:cNvPr id="3" name="Content Placeholder 2"/>
          <p:cNvSpPr>
            <a:spLocks noGrp="1"/>
          </p:cNvSpPr>
          <p:nvPr>
            <p:ph idx="1"/>
          </p:nvPr>
        </p:nvSpPr>
        <p:spPr/>
        <p:txBody>
          <a:bodyPr/>
          <a:lstStyle/>
          <a:p>
            <a:r>
              <a:rPr lang="en-US" dirty="0" smtClean="0"/>
              <a:t>Leadership is the process of inspiring others to give their best to achieve a desired result.</a:t>
            </a:r>
          </a:p>
          <a:p>
            <a:r>
              <a:rPr lang="en-US" dirty="0" smtClean="0"/>
              <a:t>Leadership is about getting people to move in the direction which they want, gaining their commitment, applauding their achievements and motivating them to realize their goals. </a:t>
            </a:r>
            <a:endParaRPr lang="en-US" dirty="0"/>
          </a:p>
        </p:txBody>
      </p:sp>
    </p:spTree>
    <p:extLst>
      <p:ext uri="{BB962C8B-B14F-4D97-AF65-F5344CB8AC3E}">
        <p14:creationId xmlns:p14="http://schemas.microsoft.com/office/powerpoint/2010/main" val="138977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everyday leaders motivate others?</a:t>
            </a:r>
            <a:endParaRPr lang="en-US" dirty="0"/>
          </a:p>
        </p:txBody>
      </p:sp>
      <p:sp>
        <p:nvSpPr>
          <p:cNvPr id="3" name="Content Placeholder 2"/>
          <p:cNvSpPr>
            <a:spLocks noGrp="1"/>
          </p:cNvSpPr>
          <p:nvPr>
            <p:ph idx="1"/>
          </p:nvPr>
        </p:nvSpPr>
        <p:spPr/>
        <p:txBody>
          <a:bodyPr/>
          <a:lstStyle/>
          <a:p>
            <a:r>
              <a:rPr lang="en-US" dirty="0" smtClean="0"/>
              <a:t>Inspire:  Everyday leaders show that it is possible to do something if one applies their mind to it. </a:t>
            </a:r>
          </a:p>
          <a:p>
            <a:r>
              <a:rPr lang="en-US" dirty="0" smtClean="0"/>
              <a:t>Influence:  Leaders have the knack to get people to do what they don’t want to do.  </a:t>
            </a:r>
          </a:p>
          <a:p>
            <a:r>
              <a:rPr lang="en-US" dirty="0" smtClean="0"/>
              <a:t>Stimulate:  Leaders have an in-built radar that senses when something is not right in their immediate circle. </a:t>
            </a:r>
          </a:p>
          <a:p>
            <a:r>
              <a:rPr lang="en-US" dirty="0" smtClean="0"/>
              <a:t>Create:  Everyday leaders think out-of-the-box.</a:t>
            </a:r>
          </a:p>
          <a:p>
            <a:endParaRPr lang="en-US" dirty="0"/>
          </a:p>
        </p:txBody>
      </p:sp>
    </p:spTree>
    <p:extLst>
      <p:ext uri="{BB962C8B-B14F-4D97-AF65-F5344CB8AC3E}">
        <p14:creationId xmlns:p14="http://schemas.microsoft.com/office/powerpoint/2010/main" val="364610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Qualities of a Good Leader</a:t>
            </a:r>
            <a:endParaRPr lang="en-US" dirty="0"/>
          </a:p>
        </p:txBody>
      </p:sp>
      <p:sp>
        <p:nvSpPr>
          <p:cNvPr id="3" name="Content Placeholder 2"/>
          <p:cNvSpPr>
            <a:spLocks noGrp="1"/>
          </p:cNvSpPr>
          <p:nvPr>
            <p:ph idx="1"/>
          </p:nvPr>
        </p:nvSpPr>
        <p:spPr/>
        <p:txBody>
          <a:bodyPr/>
          <a:lstStyle/>
          <a:p>
            <a:r>
              <a:rPr lang="en-US" dirty="0" smtClean="0"/>
              <a:t>Leaders are role models</a:t>
            </a:r>
          </a:p>
          <a:p>
            <a:r>
              <a:rPr lang="en-US" dirty="0" smtClean="0"/>
              <a:t>Professionalism</a:t>
            </a:r>
          </a:p>
          <a:p>
            <a:r>
              <a:rPr lang="en-US" dirty="0" smtClean="0"/>
              <a:t>Ownership &amp; accountability</a:t>
            </a:r>
          </a:p>
          <a:p>
            <a:r>
              <a:rPr lang="en-US" dirty="0" smtClean="0"/>
              <a:t>Communication skills</a:t>
            </a:r>
          </a:p>
          <a:p>
            <a:r>
              <a:rPr lang="en-US" dirty="0" smtClean="0"/>
              <a:t>Empathy</a:t>
            </a:r>
          </a:p>
          <a:p>
            <a:r>
              <a:rPr lang="en-US" dirty="0" smtClean="0"/>
              <a:t>Physical Fitness</a:t>
            </a:r>
          </a:p>
          <a:p>
            <a:r>
              <a:rPr lang="en-US" dirty="0" smtClean="0"/>
              <a:t>Storytelling skills</a:t>
            </a:r>
            <a:endParaRPr lang="en-US" dirty="0"/>
          </a:p>
        </p:txBody>
      </p:sp>
    </p:spTree>
    <p:extLst>
      <p:ext uri="{BB962C8B-B14F-4D97-AF65-F5344CB8AC3E}">
        <p14:creationId xmlns:p14="http://schemas.microsoft.com/office/powerpoint/2010/main" val="57327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Professionalism</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53968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Professionalism?</a:t>
            </a:r>
            <a:endParaRPr lang="en-US" dirty="0"/>
          </a:p>
        </p:txBody>
      </p:sp>
      <p:sp>
        <p:nvSpPr>
          <p:cNvPr id="3" name="Content Placeholder 2"/>
          <p:cNvSpPr>
            <a:spLocks noGrp="1"/>
          </p:cNvSpPr>
          <p:nvPr>
            <p:ph idx="1"/>
          </p:nvPr>
        </p:nvSpPr>
        <p:spPr/>
        <p:txBody>
          <a:bodyPr/>
          <a:lstStyle/>
          <a:p>
            <a:r>
              <a:rPr lang="en-US" dirty="0" smtClean="0"/>
              <a:t>Professionalism is one of the key traits of a good leader.</a:t>
            </a:r>
          </a:p>
          <a:p>
            <a:r>
              <a:rPr lang="en-US" dirty="0" smtClean="0"/>
              <a:t>Professionalism should not be confused with the word Professional.</a:t>
            </a:r>
          </a:p>
          <a:p>
            <a:r>
              <a:rPr lang="en-US" dirty="0" smtClean="0"/>
              <a:t>A Professional is a person who gets paid to do a particular job.</a:t>
            </a:r>
          </a:p>
          <a:p>
            <a:r>
              <a:rPr lang="en-US" dirty="0" smtClean="0"/>
              <a:t>Professionalism  is the </a:t>
            </a:r>
            <a:r>
              <a:rPr lang="en-US" u="sng" dirty="0" smtClean="0"/>
              <a:t>skill</a:t>
            </a:r>
            <a:r>
              <a:rPr lang="en-US" dirty="0" smtClean="0"/>
              <a:t>, good </a:t>
            </a:r>
            <a:r>
              <a:rPr lang="en-US" u="sng" dirty="0"/>
              <a:t>judgement</a:t>
            </a:r>
            <a:r>
              <a:rPr lang="en-US" dirty="0" smtClean="0"/>
              <a:t>, and </a:t>
            </a:r>
            <a:r>
              <a:rPr lang="en-US" u="sng" dirty="0"/>
              <a:t>courteous</a:t>
            </a:r>
            <a:r>
              <a:rPr lang="en-US" dirty="0" smtClean="0"/>
              <a:t> behavior that are </a:t>
            </a:r>
            <a:r>
              <a:rPr lang="en-US" u="sng" dirty="0"/>
              <a:t>expected</a:t>
            </a:r>
            <a:r>
              <a:rPr lang="en-US" dirty="0" smtClean="0"/>
              <a:t> from a person who are </a:t>
            </a:r>
            <a:r>
              <a:rPr lang="en-US" u="sng" dirty="0"/>
              <a:t>trained</a:t>
            </a:r>
            <a:r>
              <a:rPr lang="en-US" dirty="0" smtClean="0"/>
              <a:t> to do a job well.  </a:t>
            </a:r>
          </a:p>
          <a:p>
            <a:r>
              <a:rPr lang="en-US" dirty="0" smtClean="0"/>
              <a:t>Professionalism separates high performers from average performers. </a:t>
            </a:r>
            <a:endParaRPr lang="en-US" dirty="0"/>
          </a:p>
        </p:txBody>
      </p:sp>
    </p:spTree>
    <p:extLst>
      <p:ext uri="{BB962C8B-B14F-4D97-AF65-F5344CB8AC3E}">
        <p14:creationId xmlns:p14="http://schemas.microsoft.com/office/powerpoint/2010/main" val="1196581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Qualities that Display Excellent Professionalism</a:t>
            </a:r>
            <a:endParaRPr lang="en-US" sz="3200" dirty="0"/>
          </a:p>
        </p:txBody>
      </p:sp>
      <p:sp>
        <p:nvSpPr>
          <p:cNvPr id="3" name="Content Placeholder 2"/>
          <p:cNvSpPr>
            <a:spLocks noGrp="1"/>
          </p:cNvSpPr>
          <p:nvPr>
            <p:ph idx="1"/>
          </p:nvPr>
        </p:nvSpPr>
        <p:spPr/>
        <p:txBody>
          <a:bodyPr/>
          <a:lstStyle/>
          <a:p>
            <a:r>
              <a:rPr lang="en-US" dirty="0" smtClean="0"/>
              <a:t>Do the right thing and do them right.</a:t>
            </a:r>
          </a:p>
          <a:p>
            <a:r>
              <a:rPr lang="en-US" dirty="0" smtClean="0"/>
              <a:t>Follow up</a:t>
            </a:r>
          </a:p>
          <a:p>
            <a:r>
              <a:rPr lang="en-US" dirty="0" smtClean="0"/>
              <a:t>Ask for feedback</a:t>
            </a:r>
          </a:p>
          <a:p>
            <a:r>
              <a:rPr lang="en-US" dirty="0" smtClean="0"/>
              <a:t>Deep sense of integrity</a:t>
            </a:r>
            <a:endParaRPr lang="en-US" dirty="0"/>
          </a:p>
        </p:txBody>
      </p:sp>
    </p:spTree>
    <p:extLst>
      <p:ext uri="{BB962C8B-B14F-4D97-AF65-F5344CB8AC3E}">
        <p14:creationId xmlns:p14="http://schemas.microsoft.com/office/powerpoint/2010/main" val="1023221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Creativity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26124226"/>
      </p:ext>
    </p:extLst>
  </p:cSld>
  <p:clrMapOvr>
    <a:masterClrMapping/>
  </p:clrMapOvr>
</p:sld>
</file>

<file path=ppt/theme/theme1.xml><?xml version="1.0" encoding="utf-8"?>
<a:theme xmlns:a="http://schemas.openxmlformats.org/drawingml/2006/main" name="Berli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emplate>Berlin</Template>
  <TotalTime>736</TotalTime>
  <Words>1090</Words>
  <Application>Microsoft Office PowerPoint</Application>
  <PresentationFormat>Widescreen</PresentationFormat>
  <Paragraphs>112</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Trebuchet MS</vt:lpstr>
      <vt:lpstr>Berlin</vt:lpstr>
      <vt:lpstr>Leadership, Professionalism, Creativity &amp; Problem Solving</vt:lpstr>
      <vt:lpstr>Leadership</vt:lpstr>
      <vt:lpstr>What is leadership?</vt:lpstr>
      <vt:lpstr>How do everyday leaders motivate others?</vt:lpstr>
      <vt:lpstr>Qualities of a Good Leader</vt:lpstr>
      <vt:lpstr>Professionalism</vt:lpstr>
      <vt:lpstr>What is Professionalism?</vt:lpstr>
      <vt:lpstr>Qualities that Display Excellent Professionalism</vt:lpstr>
      <vt:lpstr>Creativity</vt:lpstr>
      <vt:lpstr>What is Creativity?</vt:lpstr>
      <vt:lpstr>Ways to Become More Creative</vt:lpstr>
      <vt:lpstr>Ways to Become More Creative</vt:lpstr>
      <vt:lpstr>Ways to Become More Creative</vt:lpstr>
      <vt:lpstr>Example of Mind Map </vt:lpstr>
      <vt:lpstr>Example of Mind Map</vt:lpstr>
      <vt:lpstr>Ways to Become More Creative</vt:lpstr>
      <vt:lpstr>The 6 Thinking Hats</vt:lpstr>
      <vt:lpstr>Question #1 – Use the “The Six  Hats”</vt:lpstr>
      <vt:lpstr>Mind Map - Class Assignment</vt:lpstr>
      <vt:lpstr>Question #2</vt:lpstr>
      <vt:lpstr>Question #3</vt:lpstr>
      <vt:lpstr>Question #4</vt:lpstr>
      <vt:lpstr>Reference</vt:lpstr>
      <vt:lpstr>Dates to Remember</vt:lpstr>
    </vt:vector>
  </TitlesOfParts>
  <Company>Caddo Parish Public Schools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Professionalism, Creativity &amp; Problem Solving</dc:title>
  <dc:creator>LOTT, PAULA</dc:creator>
  <cp:lastModifiedBy>LOTT, PAULA</cp:lastModifiedBy>
  <cp:revision>16</cp:revision>
  <dcterms:created xsi:type="dcterms:W3CDTF">2022-03-29T17:02:46Z</dcterms:created>
  <dcterms:modified xsi:type="dcterms:W3CDTF">2022-03-30T18:50:28Z</dcterms:modified>
</cp:coreProperties>
</file>