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AEA4B-B740-477B-A860-B43AB9903D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57B355F-4A33-4552-8F27-0E9464BD13B9}">
      <dgm:prSet phldrT="[Text]"/>
      <dgm:spPr/>
      <dgm:t>
        <a:bodyPr/>
        <a:lstStyle/>
        <a:p>
          <a:r>
            <a:rPr lang="en-US" dirty="0" smtClean="0"/>
            <a:t>The sender is the person trying to communicate a message</a:t>
          </a:r>
          <a:endParaRPr lang="en-US" dirty="0"/>
        </a:p>
      </dgm:t>
    </dgm:pt>
    <dgm:pt modelId="{D728F554-C1C1-40B1-B768-287476C8F0F0}" type="parTrans" cxnId="{2CAEBC2E-E376-465B-AC57-2DE9377CE743}">
      <dgm:prSet/>
      <dgm:spPr/>
      <dgm:t>
        <a:bodyPr/>
        <a:lstStyle/>
        <a:p>
          <a:endParaRPr lang="en-US"/>
        </a:p>
      </dgm:t>
    </dgm:pt>
    <dgm:pt modelId="{3891CA74-382B-4BCB-9BD9-42C13744B73B}" type="sibTrans" cxnId="{2CAEBC2E-E376-465B-AC57-2DE9377CE743}">
      <dgm:prSet/>
      <dgm:spPr/>
      <dgm:t>
        <a:bodyPr/>
        <a:lstStyle/>
        <a:p>
          <a:endParaRPr lang="en-US"/>
        </a:p>
      </dgm:t>
    </dgm:pt>
    <dgm:pt modelId="{2E725B76-54CD-4D48-9B83-B080CB8341D9}">
      <dgm:prSet phldrT="[Text]"/>
      <dgm:spPr/>
      <dgm:t>
        <a:bodyPr/>
        <a:lstStyle/>
        <a:p>
          <a:r>
            <a:rPr lang="en-US" dirty="0" smtClean="0"/>
            <a:t>The receiver is the person at whom the message is intended. </a:t>
          </a:r>
          <a:endParaRPr lang="en-US" dirty="0"/>
        </a:p>
      </dgm:t>
    </dgm:pt>
    <dgm:pt modelId="{BF863E3E-7B1E-4EBD-9B41-F416227C3291}" type="parTrans" cxnId="{5D5B3AEA-D996-488C-95B1-A12CE8EC760F}">
      <dgm:prSet/>
      <dgm:spPr/>
      <dgm:t>
        <a:bodyPr/>
        <a:lstStyle/>
        <a:p>
          <a:endParaRPr lang="en-US"/>
        </a:p>
      </dgm:t>
    </dgm:pt>
    <dgm:pt modelId="{5D278176-94A0-4490-AA02-F88189050231}" type="sibTrans" cxnId="{5D5B3AEA-D996-488C-95B1-A12CE8EC760F}">
      <dgm:prSet/>
      <dgm:spPr/>
      <dgm:t>
        <a:bodyPr/>
        <a:lstStyle/>
        <a:p>
          <a:endParaRPr lang="en-US"/>
        </a:p>
      </dgm:t>
    </dgm:pt>
    <dgm:pt modelId="{F9816C2D-7276-4E5A-8F66-29F484617A9B}">
      <dgm:prSet phldrT="[Text]"/>
      <dgm:spPr/>
      <dgm:t>
        <a:bodyPr/>
        <a:lstStyle/>
        <a:p>
          <a:r>
            <a:rPr lang="en-US" dirty="0" smtClean="0"/>
            <a:t>A message is sent to convey some mental information or thoughts. </a:t>
          </a:r>
          <a:endParaRPr lang="en-US" dirty="0"/>
        </a:p>
      </dgm:t>
    </dgm:pt>
    <dgm:pt modelId="{44D995A1-46D8-40A0-87EE-E407B0C62E10}" type="parTrans" cxnId="{5192FE4B-4DEA-430D-A82E-060810CA8E06}">
      <dgm:prSet/>
      <dgm:spPr/>
      <dgm:t>
        <a:bodyPr/>
        <a:lstStyle/>
        <a:p>
          <a:endParaRPr lang="en-US"/>
        </a:p>
      </dgm:t>
    </dgm:pt>
    <dgm:pt modelId="{553DDD44-A90B-4D23-A0CF-941927B6AE84}" type="sibTrans" cxnId="{5192FE4B-4DEA-430D-A82E-060810CA8E06}">
      <dgm:prSet/>
      <dgm:spPr/>
      <dgm:t>
        <a:bodyPr/>
        <a:lstStyle/>
        <a:p>
          <a:endParaRPr lang="en-US"/>
        </a:p>
      </dgm:t>
    </dgm:pt>
    <dgm:pt modelId="{E26C43D6-C3DF-4771-A559-2A65475D13DD}">
      <dgm:prSet/>
      <dgm:spPr/>
      <dgm:t>
        <a:bodyPr/>
        <a:lstStyle/>
        <a:p>
          <a:r>
            <a:rPr lang="en-US" dirty="0" err="1" smtClean="0"/>
            <a:t>Informatin</a:t>
          </a:r>
          <a:r>
            <a:rPr lang="en-US" dirty="0" smtClean="0"/>
            <a:t> is sent to influence or change behavior.</a:t>
          </a:r>
          <a:endParaRPr lang="en-US" dirty="0"/>
        </a:p>
      </dgm:t>
    </dgm:pt>
    <dgm:pt modelId="{81A03029-8A98-4304-BF8B-C2F5894C281C}" type="parTrans" cxnId="{06DA6F3A-374A-43C6-BA05-1029139E77AC}">
      <dgm:prSet/>
      <dgm:spPr/>
      <dgm:t>
        <a:bodyPr/>
        <a:lstStyle/>
        <a:p>
          <a:endParaRPr lang="en-US"/>
        </a:p>
      </dgm:t>
    </dgm:pt>
    <dgm:pt modelId="{75305EF3-EF6B-4837-8F5D-3458A4F40185}" type="sibTrans" cxnId="{06DA6F3A-374A-43C6-BA05-1029139E77AC}">
      <dgm:prSet/>
      <dgm:spPr/>
      <dgm:t>
        <a:bodyPr/>
        <a:lstStyle/>
        <a:p>
          <a:endParaRPr lang="en-US"/>
        </a:p>
      </dgm:t>
    </dgm:pt>
    <dgm:pt modelId="{146E1BE9-C888-4C66-8A5A-94D978C46A14}" type="pres">
      <dgm:prSet presAssocID="{FCEAEA4B-B740-477B-A860-B43AB9903D3B}" presName="CompostProcess" presStyleCnt="0">
        <dgm:presLayoutVars>
          <dgm:dir/>
          <dgm:resizeHandles val="exact"/>
        </dgm:presLayoutVars>
      </dgm:prSet>
      <dgm:spPr/>
    </dgm:pt>
    <dgm:pt modelId="{83773B78-25DF-45C0-9C77-8F2D84D49A68}" type="pres">
      <dgm:prSet presAssocID="{FCEAEA4B-B740-477B-A860-B43AB9903D3B}" presName="arrow" presStyleLbl="bgShp" presStyleIdx="0" presStyleCnt="1"/>
      <dgm:spPr/>
    </dgm:pt>
    <dgm:pt modelId="{67017E8A-34D5-421E-A7B3-A7E99ADAEA3E}" type="pres">
      <dgm:prSet presAssocID="{FCEAEA4B-B740-477B-A860-B43AB9903D3B}" presName="linearProcess" presStyleCnt="0"/>
      <dgm:spPr/>
    </dgm:pt>
    <dgm:pt modelId="{78FD8EE2-15B4-4D2C-8FD3-09826F2DB06E}" type="pres">
      <dgm:prSet presAssocID="{357B355F-4A33-4552-8F27-0E9464BD13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B0D81-8FF5-47D9-8AC9-EE877BC057F9}" type="pres">
      <dgm:prSet presAssocID="{3891CA74-382B-4BCB-9BD9-42C13744B73B}" presName="sibTrans" presStyleCnt="0"/>
      <dgm:spPr/>
    </dgm:pt>
    <dgm:pt modelId="{7DF5FD8D-6F3D-4541-8113-237DD5CFA03D}" type="pres">
      <dgm:prSet presAssocID="{2E725B76-54CD-4D48-9B83-B080CB8341D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B8E02-0355-48D8-90AD-E33389F452AF}" type="pres">
      <dgm:prSet presAssocID="{5D278176-94A0-4490-AA02-F88189050231}" presName="sibTrans" presStyleCnt="0"/>
      <dgm:spPr/>
    </dgm:pt>
    <dgm:pt modelId="{741ACF9A-5FE5-42E5-B23A-5CE2208132D0}" type="pres">
      <dgm:prSet presAssocID="{F9816C2D-7276-4E5A-8F66-29F484617A9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DD5B9-117E-4FE4-B7B9-F26A0E6F937D}" type="pres">
      <dgm:prSet presAssocID="{553DDD44-A90B-4D23-A0CF-941927B6AE84}" presName="sibTrans" presStyleCnt="0"/>
      <dgm:spPr/>
    </dgm:pt>
    <dgm:pt modelId="{21A1B2B7-F0C9-4E2B-9851-469F09577706}" type="pres">
      <dgm:prSet presAssocID="{E26C43D6-C3DF-4771-A559-2A65475D13D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820698-E52E-4973-BB2D-85066C5A175B}" type="presOf" srcId="{FCEAEA4B-B740-477B-A860-B43AB9903D3B}" destId="{146E1BE9-C888-4C66-8A5A-94D978C46A14}" srcOrd="0" destOrd="0" presId="urn:microsoft.com/office/officeart/2005/8/layout/hProcess9"/>
    <dgm:cxn modelId="{110DBE43-48F0-4E65-A7CE-66F71ECB24BD}" type="presOf" srcId="{E26C43D6-C3DF-4771-A559-2A65475D13DD}" destId="{21A1B2B7-F0C9-4E2B-9851-469F09577706}" srcOrd="0" destOrd="0" presId="urn:microsoft.com/office/officeart/2005/8/layout/hProcess9"/>
    <dgm:cxn modelId="{917A85B5-52F8-4397-BDD0-299470D0B1C7}" type="presOf" srcId="{2E725B76-54CD-4D48-9B83-B080CB8341D9}" destId="{7DF5FD8D-6F3D-4541-8113-237DD5CFA03D}" srcOrd="0" destOrd="0" presId="urn:microsoft.com/office/officeart/2005/8/layout/hProcess9"/>
    <dgm:cxn modelId="{2CAEBC2E-E376-465B-AC57-2DE9377CE743}" srcId="{FCEAEA4B-B740-477B-A860-B43AB9903D3B}" destId="{357B355F-4A33-4552-8F27-0E9464BD13B9}" srcOrd="0" destOrd="0" parTransId="{D728F554-C1C1-40B1-B768-287476C8F0F0}" sibTransId="{3891CA74-382B-4BCB-9BD9-42C13744B73B}"/>
    <dgm:cxn modelId="{5192FE4B-4DEA-430D-A82E-060810CA8E06}" srcId="{FCEAEA4B-B740-477B-A860-B43AB9903D3B}" destId="{F9816C2D-7276-4E5A-8F66-29F484617A9B}" srcOrd="2" destOrd="0" parTransId="{44D995A1-46D8-40A0-87EE-E407B0C62E10}" sibTransId="{553DDD44-A90B-4D23-A0CF-941927B6AE84}"/>
    <dgm:cxn modelId="{BD1C7A95-F608-4749-BDBE-D9013EF4150A}" type="presOf" srcId="{357B355F-4A33-4552-8F27-0E9464BD13B9}" destId="{78FD8EE2-15B4-4D2C-8FD3-09826F2DB06E}" srcOrd="0" destOrd="0" presId="urn:microsoft.com/office/officeart/2005/8/layout/hProcess9"/>
    <dgm:cxn modelId="{5D5B3AEA-D996-488C-95B1-A12CE8EC760F}" srcId="{FCEAEA4B-B740-477B-A860-B43AB9903D3B}" destId="{2E725B76-54CD-4D48-9B83-B080CB8341D9}" srcOrd="1" destOrd="0" parTransId="{BF863E3E-7B1E-4EBD-9B41-F416227C3291}" sibTransId="{5D278176-94A0-4490-AA02-F88189050231}"/>
    <dgm:cxn modelId="{4B2EC4F2-75F6-4C04-9F62-66CE7485AB09}" type="presOf" srcId="{F9816C2D-7276-4E5A-8F66-29F484617A9B}" destId="{741ACF9A-5FE5-42E5-B23A-5CE2208132D0}" srcOrd="0" destOrd="0" presId="urn:microsoft.com/office/officeart/2005/8/layout/hProcess9"/>
    <dgm:cxn modelId="{06DA6F3A-374A-43C6-BA05-1029139E77AC}" srcId="{FCEAEA4B-B740-477B-A860-B43AB9903D3B}" destId="{E26C43D6-C3DF-4771-A559-2A65475D13DD}" srcOrd="3" destOrd="0" parTransId="{81A03029-8A98-4304-BF8B-C2F5894C281C}" sibTransId="{75305EF3-EF6B-4837-8F5D-3458A4F40185}"/>
    <dgm:cxn modelId="{EF793722-5877-42CE-879F-0C64350FC0F6}" type="presParOf" srcId="{146E1BE9-C888-4C66-8A5A-94D978C46A14}" destId="{83773B78-25DF-45C0-9C77-8F2D84D49A68}" srcOrd="0" destOrd="0" presId="urn:microsoft.com/office/officeart/2005/8/layout/hProcess9"/>
    <dgm:cxn modelId="{9F2E540F-65EF-4725-B26B-611F34457EF8}" type="presParOf" srcId="{146E1BE9-C888-4C66-8A5A-94D978C46A14}" destId="{67017E8A-34D5-421E-A7B3-A7E99ADAEA3E}" srcOrd="1" destOrd="0" presId="urn:microsoft.com/office/officeart/2005/8/layout/hProcess9"/>
    <dgm:cxn modelId="{CFBFD61F-4673-46D5-9B6F-1E793414AB54}" type="presParOf" srcId="{67017E8A-34D5-421E-A7B3-A7E99ADAEA3E}" destId="{78FD8EE2-15B4-4D2C-8FD3-09826F2DB06E}" srcOrd="0" destOrd="0" presId="urn:microsoft.com/office/officeart/2005/8/layout/hProcess9"/>
    <dgm:cxn modelId="{B5C44BE3-104E-43FC-A32F-CB1B72CC72AC}" type="presParOf" srcId="{67017E8A-34D5-421E-A7B3-A7E99ADAEA3E}" destId="{439B0D81-8FF5-47D9-8AC9-EE877BC057F9}" srcOrd="1" destOrd="0" presId="urn:microsoft.com/office/officeart/2005/8/layout/hProcess9"/>
    <dgm:cxn modelId="{5E3184F2-AE73-4423-8B2A-CB15FBDEF840}" type="presParOf" srcId="{67017E8A-34D5-421E-A7B3-A7E99ADAEA3E}" destId="{7DF5FD8D-6F3D-4541-8113-237DD5CFA03D}" srcOrd="2" destOrd="0" presId="urn:microsoft.com/office/officeart/2005/8/layout/hProcess9"/>
    <dgm:cxn modelId="{E238CC14-F66B-4BD1-8254-4954D909CE4A}" type="presParOf" srcId="{67017E8A-34D5-421E-A7B3-A7E99ADAEA3E}" destId="{321B8E02-0355-48D8-90AD-E33389F452AF}" srcOrd="3" destOrd="0" presId="urn:microsoft.com/office/officeart/2005/8/layout/hProcess9"/>
    <dgm:cxn modelId="{B38FB910-CAC0-4AAB-A8F6-9A000AC96F97}" type="presParOf" srcId="{67017E8A-34D5-421E-A7B3-A7E99ADAEA3E}" destId="{741ACF9A-5FE5-42E5-B23A-5CE2208132D0}" srcOrd="4" destOrd="0" presId="urn:microsoft.com/office/officeart/2005/8/layout/hProcess9"/>
    <dgm:cxn modelId="{16B9BFA7-1A61-4AA5-B89D-2059934C496D}" type="presParOf" srcId="{67017E8A-34D5-421E-A7B3-A7E99ADAEA3E}" destId="{484DD5B9-117E-4FE4-B7B9-F26A0E6F937D}" srcOrd="5" destOrd="0" presId="urn:microsoft.com/office/officeart/2005/8/layout/hProcess9"/>
    <dgm:cxn modelId="{BC11FDB1-A8BA-41A1-B5FD-8306A06E4E21}" type="presParOf" srcId="{67017E8A-34D5-421E-A7B3-A7E99ADAEA3E}" destId="{21A1B2B7-F0C9-4E2B-9851-469F0957770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3B78-25DF-45C0-9C77-8F2D84D49A68}">
      <dsp:nvSpPr>
        <dsp:cNvPr id="0" name=""/>
        <dsp:cNvSpPr/>
      </dsp:nvSpPr>
      <dsp:spPr>
        <a:xfrm>
          <a:off x="866601" y="0"/>
          <a:ext cx="9821486" cy="425796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D8EE2-15B4-4D2C-8FD3-09826F2DB06E}">
      <dsp:nvSpPr>
        <dsp:cNvPr id="0" name=""/>
        <dsp:cNvSpPr/>
      </dsp:nvSpPr>
      <dsp:spPr>
        <a:xfrm>
          <a:off x="5782" y="1277389"/>
          <a:ext cx="2781475" cy="1703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sender is the person trying to communicate a message</a:t>
          </a:r>
          <a:endParaRPr lang="en-US" sz="2200" kern="1200" dirty="0"/>
        </a:p>
      </dsp:txBody>
      <dsp:txXfrm>
        <a:off x="88925" y="1360532"/>
        <a:ext cx="2615189" cy="1536899"/>
      </dsp:txXfrm>
    </dsp:sp>
    <dsp:sp modelId="{7DF5FD8D-6F3D-4541-8113-237DD5CFA03D}">
      <dsp:nvSpPr>
        <dsp:cNvPr id="0" name=""/>
        <dsp:cNvSpPr/>
      </dsp:nvSpPr>
      <dsp:spPr>
        <a:xfrm>
          <a:off x="2926332" y="1277389"/>
          <a:ext cx="2781475" cy="1703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receiver is the person at whom the message is intended. </a:t>
          </a:r>
          <a:endParaRPr lang="en-US" sz="2200" kern="1200" dirty="0"/>
        </a:p>
      </dsp:txBody>
      <dsp:txXfrm>
        <a:off x="3009475" y="1360532"/>
        <a:ext cx="2615189" cy="1536899"/>
      </dsp:txXfrm>
    </dsp:sp>
    <dsp:sp modelId="{741ACF9A-5FE5-42E5-B23A-5CE2208132D0}">
      <dsp:nvSpPr>
        <dsp:cNvPr id="0" name=""/>
        <dsp:cNvSpPr/>
      </dsp:nvSpPr>
      <dsp:spPr>
        <a:xfrm>
          <a:off x="5846881" y="1277389"/>
          <a:ext cx="2781475" cy="1703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 message is sent to convey some mental information or thoughts. </a:t>
          </a:r>
          <a:endParaRPr lang="en-US" sz="2200" kern="1200" dirty="0"/>
        </a:p>
      </dsp:txBody>
      <dsp:txXfrm>
        <a:off x="5930024" y="1360532"/>
        <a:ext cx="2615189" cy="1536899"/>
      </dsp:txXfrm>
    </dsp:sp>
    <dsp:sp modelId="{21A1B2B7-F0C9-4E2B-9851-469F09577706}">
      <dsp:nvSpPr>
        <dsp:cNvPr id="0" name=""/>
        <dsp:cNvSpPr/>
      </dsp:nvSpPr>
      <dsp:spPr>
        <a:xfrm>
          <a:off x="8767431" y="1277389"/>
          <a:ext cx="2781475" cy="1703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Informatin</a:t>
          </a:r>
          <a:r>
            <a:rPr lang="en-US" sz="2200" kern="1200" dirty="0" smtClean="0"/>
            <a:t> is sent to influence or change behavior.</a:t>
          </a:r>
          <a:endParaRPr lang="en-US" sz="2200" kern="1200" dirty="0"/>
        </a:p>
      </dsp:txBody>
      <dsp:txXfrm>
        <a:off x="8850574" y="1360532"/>
        <a:ext cx="2615189" cy="153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– Wed., 2/23/2022 (Agenda)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about Week 3 Assignments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Please don’t forget to submit your assignments as a Microsoft Word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Communication Skills Part 1 –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Week 4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C’s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Compact:   The communication must follow the KISS framework.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Keep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IT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Short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Simple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Consideration:  The ability to think like the receiver is being considerate. 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Concreteness:  Say What you Mean and Mean What you Say.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6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C’s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Clarity:  What you mean to say and what the receiver interprets can sometimes be 2 different things altogether.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Courtesy:  The rules of courtesy and politeness apply 100% to Business Communication.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Correctness:  Check the message for grammar, Syntax, tone and other errors.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7 C’s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Dear Team,</a:t>
            </a:r>
          </a:p>
          <a:p>
            <a:pPr marL="0" indent="0">
              <a:buNone/>
            </a:pPr>
            <a:r>
              <a:rPr lang="en-US" sz="3200" dirty="0" smtClean="0"/>
              <a:t>As told earlier we are going to our company event.  The details are same as last year.  You all have to attend.  I will not allow any dropouts.  Be there at 5:00 near the clock tower.  Vehicle will wait for 15 minutes.</a:t>
            </a:r>
          </a:p>
          <a:p>
            <a:pPr marL="0" indent="0">
              <a:buNone/>
            </a:pPr>
            <a:r>
              <a:rPr lang="en-US" sz="3200" dirty="0" smtClean="0"/>
              <a:t>John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900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DO’s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84" y="2336800"/>
            <a:ext cx="9613861" cy="3694545"/>
          </a:xfrm>
        </p:spPr>
        <p:txBody>
          <a:bodyPr numCol="2" spcCol="548640">
            <a:noAutofit/>
          </a:bodyPr>
          <a:lstStyle/>
          <a:p>
            <a:r>
              <a:rPr lang="en-US" sz="3200" dirty="0" smtClean="0"/>
              <a:t>Pay attention</a:t>
            </a:r>
            <a:endParaRPr lang="en-US" sz="3200" dirty="0"/>
          </a:p>
          <a:p>
            <a:r>
              <a:rPr lang="en-US" sz="3200" dirty="0" smtClean="0"/>
              <a:t>Determine the outcome</a:t>
            </a:r>
          </a:p>
          <a:p>
            <a:r>
              <a:rPr lang="en-US" sz="3200" dirty="0" smtClean="0"/>
              <a:t>Use the STOP principle</a:t>
            </a:r>
          </a:p>
          <a:p>
            <a:r>
              <a:rPr lang="en-US" sz="3200" dirty="0" smtClean="0"/>
              <a:t>Be aware of your intermediate environment</a:t>
            </a:r>
          </a:p>
          <a:p>
            <a:r>
              <a:rPr lang="en-US" sz="3200" dirty="0" smtClean="0"/>
              <a:t>Work on your voice</a:t>
            </a:r>
          </a:p>
          <a:p>
            <a:r>
              <a:rPr lang="en-US" sz="3200" dirty="0" smtClean="0"/>
              <a:t>Don’t interrupt</a:t>
            </a:r>
          </a:p>
          <a:p>
            <a:r>
              <a:rPr lang="en-US" sz="3200" dirty="0" smtClean="0"/>
              <a:t>Tone</a:t>
            </a:r>
          </a:p>
          <a:p>
            <a:r>
              <a:rPr lang="en-US" sz="3200" dirty="0" smtClean="0"/>
              <a:t>Ask Questions</a:t>
            </a:r>
          </a:p>
          <a:p>
            <a:r>
              <a:rPr lang="en-US" sz="3200" dirty="0" smtClean="0"/>
              <a:t>Learn to customize</a:t>
            </a:r>
          </a:p>
          <a:p>
            <a:r>
              <a:rPr lang="en-US" sz="3200" dirty="0" smtClean="0"/>
              <a:t>Use the KISS principle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850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Mistakes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Do not use big words straight out of a dictionary or heavy technical terms.</a:t>
            </a:r>
          </a:p>
          <a:p>
            <a:r>
              <a:rPr lang="en-US" sz="2800" dirty="0" smtClean="0"/>
              <a:t>Do not speak to fast or even too slow.</a:t>
            </a:r>
          </a:p>
          <a:p>
            <a:r>
              <a:rPr lang="en-US" sz="2800" dirty="0" smtClean="0"/>
              <a:t>Do not speak when there is noise or environmental sounds which can make you inaudible.</a:t>
            </a:r>
          </a:p>
          <a:p>
            <a:r>
              <a:rPr lang="en-US" sz="2800" dirty="0" smtClean="0"/>
              <a:t>Do not assume that the others can understand your message.</a:t>
            </a:r>
          </a:p>
        </p:txBody>
      </p:sp>
    </p:spTree>
    <p:extLst>
      <p:ext uri="{BB962C8B-B14F-4D97-AF65-F5344CB8AC3E}">
        <p14:creationId xmlns:p14="http://schemas.microsoft.com/office/powerpoint/2010/main" val="265385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Mistakes to </a:t>
            </a:r>
            <a:r>
              <a:rPr lang="en-US" dirty="0" smtClean="0"/>
              <a:t>Avoid </a:t>
            </a:r>
            <a:r>
              <a:rPr lang="en-US" sz="2800" dirty="0" smtClean="0"/>
              <a:t>(cont. 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Maintain neutral emotions and communicate when you are in a neutral state of mind. </a:t>
            </a:r>
            <a:endParaRPr lang="en-US" sz="3200" dirty="0" smtClean="0"/>
          </a:p>
          <a:p>
            <a:r>
              <a:rPr lang="en-US" sz="3200" dirty="0" smtClean="0"/>
              <a:t>Do not interrupt the speaker and don’t allow yourself to be interrupted often.</a:t>
            </a:r>
          </a:p>
          <a:p>
            <a:r>
              <a:rPr lang="en-US" sz="3200" dirty="0" smtClean="0"/>
              <a:t>Don’t jump to the conclusions.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6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Cross-Cultural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communication skills can overcome language and cultural barriers by keeping in mind the following:</a:t>
            </a:r>
          </a:p>
          <a:p>
            <a:pPr lvl="1"/>
            <a:r>
              <a:rPr lang="en-US" dirty="0" smtClean="0"/>
              <a:t>Avoid voicing your personal opinion regarding race, religion, sexual orientation, and other controversial issues.</a:t>
            </a:r>
          </a:p>
          <a:p>
            <a:pPr lvl="1"/>
            <a:r>
              <a:rPr lang="en-US" dirty="0" smtClean="0"/>
              <a:t>Be informed about politically correct language, customs, and international cultures.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8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108" y="1080655"/>
            <a:ext cx="9384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Your co-worker politely asks you to help clean up a mess that another coworker made. You return to your own tasks, making the following statement: 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i="1" dirty="0" smtClean="0">
                <a:solidFill>
                  <a:srgbClr val="FFFF00"/>
                </a:solidFill>
              </a:rPr>
              <a:t>“</a:t>
            </a:r>
            <a:r>
              <a:rPr lang="en-US" sz="3600" i="1" dirty="0">
                <a:solidFill>
                  <a:srgbClr val="FFFF00"/>
                </a:solidFill>
              </a:rPr>
              <a:t>It’s not my fault the mess was made and I can’t help clean up right now anyway because I don’t have time.” </a:t>
            </a:r>
          </a:p>
          <a:p>
            <a:r>
              <a:rPr lang="en-US" sz="36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8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108" y="1080655"/>
            <a:ext cx="938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You are trying to explain where the supply room is located to a newly hired employee who does not understand English well.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i="1" dirty="0" smtClean="0"/>
              <a:t>You </a:t>
            </a:r>
            <a:r>
              <a:rPr lang="en-US" sz="3600" i="1" dirty="0"/>
              <a:t>show him by pointing with your right hand as you say very loudly: </a:t>
            </a:r>
            <a:r>
              <a:rPr lang="en-US" sz="3600" i="1" dirty="0">
                <a:solidFill>
                  <a:srgbClr val="FFFF00"/>
                </a:solidFill>
              </a:rPr>
              <a:t>“You have to turn right at the end of the hall.”  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4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Skills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4- CTEC 107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26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0581" y="1699492"/>
            <a:ext cx="9384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customer is checking in at the hotel where you work.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i="1" dirty="0" smtClean="0"/>
              <a:t>You </a:t>
            </a:r>
            <a:r>
              <a:rPr lang="en-US" sz="3600" i="1" dirty="0"/>
              <a:t>pass her a form to fill out and say: </a:t>
            </a:r>
            <a:r>
              <a:rPr lang="en-US" sz="3600" i="1" dirty="0">
                <a:solidFill>
                  <a:srgbClr val="FFFF00"/>
                </a:solidFill>
              </a:rPr>
              <a:t>“Please fill in the top part of the form, dear.” 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1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0581" y="600364"/>
            <a:ext cx="93841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You need to talk to the hotel manager about booking several rooms for a conference. You ask to speak to the manager, but you are told that she is away on vacation for two weeks.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i="1" dirty="0" smtClean="0"/>
              <a:t>You </a:t>
            </a:r>
            <a:r>
              <a:rPr lang="en-US" sz="3600" i="1" dirty="0"/>
              <a:t>sigh and say: </a:t>
            </a:r>
            <a:r>
              <a:rPr lang="en-US" sz="3600" i="1" dirty="0">
                <a:solidFill>
                  <a:srgbClr val="FFFF00"/>
                </a:solidFill>
              </a:rPr>
              <a:t>“Well I really need to talk to someone in charge about booking some rooms. Who should I speak to?” </a:t>
            </a:r>
          </a:p>
          <a:p>
            <a:r>
              <a:rPr lang="en-US" sz="3600" dirty="0"/>
              <a:t> 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1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True Meaning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is a process that involves the transfer of meaningful ideas, information, feelings and messages from one person to another through the use of shared language or symbols.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9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Made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is not just thinking, speaking or expressing yourself.  It’s not just delivering a message.</a:t>
            </a:r>
          </a:p>
          <a:p>
            <a:r>
              <a:rPr lang="en-US" dirty="0" smtClean="0"/>
              <a:t>Encoding:  Changing the message from mental form into words, gestures and language.</a:t>
            </a:r>
          </a:p>
          <a:p>
            <a:r>
              <a:rPr lang="en-US" dirty="0" smtClean="0"/>
              <a:t>Decoding:  Interpreting those words, gestures or language together with context tone and voice.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3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Communication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979595"/>
              </p:ext>
            </p:extLst>
          </p:nvPr>
        </p:nvGraphicFramePr>
        <p:xfrm>
          <a:off x="212437" y="2115128"/>
          <a:ext cx="11554690" cy="425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43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Miscommunication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Miscommunication:  </a:t>
            </a:r>
            <a:r>
              <a:rPr lang="en-US" dirty="0" smtClean="0"/>
              <a:t>When a sender’s message is misinterpreted or any misunderstanding or misconception takes place.</a:t>
            </a:r>
          </a:p>
          <a:p>
            <a:r>
              <a:rPr lang="en-US" dirty="0" smtClean="0"/>
              <a:t>70% of all communication effort is misunderstood, misinterpreted, twisted, rejected, disliked, distorted, or simply ignored even if it is within the same society or culture.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1781" y="2660072"/>
            <a:ext cx="831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“A woman without her man is nothing”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895927" y="701964"/>
            <a:ext cx="964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Correctly punctuate the following words.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95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7308" y="674255"/>
            <a:ext cx="10547927" cy="5076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Most students usually interpret the words as…..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dirty="0" smtClean="0"/>
              <a:t>Males:  </a:t>
            </a:r>
          </a:p>
          <a:p>
            <a:pPr marL="0" indent="0">
              <a:buNone/>
            </a:pPr>
            <a:r>
              <a:rPr lang="en-US" sz="4000" dirty="0" smtClean="0"/>
              <a:t>“A woman, without her man, is nothing.”</a:t>
            </a:r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Females:  </a:t>
            </a:r>
          </a:p>
          <a:p>
            <a:pPr marL="0" indent="0">
              <a:buNone/>
            </a:pPr>
            <a:r>
              <a:rPr lang="en-US" sz="4000" dirty="0" smtClean="0"/>
              <a:t>“A woman:  without her,  man is nothing.”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518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C’s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Completeness</a:t>
            </a:r>
            <a:r>
              <a:rPr lang="en-US" dirty="0" smtClean="0"/>
              <a:t>:  Your message should be able to answer the “5Wives + 1 Husband” framework.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Who?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What?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Where?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When?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Why?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And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013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2501</TotalTime>
  <Words>860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Berlin</vt:lpstr>
      <vt:lpstr>Week 4 – Wed., 2/23/2022 (Agenda)</vt:lpstr>
      <vt:lpstr>Communication Skills </vt:lpstr>
      <vt:lpstr>The True Meaning of Communication</vt:lpstr>
      <vt:lpstr>Communication Made Simple</vt:lpstr>
      <vt:lpstr>Successful Communication Process</vt:lpstr>
      <vt:lpstr>Avoiding Miscommunication</vt:lpstr>
      <vt:lpstr>PowerPoint Presentation</vt:lpstr>
      <vt:lpstr>PowerPoint Presentation</vt:lpstr>
      <vt:lpstr>7 C’s of Communication</vt:lpstr>
      <vt:lpstr>7 C’s of Communication</vt:lpstr>
      <vt:lpstr>7 C’s of Communication</vt:lpstr>
      <vt:lpstr>Use the 7 C’s</vt:lpstr>
      <vt:lpstr>The DO’s of Communication</vt:lpstr>
      <vt:lpstr>Communication Mistakes to Avoid</vt:lpstr>
      <vt:lpstr>Communication Mistakes to Avoid (cont. )</vt:lpstr>
      <vt:lpstr>Cross-Cultural Communication</vt:lpstr>
      <vt:lpstr>Communication at Work</vt:lpstr>
      <vt:lpstr>PowerPoint Presentation</vt:lpstr>
      <vt:lpstr>PowerPoint Presentation</vt:lpstr>
      <vt:lpstr>PowerPoint Presentation</vt:lpstr>
      <vt:lpstr>PowerPoint Presentation</vt:lpstr>
    </vt:vector>
  </TitlesOfParts>
  <Company>Caddo Parish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LOTT, PAULA</dc:creator>
  <cp:lastModifiedBy>LOTT, PAULA</cp:lastModifiedBy>
  <cp:revision>12</cp:revision>
  <dcterms:created xsi:type="dcterms:W3CDTF">2022-02-19T03:37:29Z</dcterms:created>
  <dcterms:modified xsi:type="dcterms:W3CDTF">2022-02-23T23:09:48Z</dcterms:modified>
</cp:coreProperties>
</file>