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7A1FF-880E-4281-8387-F04C67B284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45911-177B-47C9-B74F-CC62502F1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46651-DBBE-44C5-9A0F-791E713495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33CD5-B040-42DC-AF69-08CF5710C6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517827-A0A4-406F-BCED-D6DA305861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45FA6-A4E0-4D69-9E78-14223A1C5D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845963-4A21-4118-A3EB-4115B4A448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9A40E-EBE8-4BB5-ADD1-8639F0C90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378F18-C77D-45D4-BCC9-3F41C98900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084F97-B998-4349-80FD-D796B1B00F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5C173A-A6E9-42D2-BCFA-744AAAB449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E5A51-69BD-4198-826B-142DD53970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A42D3-1CEF-48E2-996F-8CD9BCB74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907B1C-C773-4264-B128-7BD7AF77DA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1225FF-A29E-497E-8DA5-96F2B0D47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7BB8D-5F1B-4659-BB92-8CE5876BFE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A80D31-E616-4352-87A9-92A2E7DEF9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947DF0-757A-448E-B5EB-58E196F39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C11B79-9500-44CC-951A-DD529B1CC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3682F0-46AA-4449-843B-46F9228CE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97BAF8-A8B2-4E97-B587-86A66D1266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F153FE-92B5-438E-89C9-D8B16FE00B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711C-CFB1-43FA-A423-A7DEB3554F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B08BD-4F7E-4EEF-9DB2-673434A015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3BC7AF-7B0B-493C-BE74-5050EDE229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D72F7-DA2C-4606-8355-554E0DD1A3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633FD-671D-41BC-B8E1-086ED092A0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25537D-7F87-4A27-B6D8-3D96B5A313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6430ED-7A16-41CB-A2F1-00607A2CBC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E07445-B1C8-4C73-A8D0-3CA104B43F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FEDDD4-9597-422F-B2E1-6122153C3C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8345BB-5641-422F-85CC-9B35ABDA95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52FFF0-784E-4BE2-92A5-9B40C2B603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470EF-3550-40C9-A891-1784B59D16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09B7EA-AD8F-4FE2-A598-19C8C2C86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929EFCC-C0CA-49FA-B45D-FB474959ED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2CBB5-3035-49AD-B1D6-D7A6B40AF3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D14916-C6BA-4E26-AF8F-41A2C2F16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DFFA63C-9F7E-4128-9A9B-152F370AC6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B01E0A-247D-4101-AB5E-42DB35F523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D70640-9562-4D90-A311-9259A9981D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4E6FDD-31CE-4295-BDBB-963638A36C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D53B55-56CD-4C7F-9E0E-A6FDAA825C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E09B8BB-F9D8-4355-92DE-FB49F0CE29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1A75C-34D1-45FC-BFE6-2B55A0540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EF139F-B9B6-4DDB-945F-7C6E32B53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9E2B4E-888C-4D4A-99A3-65C1D27CE8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5AF17F-6B6A-4BF0-8D74-689F2A0B42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E03389-A00A-45D2-9579-1C941380C7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2C23B4-7A2F-45ED-A91A-45A23FD82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24E7C-054F-4749-9FC9-A7A359AE6C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C6C969-F4F2-43F1-8C22-67D9D91728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3A8AF5E-E807-4567-B86E-4F9A15DD7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C705058-16D2-4124-9468-91653114C9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6B8EF98-4D73-4D9E-A725-EF55C44A6E2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88C8F-7F96-4FF0-A93E-D198C1FC38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32DE380-3CEA-4DC5-8516-6BAD1CA557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30C5E8-9626-4FA3-B583-A011EAF814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F5DA7C-D5F1-449A-A66F-3E1BFDA7BC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47DE84-DA08-4BFB-9EFC-9E7AC404DD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5533C-A143-4A75-95D0-9763D02A710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426F2A-1233-4F8A-9ADC-0915570BD27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9A66-603A-4CEE-9397-31E757B7FCA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49" name="Straight Connector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BD813-B407-4241-9E51-6EB9AE0F636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9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E0CE-3EAE-4B87-B92B-1611274D57B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63401" y="593756"/>
            <a:ext cx="9463170" cy="1980768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Building a Personal Computer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163401" y="3429000"/>
            <a:ext cx="8734680" cy="1751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Presented By: Jeffrey S. Walley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CTEC-112 IT Hardware Support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Fall 2022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88920" y="228600"/>
            <a:ext cx="4266360" cy="689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70FFFF"/>
                </a:solidFill>
                <a:latin typeface="Calibri"/>
              </a:rPr>
              <a:t>Storage Device 01- C:\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00" y="1025157"/>
            <a:ext cx="4874760" cy="2940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OS – SSD</a:t>
            </a:r>
            <a:endParaRPr lang="en-US" sz="28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Western Digital Black SN850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500GB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7000 MB/s read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5300 MB/s write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NVME / M.2 2280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69" name="Content Placeholder 2"/>
          <p:cNvPicPr/>
          <p:nvPr/>
        </p:nvPicPr>
        <p:blipFill>
          <a:blip r:embed="rId2"/>
          <a:srcRect l="4024" r="1383"/>
          <a:stretch/>
        </p:blipFill>
        <p:spPr>
          <a:xfrm>
            <a:off x="4341960" y="2209680"/>
            <a:ext cx="7162200" cy="31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7960" y="609480"/>
            <a:ext cx="4976640" cy="913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70FFFF"/>
                </a:solidFill>
                <a:latin typeface="Calibri"/>
              </a:rPr>
              <a:t>Storage Device 02-  S:\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583111" y="1523160"/>
            <a:ext cx="4177080" cy="761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Toshiba x300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rcRect l="2777" r="2777"/>
          <a:stretch/>
        </p:blipFill>
        <p:spPr>
          <a:xfrm>
            <a:off x="1284120" y="2133720"/>
            <a:ext cx="4419000" cy="3508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10"/>
          <p:cNvSpPr/>
          <p:nvPr/>
        </p:nvSpPr>
        <p:spPr>
          <a:xfrm>
            <a:off x="6767071" y="2133720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6TB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7200 RPM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256 MB Cache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6Gb/s SATA 3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Application Data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Virtual Machines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Images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Movies &amp; Music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Games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2960" y="809280"/>
            <a:ext cx="3961800" cy="900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70FFFF"/>
                </a:solidFill>
                <a:latin typeface="Calibri"/>
              </a:rPr>
              <a:t>Video Card (GPU)</a:t>
            </a:r>
            <a:br>
              <a:rPr sz="3600"/>
            </a:br>
            <a:r>
              <a:rPr lang="en-US" sz="2400" b="0" strike="noStrike" spc="-1">
                <a:solidFill>
                  <a:srgbClr val="B8FFFF"/>
                </a:solidFill>
                <a:latin typeface="Calibri"/>
              </a:rPr>
              <a:t>GIGABYTE Radeon RX 6600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23717" y="2263320"/>
            <a:ext cx="4417560" cy="3375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AMD Radeon 6600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8GB 128-bit GDDR6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1792 Stream Processors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28 Ray Accelerators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2491MHz Boost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6" name="Content Placeholder 2"/>
          <p:cNvPicPr/>
          <p:nvPr/>
        </p:nvPicPr>
        <p:blipFill>
          <a:blip r:embed="rId2"/>
          <a:srcRect t="18710" b="18710"/>
          <a:stretch/>
        </p:blipFill>
        <p:spPr>
          <a:xfrm>
            <a:off x="4374360" y="2133720"/>
            <a:ext cx="7449120" cy="35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6920" y="34200"/>
            <a:ext cx="8734680" cy="1135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alibri"/>
              </a:rPr>
              <a:t>Monitor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988920" y="1135800"/>
            <a:ext cx="4037760" cy="10659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MSI Optix G27c4 27”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Curved Monitor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Subtitle 2"/>
          <p:cNvSpPr/>
          <p:nvPr/>
        </p:nvSpPr>
        <p:spPr>
          <a:xfrm>
            <a:off x="1064880" y="2037960"/>
            <a:ext cx="39618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27” Curved Display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1920 x 1080 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170 Hz Refresh Rate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1ms Response Time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AMD </a:t>
            </a:r>
            <a:r>
              <a:rPr lang="en-US" sz="2400" b="0" strike="noStrike" cap="all" spc="197" dirty="0" err="1">
                <a:solidFill>
                  <a:srgbClr val="FFFFFF"/>
                </a:solidFill>
                <a:latin typeface="Calibri"/>
                <a:ea typeface="DejaVu Sans"/>
              </a:rPr>
              <a:t>Freesync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Wide Color Gamut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Frameless Design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Purchasing 2 for dual Monitor setup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0" name="Picture 3" descr="A picture containing text, electronics, monitor, display&#10;&#10;Description automatically generated"/>
          <p:cNvPicPr/>
          <p:nvPr/>
        </p:nvPicPr>
        <p:blipFill>
          <a:blip r:embed="rId2"/>
          <a:stretch/>
        </p:blipFill>
        <p:spPr>
          <a:xfrm>
            <a:off x="5027760" y="914400"/>
            <a:ext cx="6723720" cy="5045760"/>
          </a:xfrm>
          <a:prstGeom prst="rect">
            <a:avLst/>
          </a:prstGeom>
          <a:ln w="0">
            <a:noFill/>
          </a:ln>
          <a:effectLst>
            <a:glow rad="152280">
              <a:srgbClr val="B8FFFF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57920" y="324000"/>
            <a:ext cx="5052960" cy="1218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Operating System &amp;</a:t>
            </a:r>
            <a:br>
              <a:rPr sz="3600"/>
            </a:b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Additional Apps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966280" y="3337920"/>
            <a:ext cx="6053040" cy="3369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Ubuntu OS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LibreOffice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Krita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(for Digital Art)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GIMP (for Digital Photography)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VMWare Workstation Pro (Virtualization)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Docker (Container Deployment)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+ Steam, Epic and GoG for Gaming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3" name="Content Placeholder 11" descr="A picture containing pool ball"/>
          <p:cNvPicPr/>
          <p:nvPr/>
        </p:nvPicPr>
        <p:blipFill>
          <a:blip r:embed="rId2"/>
          <a:stretch/>
        </p:blipFill>
        <p:spPr>
          <a:xfrm>
            <a:off x="-977580" y="2868660"/>
            <a:ext cx="6093720" cy="43077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12"/>
          <p:cNvSpPr/>
          <p:nvPr/>
        </p:nvSpPr>
        <p:spPr>
          <a:xfrm>
            <a:off x="150840" y="6477120"/>
            <a:ext cx="605304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This Photo</a:t>
            </a: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CC BY-SA-NC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5" name="Picture 14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553609" y="1589400"/>
            <a:ext cx="1751760" cy="17485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17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6794585" y="150840"/>
            <a:ext cx="4036320" cy="885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20"/>
          <p:cNvPicPr/>
          <p:nvPr/>
        </p:nvPicPr>
        <p:blipFill>
          <a:blip r:embed="rId7"/>
          <a:stretch/>
        </p:blipFill>
        <p:spPr>
          <a:xfrm>
            <a:off x="3027960" y="3899880"/>
            <a:ext cx="2937600" cy="2275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3" descr="Logo, company name"/>
          <p:cNvPicPr/>
          <p:nvPr/>
        </p:nvPicPr>
        <p:blipFill>
          <a:blip r:embed="rId8"/>
          <a:stretch/>
        </p:blipFill>
        <p:spPr>
          <a:xfrm>
            <a:off x="8647329" y="1435500"/>
            <a:ext cx="3041640" cy="174852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9" descr="Icon"/>
          <p:cNvPicPr/>
          <p:nvPr/>
        </p:nvPicPr>
        <p:blipFill>
          <a:blip r:embed="rId9"/>
          <a:stretch/>
        </p:blipFill>
        <p:spPr>
          <a:xfrm>
            <a:off x="5233564" y="1185300"/>
            <a:ext cx="200160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0" strike="noStrike" spc="-1" dirty="0">
                <a:solidFill>
                  <a:srgbClr val="29FFFF"/>
                </a:solidFill>
                <a:latin typeface="Calibri"/>
              </a:rPr>
              <a:t>Final Budget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 fontScale="94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Motherboard: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MSI B550 Tomahawk  		$169.99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 Case: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Fractal Pop XL Black     		$109.99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Processor: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AMD Ryzen 7 5800x 8-core	$248.00	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RAM: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G.SKILL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Ripjaw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V Series 32 GB                  $89.78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Cooling: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Cooler Master Hyper 212 Black	$54.99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Power Supply: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Corsair RM850 850 Watt	$114.99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500880" y="169788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2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SSD: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Western Digital Black SN850 500 GB	$69.99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HDD: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Toshiba X300 6 TB 		$144.99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Video Card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GIGABYTE Radeon RX 6600	$219.99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Monitor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2x MSI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Optix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27” Curved	$399.98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OS &amp; Additional Software: 	FREE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Subtotal 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from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alibri"/>
              </a:rPr>
              <a:t>NewEgg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         </a:t>
            </a: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$1622.69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6640" y="152280"/>
            <a:ext cx="3630240" cy="862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70FFFF"/>
                </a:solidFill>
                <a:latin typeface="Calibri"/>
              </a:rPr>
              <a:t>Conclusion: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141560" y="1015920"/>
            <a:ext cx="9752760" cy="5307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88000" lnSpcReduction="1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009999"/>
                </a:solidFill>
                <a:latin typeface="Calibri"/>
                <a:ea typeface="Calibri"/>
              </a:rPr>
              <a:t>		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In this project I attempt to build a computer for Productivity, Virtualization, Entertainment, and Gaming for $1200. I chose a MSI B550 Tomahawk Motherboard with an 8-core AMD Ryzen 7 5800x CPU as the brains of the computer. The computer will feature a Cooler Master Hyper 212 CPU cooler and a Fractal Design Pop XL Air Full ATX case, for easy future upgrading. It will feature 32 GB of </a:t>
            </a:r>
            <a:r>
              <a:rPr lang="en-US" sz="1600" b="0" strike="noStrike" spc="197" dirty="0" err="1">
                <a:solidFill>
                  <a:srgbClr val="FFFFFF"/>
                </a:solidFill>
                <a:latin typeface="Calibri"/>
                <a:ea typeface="Calibri"/>
              </a:rPr>
              <a:t>G.Skill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DDR4 3200 RAM, along with a 500 GB SSD drive for the OS, and 6 TB of HDD for applications, data storage, and games. The video card will be a Radeon RX 6600 with 8Gb of GDDR6 memory.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If I had stopped with the initial build, I would have successfully built the Desktop for a subtotal of slightly more than $1200, pre-Black Friday / Cyber-Monday deals.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6640" y="22860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70FFFF"/>
                </a:solidFill>
                <a:latin typeface="Calibri"/>
              </a:rPr>
              <a:t>Use Cases for the PC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41" name="Content Placeholder 2"/>
          <p:cNvPicPr/>
          <p:nvPr/>
        </p:nvPicPr>
        <p:blipFill>
          <a:blip r:embed="rId2"/>
          <a:srcRect l="8246" r="16115"/>
          <a:stretch/>
        </p:blipFill>
        <p:spPr>
          <a:xfrm>
            <a:off x="1218960" y="1706760"/>
            <a:ext cx="5077800" cy="446472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11025" y="1635739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School work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Office and Productivity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Digital Art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Gaming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Virtualization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Docker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Web browsing &amp; Entertainment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92088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cap="all" spc="197">
                <a:solidFill>
                  <a:srgbClr val="70FFFF"/>
                </a:solidFill>
                <a:latin typeface="Calibri"/>
              </a:rPr>
              <a:t>Build Budget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3400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Microsoft YaHei"/>
              </a:rPr>
              <a:t>I am looking to spend $1200 on this PC Build.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Placeholder 3" descr="Engineering drawing&#10;&#10;Description automatically generated"/>
          <p:cNvPicPr/>
          <p:nvPr/>
        </p:nvPicPr>
        <p:blipFill>
          <a:blip r:embed="rId2"/>
          <a:srcRect l="13646" r="13646"/>
          <a:stretch/>
        </p:blipFill>
        <p:spPr>
          <a:xfrm>
            <a:off x="5484960" y="584280"/>
            <a:ext cx="6093720" cy="5587200"/>
          </a:xfrm>
          <a:prstGeom prst="rect">
            <a:avLst/>
          </a:prstGeom>
          <a:ln w="12700">
            <a:solidFill>
              <a:srgbClr val="40404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MOTHERBOARD</a:t>
            </a: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:</a:t>
            </a:r>
            <a:br>
              <a:rPr sz="3600"/>
            </a:b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 MSI MAG B550 Tomahawk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733865" y="204411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AMD AM4 Socket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Full sized ATX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6GB/s SATA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USB 3.2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1G &amp; 2.5G LAN RJ-45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Dual M.2 22.80 &amp; 22x110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DD4 with Memory Boost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48" name="Content Placeholder 7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6500880" y="1706760"/>
            <a:ext cx="5077800" cy="446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Desktop PC Case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316710" y="448578"/>
            <a:ext cx="4178520" cy="1540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Fractal Design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Pop xl 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atx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High-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AirFlow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1" name="Picture 2" descr="Desktop Computer Case."/>
          <p:cNvPicPr/>
          <p:nvPr/>
        </p:nvPicPr>
        <p:blipFill>
          <a:blip r:embed="rId2"/>
          <a:srcRect l="9121" t="-815" r="8800" b="494"/>
          <a:stretch/>
        </p:blipFill>
        <p:spPr>
          <a:xfrm>
            <a:off x="1402592" y="1989018"/>
            <a:ext cx="3428280" cy="419040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0"/>
          <p:cNvSpPr/>
          <p:nvPr/>
        </p:nvSpPr>
        <p:spPr>
          <a:xfrm>
            <a:off x="6686070" y="2357675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Full ATX Desktop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5.25” bays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3x Storage trays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3.5” &amp; 2.5” / tray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 I/O: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USB 3.0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Headphone / Mic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Power / Reset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Increased Airflow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Central Processor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Ryzen 7 5800x</a:t>
            </a:r>
            <a:endParaRPr lang="en-US" sz="2800" b="0" strike="noStrike" spc="-1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8 Core / 16 Thread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3.8 GHz / up to 4.7 GHz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7nm Vermeer Zen 3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32MB L3 / 4MB L2 Cache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TDP 105W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5" name="Content Placeholder 2"/>
          <p:cNvPicPr/>
          <p:nvPr/>
        </p:nvPicPr>
        <p:blipFill>
          <a:blip r:embed="rId2"/>
          <a:srcRect l="16001" t="4588" r="14968" b="5386"/>
          <a:stretch/>
        </p:blipFill>
        <p:spPr>
          <a:xfrm>
            <a:off x="7161120" y="1447920"/>
            <a:ext cx="350460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PC Memory (RAM)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78187" y="1894935"/>
            <a:ext cx="4199345" cy="741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G-Skill </a:t>
            </a:r>
            <a:r>
              <a:rPr lang="en-US" sz="3200" b="0" strike="noStrike" cap="all" spc="197" dirty="0" err="1">
                <a:solidFill>
                  <a:srgbClr val="70FFFF"/>
                </a:solidFill>
                <a:latin typeface="Calibri"/>
              </a:rPr>
              <a:t>Ripjaw</a:t>
            </a: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 v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2"/>
          <a:srcRect l="1366" t="12730" r="-913" b="12730"/>
          <a:stretch/>
        </p:blipFill>
        <p:spPr>
          <a:xfrm>
            <a:off x="1193106" y="2074296"/>
            <a:ext cx="5562000" cy="3123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7073280" y="309274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32GB (2x 16GB)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DDR4 SDRAM 3200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PC4-25600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Timing: 16-18-18-38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95634" y="840425"/>
            <a:ext cx="3888419" cy="88002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0" strike="noStrike" spc="-1" dirty="0">
                <a:solidFill>
                  <a:srgbClr val="70FFFF"/>
                </a:solidFill>
                <a:latin typeface="Calibri"/>
              </a:rPr>
              <a:t>CPU Cooling Unit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343246" y="2052989"/>
            <a:ext cx="5093063" cy="3276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 Heat Pipes Direct Contact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Nickle Black Fins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Brushed Aluminum Surface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42 CFM Airflow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Noise Level: 26.0 dBA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62" name="Content Placeholder 2"/>
          <p:cNvPicPr/>
          <p:nvPr/>
        </p:nvPicPr>
        <p:blipFill>
          <a:blip r:embed="rId2"/>
          <a:srcRect l="8696" t="5433" r="8696" b="1093"/>
          <a:stretch/>
        </p:blipFill>
        <p:spPr>
          <a:xfrm>
            <a:off x="7466040" y="1371600"/>
            <a:ext cx="2894760" cy="32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Power Supply (PSU)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780240" y="182880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Corsair RM850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rcRect l="4336" t="7978" r="9511" b="801"/>
          <a:stretch/>
        </p:blipFill>
        <p:spPr>
          <a:xfrm>
            <a:off x="1293840" y="1981080"/>
            <a:ext cx="5423400" cy="411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0"/>
          <p:cNvSpPr/>
          <p:nvPr/>
        </p:nvSpPr>
        <p:spPr>
          <a:xfrm>
            <a:off x="7211160" y="252178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850 Watt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Low Noise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Modular Connectors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 Efficiency Rating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552</TotalTime>
  <Words>780</Words>
  <Application>Microsoft Office PowerPoint</Application>
  <PresentationFormat>Custom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Building a Personal Computer</vt:lpstr>
      <vt:lpstr>Use Cases for the PC</vt:lpstr>
      <vt:lpstr>Build Budget</vt:lpstr>
      <vt:lpstr>MOTHERBOARD:  MSI MAG B550 Tomahawk</vt:lpstr>
      <vt:lpstr>Desktop PC Case</vt:lpstr>
      <vt:lpstr>Central Processor Unit</vt:lpstr>
      <vt:lpstr>PC Memory (RAM)</vt:lpstr>
      <vt:lpstr>CPU Cooling Unit</vt:lpstr>
      <vt:lpstr>Power Supply (PSU)</vt:lpstr>
      <vt:lpstr>Storage Device 01- C:\</vt:lpstr>
      <vt:lpstr>Storage Device 02-  S:\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subject/>
  <dc:creator>jeffreywalley</dc:creator>
  <dc:description/>
  <cp:lastModifiedBy>J S Walley</cp:lastModifiedBy>
  <cp:revision>64</cp:revision>
  <dcterms:created xsi:type="dcterms:W3CDTF">2022-11-03T02:43:55Z</dcterms:created>
  <dcterms:modified xsi:type="dcterms:W3CDTF">2022-11-09T01:14:46Z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16</vt:i4>
  </property>
</Properties>
</file>