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5" r:id="rId7"/>
    <p:sldId id="269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21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Personal Computer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Jeffrey S. Walley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CTEC-112 IT Hardware Support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Fall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51012" y="228600"/>
            <a:ext cx="3324541" cy="69056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01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989012" y="1016317"/>
            <a:ext cx="4875529" cy="294131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OS – SSD</a:t>
            </a:r>
          </a:p>
          <a:p>
            <a:pPr lvl="1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Western Digital Black SN850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500GB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7000 MB/s read </a:t>
            </a:r>
          </a:p>
          <a:p>
            <a:pPr lvl="3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5300 MB/s write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NVME / M.2 2280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" r="1382"/>
          <a:stretch/>
        </p:blipFill>
        <p:spPr>
          <a:xfrm>
            <a:off x="4418012" y="32004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60943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97972" y="609600"/>
            <a:ext cx="3992062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Storage Device 02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08812" y="23622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Toshiba x300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2778"/>
          <a:stretch/>
        </p:blipFill>
        <p:spPr>
          <a:xfrm>
            <a:off x="1284203" y="2133600"/>
            <a:ext cx="4419600" cy="3509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350879" y="3352800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6TB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7200 RPM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256 MB Cache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6Gb/s SATA 3</a:t>
            </a:r>
          </a:p>
        </p:txBody>
      </p:sp>
    </p:spTree>
    <p:extLst>
      <p:ext uri="{BB962C8B-B14F-4D97-AF65-F5344CB8AC3E}">
        <p14:creationId xmlns:p14="http://schemas.microsoft.com/office/powerpoint/2010/main" val="410370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1331118"/>
            <a:ext cx="3324541" cy="690563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Video Card (GPU)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GIGABYTE Radeon RX 6600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65917" y="2362200"/>
            <a:ext cx="4418329" cy="3375659"/>
          </a:xfrm>
        </p:spPr>
        <p:txBody>
          <a:bodyPr>
            <a:normAutofit/>
          </a:bodyPr>
          <a:lstStyle/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AMD Radeon 6600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8GB 128-bit GDDR6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PCIe 4.0</a:t>
            </a:r>
          </a:p>
          <a:p>
            <a:pPr lvl="2"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sz="2400" dirty="0"/>
              <a:t>2491MHz Boost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5" b="18715"/>
          <a:stretch/>
        </p:blipFill>
        <p:spPr>
          <a:xfrm>
            <a:off x="4875212" y="1676400"/>
            <a:ext cx="7162800" cy="3104147"/>
          </a:xfrm>
          <a:noFill/>
        </p:spPr>
      </p:pic>
    </p:spTree>
    <p:extLst>
      <p:ext uri="{BB962C8B-B14F-4D97-AF65-F5344CB8AC3E}">
        <p14:creationId xmlns:p14="http://schemas.microsoft.com/office/powerpoint/2010/main" val="251677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 Cases for the PC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16117"/>
          <a:stretch/>
        </p:blipFill>
        <p:spPr>
          <a:xfrm>
            <a:off x="1218883" y="1706880"/>
            <a:ext cx="5078677" cy="4465320"/>
          </a:xfr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Office</a:t>
            </a:r>
          </a:p>
          <a:p>
            <a:r>
              <a:rPr lang="en-US" dirty="0"/>
              <a:t>Digital Art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Virtualization</a:t>
            </a:r>
          </a:p>
          <a:p>
            <a:r>
              <a:rPr lang="en-US" dirty="0"/>
              <a:t>AMD</a:t>
            </a:r>
          </a:p>
          <a:p>
            <a:r>
              <a:rPr lang="en-US" dirty="0"/>
              <a:t>MSI</a:t>
            </a:r>
          </a:p>
          <a:p>
            <a:r>
              <a:rPr lang="en-US" dirty="0"/>
              <a:t>Liquid Cooled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2" y="920750"/>
            <a:ext cx="4062942" cy="243840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PC Budget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218882" y="3340100"/>
            <a:ext cx="4062942" cy="1930400"/>
          </a:xfrm>
        </p:spPr>
        <p:txBody>
          <a:bodyPr/>
          <a:lstStyle/>
          <a:p>
            <a:pPr algn="ctr"/>
            <a:r>
              <a:rPr lang="en-US" dirty="0"/>
              <a:t>With this PC Build I am looking to spend $1200. </a:t>
            </a:r>
          </a:p>
        </p:txBody>
      </p:sp>
      <p:pic>
        <p:nvPicPr>
          <p:cNvPr id="4" name="Picture Placeholder 3" descr="Engineering drawing&#10;&#10;Description automatically generated">
            <a:extLst>
              <a:ext uri="{FF2B5EF4-FFF2-40B4-BE49-F238E27FC236}">
                <a16:creationId xmlns:a16="http://schemas.microsoft.com/office/drawing/2014/main" id="{96BFE627-49E3-CCF1-407A-C755168EB2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36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MOTHERBOARD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MSI MAG B550 Tomahawk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algn="just"/>
            <a:r>
              <a:rPr lang="en-US" dirty="0"/>
              <a:t>AMD AM4 Socket</a:t>
            </a:r>
          </a:p>
          <a:p>
            <a:pPr algn="just"/>
            <a:r>
              <a:rPr lang="en-US" dirty="0"/>
              <a:t>Full ATX</a:t>
            </a:r>
          </a:p>
          <a:p>
            <a:pPr algn="just"/>
            <a:r>
              <a:rPr lang="en-US" dirty="0"/>
              <a:t>6GB/s SATA</a:t>
            </a:r>
          </a:p>
          <a:p>
            <a:pPr algn="just"/>
            <a:r>
              <a:rPr lang="en-US" dirty="0"/>
              <a:t>USB 3.2</a:t>
            </a:r>
          </a:p>
          <a:p>
            <a:pPr algn="just"/>
            <a:r>
              <a:rPr lang="en-US" dirty="0"/>
              <a:t>1G &amp; 2.5G LAN RJ-45</a:t>
            </a:r>
          </a:p>
          <a:p>
            <a:pPr algn="just"/>
            <a:r>
              <a:rPr lang="en-US" dirty="0"/>
              <a:t>Dual M.2 22.80 &amp; 22x110</a:t>
            </a:r>
          </a:p>
          <a:p>
            <a:pPr algn="just"/>
            <a:r>
              <a:rPr lang="en-US" dirty="0"/>
              <a:t>DD4 with Memory Boost </a:t>
            </a:r>
          </a:p>
          <a:p>
            <a:endParaRPr lang="en-US" dirty="0"/>
          </a:p>
        </p:txBody>
      </p:sp>
      <p:pic>
        <p:nvPicPr>
          <p:cNvPr id="8" name="Content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61A090C2-9B85-8F2E-4169-55ADFE845C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Desktop PC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15706" y="762000"/>
            <a:ext cx="4177718" cy="12209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Fractal Design</a:t>
            </a: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Pop xl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atx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High-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AirFlow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 descr="Desktop Computer Case.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t="-815" r="8801" b="497"/>
          <a:stretch/>
        </p:blipFill>
        <p:spPr>
          <a:xfrm>
            <a:off x="1065212" y="2106068"/>
            <a:ext cx="3429000" cy="419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Full ATX Desktop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5.25” bays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3x Storage trays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3.5” &amp; 2.5” / tray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Front I/O: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USB 3.0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Headphone / Mic</a:t>
            </a:r>
          </a:p>
          <a:p>
            <a:pPr marL="1066693" lvl="1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Power / Reset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Increased Airflow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Central Processor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AMD Ryzen 7 5800x</a:t>
            </a:r>
          </a:p>
          <a:p>
            <a:pPr lvl="1"/>
            <a:r>
              <a:rPr lang="en-US" sz="2800" dirty="0"/>
              <a:t>8 Core / 16 Thread</a:t>
            </a:r>
          </a:p>
          <a:p>
            <a:r>
              <a:rPr lang="en-US" dirty="0"/>
              <a:t>3.8 GHz / up to 4.7 GHz</a:t>
            </a:r>
          </a:p>
          <a:p>
            <a:r>
              <a:rPr lang="en-US" dirty="0"/>
              <a:t>7nm Vermeer Zen 3 (105W)</a:t>
            </a:r>
          </a:p>
          <a:p>
            <a:r>
              <a:rPr lang="en-US" dirty="0"/>
              <a:t>32MB L3 / 4MB L2 Cache</a:t>
            </a:r>
          </a:p>
          <a:p>
            <a:r>
              <a:rPr lang="en-US" dirty="0"/>
              <a:t>TDP 105W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7" t="4587" r="14976" b="5388"/>
          <a:stretch/>
        </p:blipFill>
        <p:spPr>
          <a:xfrm>
            <a:off x="7161212" y="1447800"/>
            <a:ext cx="3505200" cy="3428999"/>
          </a:xfrm>
          <a:noFill/>
        </p:spPr>
      </p:pic>
    </p:spTree>
    <p:extLst>
      <p:ext uri="{BB962C8B-B14F-4D97-AF65-F5344CB8AC3E}">
        <p14:creationId xmlns:p14="http://schemas.microsoft.com/office/powerpoint/2010/main" val="345538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PC Memory (RAM)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9167" y="1495601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G-Skill </a:t>
            </a:r>
            <a:r>
              <a:rPr lang="en-U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Ripjaw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v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2727" r="-910" b="12727"/>
          <a:stretch/>
        </p:blipFill>
        <p:spPr>
          <a:xfrm>
            <a:off x="989012" y="2438401"/>
            <a:ext cx="5562600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2" y="236286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2x 16GB (32GB)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DDR4 SDRAM 3200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PC4-25600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Timing: 16-18-18-38</a:t>
            </a:r>
          </a:p>
        </p:txBody>
      </p:sp>
    </p:spTree>
    <p:extLst>
      <p:ext uri="{BB962C8B-B14F-4D97-AF65-F5344CB8AC3E}">
        <p14:creationId xmlns:p14="http://schemas.microsoft.com/office/powerpoint/2010/main" val="276076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79271" y="304800"/>
            <a:ext cx="3122929" cy="12239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Cooling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 Heat Pipes Direct Contact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Nickle Black Fins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Brushed Aluminum Surface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42 CFM Airflow</a:t>
            </a:r>
          </a:p>
          <a:p>
            <a:pPr>
              <a:buClr>
                <a:schemeClr val="accent1">
                  <a:lumMod val="40000"/>
                  <a:lumOff val="60000"/>
                </a:schemeClr>
              </a:buClr>
            </a:pPr>
            <a:r>
              <a:rPr lang="en-US" dirty="0"/>
              <a:t>Noise Level: 26.0 dBA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315A534-F323-0E80-1C6E-929897C5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5435" r="8696" b="1087"/>
          <a:stretch/>
        </p:blipFill>
        <p:spPr>
          <a:xfrm>
            <a:off x="7466012" y="1371600"/>
            <a:ext cx="2895600" cy="3276599"/>
          </a:xfrm>
          <a:noFill/>
        </p:spPr>
      </p:pic>
    </p:spTree>
    <p:extLst>
      <p:ext uri="{BB962C8B-B14F-4D97-AF65-F5344CB8AC3E}">
        <p14:creationId xmlns:p14="http://schemas.microsoft.com/office/powerpoint/2010/main" val="134041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0299" y="-304800"/>
            <a:ext cx="5943600" cy="1926136"/>
          </a:xfrm>
        </p:spPr>
        <p:txBody>
          <a:bodyPr/>
          <a:lstStyle/>
          <a:p>
            <a:r>
              <a:rPr lang="en-US" dirty="0"/>
              <a:t>Power Supply (PSU)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80212" y="1828800"/>
            <a:ext cx="4177718" cy="12209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Corsair RM850</a:t>
            </a:r>
          </a:p>
          <a:p>
            <a:pPr algn="ctr"/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41930-C504-6BB3-C8B5-C6341D831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7978" r="9511" b="801"/>
          <a:stretch/>
        </p:blipFill>
        <p:spPr>
          <a:xfrm>
            <a:off x="1293812" y="1981200"/>
            <a:ext cx="5181599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B29F24-87AA-90D5-FE06-E0B2E51D0E85}"/>
              </a:ext>
            </a:extLst>
          </p:cNvPr>
          <p:cNvSpPr txBox="1"/>
          <p:nvPr/>
        </p:nvSpPr>
        <p:spPr>
          <a:xfrm>
            <a:off x="7085013" y="2701053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850 Watt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Low Noise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Modular Connectors</a:t>
            </a:r>
          </a:p>
          <a:p>
            <a:pPr marL="457200" indent="-4572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Gold Efficient Rating</a:t>
            </a:r>
          </a:p>
        </p:txBody>
      </p:sp>
    </p:spTree>
    <p:extLst>
      <p:ext uri="{BB962C8B-B14F-4D97-AF65-F5344CB8AC3E}">
        <p14:creationId xmlns:p14="http://schemas.microsoft.com/office/powerpoint/2010/main" val="7655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327</TotalTime>
  <Words>284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Building a Personal Computer</vt:lpstr>
      <vt:lpstr>Use Cases for the PC</vt:lpstr>
      <vt:lpstr>PC Budget</vt:lpstr>
      <vt:lpstr>MOTHERBOARD:  MSI MAG B550 Tomahawk</vt:lpstr>
      <vt:lpstr>Desktop PC Case</vt:lpstr>
      <vt:lpstr>Central Processor Unit</vt:lpstr>
      <vt:lpstr>PC Memory (RAM)</vt:lpstr>
      <vt:lpstr>Cooling Unit</vt:lpstr>
      <vt:lpstr>Power Supply (PSU)</vt:lpstr>
      <vt:lpstr>Storage Device 01</vt:lpstr>
      <vt:lpstr>Storage Device 02</vt:lpstr>
      <vt:lpstr>Video Card (GPU) GIGABYTE Radeon RX 6600</vt:lpstr>
      <vt:lpstr>Add a Slide Title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PERSONAL COMPUTER</dc:title>
  <dc:creator>jeffreywalley</dc:creator>
  <cp:lastModifiedBy>jeffreywalley</cp:lastModifiedBy>
  <cp:revision>16</cp:revision>
  <dcterms:created xsi:type="dcterms:W3CDTF">2022-11-03T02:43:55Z</dcterms:created>
  <dcterms:modified xsi:type="dcterms:W3CDTF">2022-11-05T04:09:14Z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