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5" r:id="rId7"/>
    <p:sldId id="269" r:id="rId8"/>
    <p:sldId id="25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1" r:id="rId17"/>
    <p:sldId id="279" r:id="rId18"/>
    <p:sldId id="281" r:id="rId19"/>
    <p:sldId id="280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7" d="100"/>
          <a:sy n="117" d="100"/>
        </p:scale>
        <p:origin x="29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buntizando.com/personaliza-la-suite-libreoffice-computador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www.marcus-povey.co.uk/2016/10/27/ubuntu-16-04-sound-fixes-for-intel-hda-azalia/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s://manas.tech/blog/2015/12/15/logging-for-rails-apps-in-docke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deviantart.com/diggershrew/art/Krita-icon-2019-810336390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hyperlink" Target="http://www.gimp.org/downloads/" TargetMode="External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s://commons.wikimedia.org/wiki/File:VMware_Workstation_11.0_icon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Personal Computer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By: Jeffrey S. Walley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CTEC-112 IT Hardware Support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Fall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228600"/>
            <a:ext cx="4267200" cy="690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Storage Device 01- C: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989012" y="1016317"/>
            <a:ext cx="4875529" cy="294131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OS – SSD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Western Digital Black SN850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500GB </a:t>
            </a:r>
          </a:p>
          <a:p>
            <a:pPr lvl="3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7000 MB/s read </a:t>
            </a:r>
          </a:p>
          <a:p>
            <a:pPr lvl="3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5300 MB/s write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NVME / M.2 2280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PCIe 4.0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" r="1382"/>
          <a:stretch/>
        </p:blipFill>
        <p:spPr>
          <a:xfrm>
            <a:off x="4341812" y="2209800"/>
            <a:ext cx="7162800" cy="3104147"/>
          </a:xfrm>
          <a:noFill/>
        </p:spPr>
      </p:pic>
    </p:spTree>
    <p:extLst>
      <p:ext uri="{BB962C8B-B14F-4D97-AF65-F5344CB8AC3E}">
        <p14:creationId xmlns:p14="http://schemas.microsoft.com/office/powerpoint/2010/main" val="26094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97972" y="609600"/>
            <a:ext cx="4977440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Storage Device 02-  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66012" y="1371600"/>
            <a:ext cx="4177718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Toshiba x300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r="2778"/>
          <a:stretch/>
        </p:blipFill>
        <p:spPr>
          <a:xfrm>
            <a:off x="1284203" y="2133600"/>
            <a:ext cx="4419600" cy="3509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856526" y="2142744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6TB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7200 RPM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256 MB Cache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6Gb/s SATA 3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Application Data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Virtual Machines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Images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Movies &amp; Music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41037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809151"/>
            <a:ext cx="3962400" cy="90154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Video Card (GPU)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GIGABYTE Radeon RX 6600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65917" y="2362200"/>
            <a:ext cx="4418329" cy="3375659"/>
          </a:xfrm>
        </p:spPr>
        <p:txBody>
          <a:bodyPr>
            <a:normAutofit/>
          </a:bodyPr>
          <a:lstStyle/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AMD Radeon 6600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8GB 128-bit GDDR6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PCIe 4.0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2491MHz Boost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5" b="18715"/>
          <a:stretch/>
        </p:blipFill>
        <p:spPr>
          <a:xfrm>
            <a:off x="4374357" y="2133600"/>
            <a:ext cx="7449684" cy="3505200"/>
          </a:xfrm>
          <a:noFill/>
        </p:spPr>
      </p:pic>
    </p:spTree>
    <p:extLst>
      <p:ext uri="{BB962C8B-B14F-4D97-AF65-F5344CB8AC3E}">
        <p14:creationId xmlns:p14="http://schemas.microsoft.com/office/powerpoint/2010/main" val="251677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726749" y="34212"/>
            <a:ext cx="8735325" cy="113665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Monitor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2F798A-13CD-0BC8-E44E-438158AA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012" y="1135742"/>
            <a:ext cx="4038600" cy="10668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MSI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Optix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G27c4 27”</a:t>
            </a: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Curved Monitor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5F6CC94-4ED3-28C0-C445-6D2FEA4E3948}"/>
              </a:ext>
            </a:extLst>
          </p:cNvPr>
          <p:cNvSpPr txBox="1">
            <a:spLocks/>
          </p:cNvSpPr>
          <p:nvPr/>
        </p:nvSpPr>
        <p:spPr>
          <a:xfrm>
            <a:off x="912812" y="2258786"/>
            <a:ext cx="3962400" cy="3684814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27” Curved Display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1920 x 1080 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170 Hz Refresh Rate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1ms Response Time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AMD </a:t>
            </a:r>
            <a:r>
              <a:rPr lang="en-US" sz="2400" dirty="0" err="1">
                <a:solidFill>
                  <a:schemeClr val="tx1"/>
                </a:solidFill>
              </a:rPr>
              <a:t>Freesync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Wide Color Gamut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Frameless Design</a:t>
            </a:r>
          </a:p>
        </p:txBody>
      </p:sp>
      <p:pic>
        <p:nvPicPr>
          <p:cNvPr id="4" name="Picture 3" descr="A picture containing text, electronics, monitor, display&#10;&#10;Description automatically generated">
            <a:extLst>
              <a:ext uri="{FF2B5EF4-FFF2-40B4-BE49-F238E27FC236}">
                <a16:creationId xmlns:a16="http://schemas.microsoft.com/office/drawing/2014/main" id="{9A4AA86B-64DD-3049-B511-805595E67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914400"/>
            <a:ext cx="6724524" cy="5046306"/>
          </a:xfrm>
          <a:prstGeom prst="rect">
            <a:avLst/>
          </a:prstGeom>
          <a:effectLst>
            <a:glow rad="1524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945E-2E22-33C7-6E5F-15FE9386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841" y="323934"/>
            <a:ext cx="5053542" cy="1219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Operating System &amp;</a:t>
            </a:r>
            <a:b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Additional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E938-4303-D61C-0DA1-17706B5A6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6336" y="3337860"/>
            <a:ext cx="6053595" cy="3369971"/>
          </a:xfrm>
        </p:spPr>
        <p:txBody>
          <a:bodyPr/>
          <a:lstStyle/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Ubuntu OS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LibreOffice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Krita</a:t>
            </a:r>
            <a:r>
              <a:rPr lang="en-US" dirty="0"/>
              <a:t> (for Digital Art)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GIMP (for Digital Photography)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VMWare Workstation Pro (Virtualization)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Docker (Container Deployment)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+ Steam, Epic and GoG for Gaming</a:t>
            </a:r>
          </a:p>
        </p:txBody>
      </p:sp>
      <p:pic>
        <p:nvPicPr>
          <p:cNvPr id="12" name="Content Placeholder 11" descr="A picture containing pool ball">
            <a:extLst>
              <a:ext uri="{FF2B5EF4-FFF2-40B4-BE49-F238E27FC236}">
                <a16:creationId xmlns:a16="http://schemas.microsoft.com/office/drawing/2014/main" id="{3CC016BD-8B7B-3D9C-2BA6-3352AFE3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90600" y="2361691"/>
            <a:ext cx="6094412" cy="430855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632073-1E98-1155-164E-53B1C564FDFF}"/>
              </a:ext>
            </a:extLst>
          </p:cNvPr>
          <p:cNvSpPr txBox="1"/>
          <p:nvPr/>
        </p:nvSpPr>
        <p:spPr>
          <a:xfrm>
            <a:off x="150812" y="6477000"/>
            <a:ext cx="6053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marcus-povey.co.uk/2016/10/27/ubuntu-16-04-sound-fixes-for-intel-hda-azal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52AEBD3-82D9-31D4-A411-398D1105F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03612" y="1921543"/>
            <a:ext cx="1752600" cy="1749302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7703426D-2A1E-AD9C-44CA-12B7F8FCB0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85012" y="121725"/>
            <a:ext cx="4037012" cy="8861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756D78-965C-20D1-DDDA-ECCF088C8B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28067" y="3899772"/>
            <a:ext cx="2938269" cy="2276037"/>
          </a:xfrm>
          <a:prstGeom prst="rect">
            <a:avLst/>
          </a:prstGeom>
        </p:spPr>
      </p:pic>
      <p:pic>
        <p:nvPicPr>
          <p:cNvPr id="24" name="Picture 23" descr="Logo, company name">
            <a:extLst>
              <a:ext uri="{FF2B5EF4-FFF2-40B4-BE49-F238E27FC236}">
                <a16:creationId xmlns:a16="http://schemas.microsoft.com/office/drawing/2014/main" id="{6F70E139-01A4-BA82-D1B4-CF57326BDD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966933" y="1208267"/>
            <a:ext cx="3042266" cy="1749303"/>
          </a:xfrm>
          <a:prstGeom prst="rect">
            <a:avLst/>
          </a:prstGeom>
        </p:spPr>
      </p:pic>
      <p:pic>
        <p:nvPicPr>
          <p:cNvPr id="30" name="Picture 29" descr="Icon">
            <a:extLst>
              <a:ext uri="{FF2B5EF4-FFF2-40B4-BE49-F238E27FC236}">
                <a16:creationId xmlns:a16="http://schemas.microsoft.com/office/drawing/2014/main" id="{DC00071C-3B16-3687-C12A-FF9F39251E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204407" y="1152830"/>
            <a:ext cx="2002176" cy="20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ADE3-7C65-54A7-3FA1-737250C5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D5D-016D-79DF-1C75-122DFA1461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Motherboard: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MSI B550 Tomahawk  		$169.99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PC Case: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Fractal Pop XL Black     		$109.99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Processor: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AMD Ryzen 7 5800x 8-core	$248.00	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RAM: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G.SKILL </a:t>
            </a:r>
            <a:r>
              <a:rPr lang="en-US" sz="1600" dirty="0" err="1"/>
              <a:t>Ripjaw</a:t>
            </a:r>
            <a:r>
              <a:rPr lang="en-US" sz="1600" dirty="0"/>
              <a:t> V Series 32 GB                  $89.78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Cooling: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Cooler Master Hyper 212 Black	$54.99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Power Supply: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Corsair RM850 850 Watt	$114.99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8F52E-ED9B-B5FC-696D-3B7EA43A5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SSD: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Western Digital Black SN850 500 GB	$69.99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HDD: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Toshiba X300 6 TB 		$144.99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Video Card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GIGABYTE Radeon RX 6600	$219.99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Monitor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2x MSI </a:t>
            </a:r>
            <a:r>
              <a:rPr lang="en-US" sz="1600" dirty="0" err="1"/>
              <a:t>Optix</a:t>
            </a:r>
            <a:r>
              <a:rPr lang="en-US" sz="1600" dirty="0"/>
              <a:t> 27” Curved	$399.98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OS &amp; Additional Software: 	FREE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3000" dirty="0"/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3000" dirty="0"/>
              <a:t>Subtotal		          </a:t>
            </a:r>
            <a:r>
              <a:rPr lang="en-US" sz="3000"/>
              <a:t>$1622.69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8C4B-1474-10E6-DDBE-91F17072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12" y="152400"/>
            <a:ext cx="3631036" cy="8636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FD68F-7D06-549F-4349-F5955DB66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681" y="1016000"/>
            <a:ext cx="11094131" cy="5461000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07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Cases for the PC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r="16117"/>
          <a:stretch/>
        </p:blipFill>
        <p:spPr>
          <a:xfrm>
            <a:off x="1218883" y="1706880"/>
            <a:ext cx="5078677" cy="4465320"/>
          </a:xfr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Office</a:t>
            </a:r>
          </a:p>
          <a:p>
            <a:r>
              <a:rPr lang="en-US" dirty="0"/>
              <a:t>Digital Art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AMD</a:t>
            </a:r>
          </a:p>
          <a:p>
            <a:r>
              <a:rPr lang="en-US" dirty="0"/>
              <a:t>MSI</a:t>
            </a:r>
          </a:p>
          <a:p>
            <a:r>
              <a:rPr lang="en-US" dirty="0"/>
              <a:t>Liquid Cooled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2" y="920750"/>
            <a:ext cx="4062942" cy="24384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PC Budget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3340100"/>
            <a:ext cx="4062942" cy="1930400"/>
          </a:xfrm>
        </p:spPr>
        <p:txBody>
          <a:bodyPr/>
          <a:lstStyle/>
          <a:p>
            <a:pPr algn="ctr"/>
            <a:r>
              <a:rPr lang="en-US" dirty="0"/>
              <a:t>With this PC Build I am looking to spend $1200. </a:t>
            </a:r>
          </a:p>
        </p:txBody>
      </p:sp>
      <p:pic>
        <p:nvPicPr>
          <p:cNvPr id="4" name="Picture Placeholder 3" descr="Engineering drawing&#10;&#10;Description automatically generated">
            <a:extLst>
              <a:ext uri="{FF2B5EF4-FFF2-40B4-BE49-F238E27FC236}">
                <a16:creationId xmlns:a16="http://schemas.microsoft.com/office/drawing/2014/main" id="{96BFE627-49E3-CCF1-407A-C755168EB2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r="13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MOTHERBOARD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MSI MAG B550 Tomahawk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en-US" dirty="0"/>
              <a:t>AMD AM4 Socket</a:t>
            </a:r>
          </a:p>
          <a:p>
            <a:pPr algn="just"/>
            <a:r>
              <a:rPr lang="en-US" dirty="0"/>
              <a:t>Full ATX</a:t>
            </a:r>
          </a:p>
          <a:p>
            <a:pPr algn="just"/>
            <a:r>
              <a:rPr lang="en-US" dirty="0"/>
              <a:t>6GB/s SATA</a:t>
            </a:r>
          </a:p>
          <a:p>
            <a:pPr algn="just"/>
            <a:r>
              <a:rPr lang="en-US" dirty="0"/>
              <a:t>USB 3.2</a:t>
            </a:r>
          </a:p>
          <a:p>
            <a:pPr algn="just"/>
            <a:r>
              <a:rPr lang="en-US" dirty="0"/>
              <a:t>1G &amp; 2.5G LAN RJ-45</a:t>
            </a:r>
          </a:p>
          <a:p>
            <a:pPr algn="just"/>
            <a:r>
              <a:rPr lang="en-US" dirty="0"/>
              <a:t>Dual M.2 22.80 &amp; 22x110</a:t>
            </a:r>
          </a:p>
          <a:p>
            <a:pPr algn="just"/>
            <a:r>
              <a:rPr lang="en-US" dirty="0"/>
              <a:t>DD4 with Memory Boost </a:t>
            </a:r>
          </a:p>
          <a:p>
            <a:endParaRPr lang="en-US" dirty="0"/>
          </a:p>
        </p:txBody>
      </p:sp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1A090C2-9B85-8F2E-4169-55ADFE845C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Desktop PC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15706" y="762000"/>
            <a:ext cx="4177718" cy="12209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Fractal Design</a:t>
            </a: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Pop xl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atx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AirFlow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Desktop Computer Case.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t="-815" r="8801" b="497"/>
          <a:stretch/>
        </p:blipFill>
        <p:spPr>
          <a:xfrm>
            <a:off x="1065212" y="2106068"/>
            <a:ext cx="3429000" cy="419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2" y="2362863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Full ATX Desktop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5.25” bays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3x Storage trays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3.5” &amp; 2.5” / tray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Front I/O: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USB 3.0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Headphone / Mic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Power / Reset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Increased Airflow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Central Processor Unit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AMD Ryzen 7 5800x</a:t>
            </a:r>
          </a:p>
          <a:p>
            <a:pPr lvl="1"/>
            <a:r>
              <a:rPr lang="en-US" sz="2800" dirty="0"/>
              <a:t>8 Core / 16 Thread</a:t>
            </a:r>
          </a:p>
          <a:p>
            <a:r>
              <a:rPr lang="en-US" dirty="0"/>
              <a:t>3.8 GHz / up to 4.7 GHz</a:t>
            </a:r>
          </a:p>
          <a:p>
            <a:r>
              <a:rPr lang="en-US" dirty="0"/>
              <a:t>7nm Vermeer Zen 3 (105W)</a:t>
            </a:r>
          </a:p>
          <a:p>
            <a:r>
              <a:rPr lang="en-US" dirty="0"/>
              <a:t>32MB L3 / 4MB L2 Cache</a:t>
            </a:r>
          </a:p>
          <a:p>
            <a:r>
              <a:rPr lang="en-US" dirty="0"/>
              <a:t>TDP 105W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7" t="4587" r="14976" b="5388"/>
          <a:stretch/>
        </p:blipFill>
        <p:spPr>
          <a:xfrm>
            <a:off x="7161212" y="1447800"/>
            <a:ext cx="3505200" cy="3428999"/>
          </a:xfrm>
          <a:noFill/>
        </p:spPr>
      </p:pic>
    </p:spTree>
    <p:extLst>
      <p:ext uri="{BB962C8B-B14F-4D97-AF65-F5344CB8AC3E}">
        <p14:creationId xmlns:p14="http://schemas.microsoft.com/office/powerpoint/2010/main" val="34553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PC Memory (RAM)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9167" y="1495601"/>
            <a:ext cx="4177718" cy="12209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G-Skill </a:t>
            </a:r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Ripjaw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v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12727" r="-910" b="12727"/>
          <a:stretch/>
        </p:blipFill>
        <p:spPr>
          <a:xfrm>
            <a:off x="989012" y="2438401"/>
            <a:ext cx="5562600" cy="312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2" y="2362863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16GB (32GB)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DDR4 SDRAM 3200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PC4-25600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Timing: 16-18-18-38</a:t>
            </a:r>
          </a:p>
        </p:txBody>
      </p:sp>
    </p:spTree>
    <p:extLst>
      <p:ext uri="{BB962C8B-B14F-4D97-AF65-F5344CB8AC3E}">
        <p14:creationId xmlns:p14="http://schemas.microsoft.com/office/powerpoint/2010/main" val="27607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79271" y="304800"/>
            <a:ext cx="3122929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Cooling Unit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4 Heat Pipes Direct Contact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Nickle Black Fins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Brushed Aluminum Surface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42 CFM Airflow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Noise Level: 26.0 dBA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5435" r="8696" b="1087"/>
          <a:stretch/>
        </p:blipFill>
        <p:spPr>
          <a:xfrm>
            <a:off x="7466012" y="1371600"/>
            <a:ext cx="2895600" cy="3276599"/>
          </a:xfrm>
          <a:noFill/>
        </p:spPr>
      </p:pic>
    </p:spTree>
    <p:extLst>
      <p:ext uri="{BB962C8B-B14F-4D97-AF65-F5344CB8AC3E}">
        <p14:creationId xmlns:p14="http://schemas.microsoft.com/office/powerpoint/2010/main" val="134041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Power Supply (PSU)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80212" y="1828800"/>
            <a:ext cx="4177718" cy="12209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Corsair RM850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7978" r="9511" b="801"/>
          <a:stretch/>
        </p:blipFill>
        <p:spPr>
          <a:xfrm>
            <a:off x="1293812" y="1981200"/>
            <a:ext cx="5181599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3" y="2701053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850 Watt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Low Noise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Modular Connectors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Gold Efficient Rating</a:t>
            </a:r>
          </a:p>
        </p:txBody>
      </p:sp>
    </p:spTree>
    <p:extLst>
      <p:ext uri="{BB962C8B-B14F-4D97-AF65-F5344CB8AC3E}">
        <p14:creationId xmlns:p14="http://schemas.microsoft.com/office/powerpoint/2010/main" val="765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449</TotalTime>
  <Words>490</Words>
  <Application>Microsoft Office PowerPoint</Application>
  <PresentationFormat>Custom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Building a Personal Computer</vt:lpstr>
      <vt:lpstr>Use Cases for the PC</vt:lpstr>
      <vt:lpstr>PC Budget</vt:lpstr>
      <vt:lpstr>MOTHERBOARD:  MSI MAG B550 Tomahawk</vt:lpstr>
      <vt:lpstr>Desktop PC Case</vt:lpstr>
      <vt:lpstr>Central Processor Unit</vt:lpstr>
      <vt:lpstr>PC Memory (RAM)</vt:lpstr>
      <vt:lpstr>Cooling Unit</vt:lpstr>
      <vt:lpstr>Power Supply (PSU)</vt:lpstr>
      <vt:lpstr>Storage Device 01- C:</vt:lpstr>
      <vt:lpstr>Storage Device 02-  S:</vt:lpstr>
      <vt:lpstr>Video Card (GPU) GIGABYTE Radeon RX 6600</vt:lpstr>
      <vt:lpstr>Monitor</vt:lpstr>
      <vt:lpstr>Operating System &amp; Additional Apps</vt:lpstr>
      <vt:lpstr>Final Budget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PERSONAL COMPUTER</dc:title>
  <dc:creator>jeffreywalley</dc:creator>
  <cp:lastModifiedBy>jeffreywalley</cp:lastModifiedBy>
  <cp:revision>26</cp:revision>
  <dcterms:created xsi:type="dcterms:W3CDTF">2022-11-03T02:43:55Z</dcterms:created>
  <dcterms:modified xsi:type="dcterms:W3CDTF">2022-11-05T06:14:12Z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