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88825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38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DE8D6-E024-406F-8EDA-3D28CBFC7CC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917E0-CCBB-49B5-B446-AD956E2D6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917E0-CCBB-49B5-B446-AD956E2D61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89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For storage I chose a WD (Western Digital) Black SSD for the operating system and a 6TB Toshiba HDD for data and application use. The solid-state drive has extremely fast read speed of up to 7000MB/s through the motherboard’s PCIe 4 connection.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917E0-CCBB-49B5-B446-AD956E2D61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07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The HDD will be used to hold application data, video and audio files, along with games. The HDD runs at 7200 RPM and can transfer data at up to 6GB/s (6000MB/s) through it’s SATA 3 connection. I have 1 additional M.2 and 2 additional SATA 3 connections for future upgrading. Western Digital’s SSD can be purchased for $69.99 and the Toshiba Hard Disk Drive is $144.99, both from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NewEgg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917E0-CCBB-49B5-B446-AD956E2D61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13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 will add a Gigabyte AMD Radeon RX 6600 to one of the PCIe 4 expansion slots as my GPU. The card features 8GB or GDDR6 Memory and is considered an entry level to mid-range Graphics card. This will allow me to play AAA games for years. The Gigabyte Radeon RX 6600 can be purchased for $219.99 on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NewEgg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917E0-CCBB-49B5-B446-AD956E2D61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42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To create a dual display setup, I can upgrade my current monitors with 2 MSI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Optix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27” Curved HD Monitors for $199.99 each. The monitors feature 1920x1080 display (HD) at up to 170 Hz with a 1 millisecond response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917E0-CCBB-49B5-B446-AD956E2D61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07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 will run Ubuntu on the machine and therefore save some money by using a free Linux Operating System. I use a digital art program called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Krita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will install that on the system. Libre Office is a wonderful free alternative to Microsoft Office which can edit and save files in Microsoft Office formats. Another piece of freeware that I use often is GIMP for photo editing. I currently have a license for VMWare Workstation Pro and will install that onto the system for virtualization. Docker is a free application, also and I will download it to work with containers on the machine.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917E0-CCBB-49B5-B446-AD956E2D61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6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If I stopped with the initial build, I would have successfully built the Desktop for a subtotal of slightly more than $1200. I added 2 monitors for a dual monitor setup and ended up spending another $400. The subtotal with the monitors is $1622.69 on the Newegg.com website.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917E0-CCBB-49B5-B446-AD956E2D61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81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 currently have 2 monitors and multiple keyboards and mice, so I can successfully build the desktop for a price within my budget (excluding Tax and Shipping). If I am to build this system, I will wait until Black Friday or Cyber Monday when many of these parts will be discounted.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917E0-CCBB-49B5-B446-AD956E2D61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5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 want to build a multi-core computer to use for school, office tasks, virtualization, digital art, personal entertainment, and gaming. I will create a machine that is faster than my current computer, which is an AMD Ryzen 5 2600 with 6 cores operating at 3.4GHz with 16GB of Ram. I do have a spare monitor and some keyboards and mice already, so I can save some money by building only the PC tower.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917E0-CCBB-49B5-B446-AD956E2D61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1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 do not want to spend more than $1200 on the system.  I am not interested in RGB lights in my system, so I can save some money by purchasing parts based on performance value, not looks.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917E0-CCBB-49B5-B446-AD956E2D61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72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 am choosing an MSI Motherboard for use with AMD CPUs. I have always been a fan of AMD products and my current computer has an MSI motherboard which has served me well. I am choosing the MSI MAG Tomahawk B550 as the motherboard. The board features 3 x 6GB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Sata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connections, USB 3.2, 1 and 2.5 Gigabit Ethernet, dual M.2 connections,  and support for 128GB DDR4 RAM. I found the board for $169.99 at NewEgg.com.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917E0-CCBB-49B5-B446-AD956E2D61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37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My desk has enough room for a full-size computer, so I will build the system in a Full ATX PC tower. I chose the Fractal Design Pop XL High-Airflow so that I will have negative air pressure with great ventilation in the system. I will have plenty of room to expand the system in the future. The case is available for $109.99 on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NewEgg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917E0-CCBB-49B5-B446-AD956E2D61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The Processor I chose is an AMD Ryzen 7 5800x which has 8 cores and 16 threads running at 3.8GHz, with a 4.7GHz boost. This processor is powerful enough to run the programs that I use without issue and should be a decent CPU for at least 5 years. The Ryzen 7 5800x is available at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NewEgg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$248.00 making it a superb value.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917E0-CCBB-49B5-B446-AD956E2D61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My system will contain 32GB of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G.Skill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Ripjaw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 series DDR4 3200 RAM. The motherboard supports up to 128GB, so I can easily add more RAM in the future and easily have 64 or 96GB without replacing these modules. The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G.Skill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ridiculously low $89.78 currently, at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NewEgg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917E0-CCBB-49B5-B446-AD956E2D61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1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AMD Processors tend to run hot, so I will get a decent CPU cooler. I will not spend extra for liquid cooling. I chose a Cooler Master Hyper 212, with no RGB, which saves a few dollars.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917E0-CCBB-49B5-B446-AD956E2D61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36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The system will be powered by a Corsair RM850, which produces 850 Watts of power. I want a powerful PSU for the computer so that it will have ample energy to run any powered peripheral devices. The cooler costs $54.99 and the PSU runs $149.99, both at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NewEgg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917E0-CCBB-49B5-B446-AD956E2D61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87A1FF-880E-4281-8387-F04C67B284D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545911-177B-47C9-B74F-CC62502F1CC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1846651-DBBE-44C5-9A0F-791E713495F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F33CD5-B040-42DC-AF69-08CF5710C6F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C517827-A0A4-406F-BCED-D6DA3058617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A645FA6-A4E0-4D69-9E78-14223A1C5D8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845963-4A21-4118-A3EB-4115B4A448B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C89A40E-EBE8-4BB5-ADD1-8639F0C90E9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2378F18-C77D-45D4-BCC9-3F41C989009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3084F97-B998-4349-80FD-D796B1B00F4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65C173A-A6E9-42D2-BCFA-744AAAB4494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9E5A51-69BD-4198-826B-142DD53970E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61A42D3-1CEF-48E2-996F-8CD9BCB74B5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3907B1C-C773-4264-B128-7BD7AF77DAF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11225FF-A29E-497E-8DA5-96F2B0D473F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6E7BB8D-5F1B-4659-BB92-8CE5876BFEE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A80D31-E616-4352-87A9-92A2E7DEF91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4947DF0-757A-448E-B5EB-58E196F39E2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5C11B79-9500-44CC-951A-DD529B1CCF4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43682F0-46AA-4449-843B-46F9228CEDA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397BAF8-A8B2-4E97-B587-86A66D12662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CF153FE-92B5-438E-89C9-D8B16FE00BF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DB711C-CFB1-43FA-A423-A7DEB3554F5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B0B08BD-4F7E-4EEF-9DB2-673434A015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83BC7AF-7B0B-493C-BE74-5050EDE2297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17D72F7-DA2C-4606-8355-554E0DD1A39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A6633FD-671D-41BC-B8E1-086ED092A0D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125537D-7F87-4A27-B6D8-3D96B5A313D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A6430ED-7A16-41CB-A2F1-00607A2CBCD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DE07445-B1C8-4C73-A8D0-3CA104B43FF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FFEDDD4-9597-422F-B2E1-6122153C3C0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58345BB-5641-422F-85CC-9B35ABDA957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252FFF0-784E-4BE2-92A5-9B40C2B6031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E470EF-3550-40C9-A891-1784B59D16D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B09B7EA-AD8F-4FE2-A598-19C8C2C8607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929EFCC-C0CA-49FA-B45D-FB474959ED2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B32CBB5-3035-49AD-B1D6-D7A6B40AF37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D14916-C6BA-4E26-AF8F-41A2C2F1634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DFFA63C-9F7E-4128-9A9B-152F370AC6C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5B01E0A-247D-4101-AB5E-42DB35F5235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8D70640-9562-4D90-A311-9259A9981DB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74E6FDD-31CE-4295-BDBB-963638A36CF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CD53B55-56CD-4C7F-9E0E-A6FDAA825CE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E09B8BB-F9D8-4355-92DE-FB49F0CE293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11A75C-34D1-45FC-BFE6-2B55A05400F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6EF139F-B9B6-4DDB-945F-7C6E32B5361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D9E2B4E-888C-4D4A-99A3-65C1D27CE8E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05AF17F-6B6A-4BF0-8D74-689F2A0B422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BE03389-A00A-45D2-9579-1C941380C7F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92C23B4-7A2F-45ED-A91A-45A23FD82EE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8B24E7C-054F-4749-9FC9-A7A359AE6C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4C6C969-F4F2-43F1-8C22-67D9D917282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3A8AF5E-E807-4567-B86E-4F9A15DD733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C705058-16D2-4124-9468-91653114C93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26B8EF98-4D73-4D9E-A725-EF55C44A6E2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288C8F-7F96-4FF0-A93E-D198C1FC380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32DE380-3CEA-4DC5-8516-6BAD1CA557F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E30C5E8-9626-4FA3-B583-A011EAF8142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F5DA7C-D5F1-449A-A66F-3E1BFDA7BC9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47DE84-DA08-4BFB-9EFC-9E7AC404DD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8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diagonals"/>
          <p:cNvGrpSpPr/>
          <p:nvPr/>
        </p:nvGrpSpPr>
        <p:grpSpPr>
          <a:xfrm>
            <a:off x="7516440" y="4145040"/>
            <a:ext cx="4686120" cy="2731320"/>
            <a:chOff x="7516440" y="4145040"/>
            <a:chExt cx="4686120" cy="2731320"/>
          </a:xfrm>
        </p:grpSpPr>
        <p:sp>
          <p:nvSpPr>
            <p:cNvPr id="5" name="Straight Connector 13"/>
            <p:cNvSpPr/>
            <p:nvPr/>
          </p:nvSpPr>
          <p:spPr>
            <a:xfrm flipV="1">
              <a:off x="7516440" y="4145040"/>
              <a:ext cx="4686120" cy="2716200"/>
            </a:xfrm>
            <a:prstGeom prst="line">
              <a:avLst/>
            </a:prstGeom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Straight Connector 16"/>
            <p:cNvSpPr/>
            <p:nvPr/>
          </p:nvSpPr>
          <p:spPr>
            <a:xfrm flipV="1">
              <a:off x="8003880" y="4444920"/>
              <a:ext cx="4198680" cy="2431440"/>
            </a:xfrm>
            <a:prstGeom prst="line">
              <a:avLst/>
            </a:prstGeom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Straight Connector 18"/>
            <p:cNvSpPr/>
            <p:nvPr/>
          </p:nvSpPr>
          <p:spPr>
            <a:xfrm flipV="1">
              <a:off x="8515440" y="4732920"/>
              <a:ext cx="3687120" cy="2133720"/>
            </a:xfrm>
            <a:prstGeom prst="line">
              <a:avLst/>
            </a:prstGeom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" name="bottom lines"/>
          <p:cNvGrpSpPr/>
          <p:nvPr/>
        </p:nvGrpSpPr>
        <p:grpSpPr>
          <a:xfrm>
            <a:off x="-9360" y="6057720"/>
            <a:ext cx="5498640" cy="819720"/>
            <a:chOff x="-9360" y="6057720"/>
            <a:chExt cx="5498640" cy="819720"/>
          </a:xfrm>
        </p:grpSpPr>
        <p:sp>
          <p:nvSpPr>
            <p:cNvPr id="9" name="Freeform 8"/>
            <p:cNvSpPr/>
            <p:nvPr/>
          </p:nvSpPr>
          <p:spPr>
            <a:xfrm rot="16200000">
              <a:off x="2338200" y="3723120"/>
              <a:ext cx="816480" cy="5485320"/>
            </a:xfrm>
            <a:custGeom>
              <a:avLst/>
              <a:gdLst/>
              <a:ahLst/>
              <a:cxnLst/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Freeform 9"/>
            <p:cNvSpPr/>
            <p:nvPr/>
          </p:nvSpPr>
          <p:spPr>
            <a:xfrm rot="16200000">
              <a:off x="2138760" y="4190760"/>
              <a:ext cx="546840" cy="4826520"/>
            </a:xfrm>
            <a:custGeom>
              <a:avLst/>
              <a:gdLst/>
              <a:ahLst/>
              <a:cxnLst/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Freeform 10"/>
            <p:cNvSpPr/>
            <p:nvPr/>
          </p:nvSpPr>
          <p:spPr>
            <a:xfrm rot="16200000">
              <a:off x="1948680" y="4591080"/>
              <a:ext cx="321480" cy="4237920"/>
            </a:xfrm>
            <a:custGeom>
              <a:avLst/>
              <a:gdLst/>
              <a:ahLst/>
              <a:cxnLst/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ftr" idx="1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35533C-A143-4A75-95D0-9763D02A7101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3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54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ftr" idx="4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sldNum" idx="5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426F2A-1233-4F8A-9ADC-0915570BD274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dt" idx="6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00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3" name="PlaceHolder 1"/>
          <p:cNvSpPr>
            <a:spLocks noGrp="1"/>
          </p:cNvSpPr>
          <p:nvPr>
            <p:ph type="ftr" idx="7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4" name="PlaceHolder 2"/>
          <p:cNvSpPr>
            <a:spLocks noGrp="1"/>
          </p:cNvSpPr>
          <p:nvPr>
            <p:ph type="sldNum" idx="8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DE9A66-603A-4CEE-9397-31E757B7FCAC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dt" idx="9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06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45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8" name="diagonals"/>
          <p:cNvGrpSpPr/>
          <p:nvPr/>
        </p:nvGrpSpPr>
        <p:grpSpPr>
          <a:xfrm>
            <a:off x="7516440" y="4145040"/>
            <a:ext cx="4686120" cy="2731320"/>
            <a:chOff x="7516440" y="4145040"/>
            <a:chExt cx="4686120" cy="2731320"/>
          </a:xfrm>
        </p:grpSpPr>
        <p:sp>
          <p:nvSpPr>
            <p:cNvPr id="149" name="Straight Connector 11"/>
            <p:cNvSpPr/>
            <p:nvPr/>
          </p:nvSpPr>
          <p:spPr>
            <a:xfrm flipV="1">
              <a:off x="7516440" y="4145040"/>
              <a:ext cx="4686120" cy="2716200"/>
            </a:xfrm>
            <a:prstGeom prst="line">
              <a:avLst/>
            </a:prstGeom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Straight Connector 12"/>
            <p:cNvSpPr/>
            <p:nvPr/>
          </p:nvSpPr>
          <p:spPr>
            <a:xfrm flipV="1">
              <a:off x="8003880" y="4444920"/>
              <a:ext cx="4198680" cy="2431440"/>
            </a:xfrm>
            <a:prstGeom prst="line">
              <a:avLst/>
            </a:prstGeom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Straight Connector 13"/>
            <p:cNvSpPr/>
            <p:nvPr/>
          </p:nvSpPr>
          <p:spPr>
            <a:xfrm flipV="1">
              <a:off x="8515440" y="4732920"/>
              <a:ext cx="3687120" cy="2133720"/>
            </a:xfrm>
            <a:prstGeom prst="line">
              <a:avLst/>
            </a:prstGeom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PlaceHolder 1"/>
          <p:cNvSpPr>
            <a:spLocks noGrp="1"/>
          </p:cNvSpPr>
          <p:nvPr>
            <p:ph type="ftr" idx="10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sldNum" idx="11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4BD813-B407-4241-9E51-6EB9AE0F6368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 idx="12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94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7" name="PlaceHolder 1"/>
          <p:cNvSpPr>
            <a:spLocks noGrp="1"/>
          </p:cNvSpPr>
          <p:nvPr>
            <p:ph type="ftr" idx="13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98" name="PlaceHolder 2"/>
          <p:cNvSpPr>
            <a:spLocks noGrp="1"/>
          </p:cNvSpPr>
          <p:nvPr>
            <p:ph type="sldNum" idx="14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BAE0CE-3EAE-4B87-B92B-1611274D57BC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dt" idx="15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0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4.png"/><Relationship Id="rId5" Type="http://schemas.openxmlformats.org/officeDocument/2006/relationships/hyperlink" Target="https://creativecommons.org/licenses/by-nc-sa/3.0/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www.marcus-povey.co.uk/2016/10/27/ubuntu-16-04-sound-fixes-for-intel-hda-azalia/" TargetMode="Externa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163401" y="593756"/>
            <a:ext cx="9463170" cy="1980768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6000" b="0" strike="noStrike" spc="-1" dirty="0">
                <a:solidFill>
                  <a:srgbClr val="FFFFFF"/>
                </a:solidFill>
                <a:latin typeface="Calibri"/>
              </a:rPr>
              <a:t>Building a Personal Computer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1163401" y="3429000"/>
            <a:ext cx="8734680" cy="17517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Presented By: Jeffrey S. Walley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CTEC-112 IT Hardware Support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Fall 2022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988920" y="228600"/>
            <a:ext cx="4266360" cy="6897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spc="-1" dirty="0">
                <a:solidFill>
                  <a:srgbClr val="70FFFF"/>
                </a:solidFill>
                <a:latin typeface="Calibri"/>
              </a:rPr>
              <a:t>Storage Device 01- C:\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838000" y="1025157"/>
            <a:ext cx="4874760" cy="29404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OS – SSD</a:t>
            </a:r>
            <a:endParaRPr lang="en-US" sz="28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Western Digital Black SN850</a:t>
            </a:r>
            <a:endParaRPr lang="en-US" sz="24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500GB </a:t>
            </a:r>
            <a:endParaRPr lang="en-US" sz="2000" b="0" strike="noStrike" spc="-1" dirty="0">
              <a:latin typeface="Arial"/>
            </a:endParaRPr>
          </a:p>
          <a:p>
            <a:pPr marL="1218960" lvl="3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7000 MB/s read </a:t>
            </a:r>
            <a:endParaRPr lang="en-US" sz="2000" b="0" strike="noStrike" spc="-1" dirty="0">
              <a:latin typeface="Arial"/>
            </a:endParaRPr>
          </a:p>
          <a:p>
            <a:pPr marL="1218960" lvl="3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5300 MB/s write</a:t>
            </a:r>
            <a:endParaRPr lang="en-US" sz="20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NVME / M.2 2280</a:t>
            </a:r>
            <a:endParaRPr lang="en-US" sz="20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PCIe 4.0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269" name="Content Placeholder 2"/>
          <p:cNvPicPr/>
          <p:nvPr/>
        </p:nvPicPr>
        <p:blipFill>
          <a:blip r:embed="rId3"/>
          <a:srcRect l="4024" r="1383"/>
          <a:stretch/>
        </p:blipFill>
        <p:spPr>
          <a:xfrm>
            <a:off x="4341960" y="2209680"/>
            <a:ext cx="7162200" cy="310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497960" y="609480"/>
            <a:ext cx="4976640" cy="913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0" strike="noStrike" spc="-1" dirty="0">
                <a:solidFill>
                  <a:srgbClr val="70FFFF"/>
                </a:solidFill>
                <a:latin typeface="Calibri"/>
              </a:rPr>
              <a:t>Storage Device 02-  S:\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583111" y="1523160"/>
            <a:ext cx="4177080" cy="761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cap="all" spc="197" dirty="0">
                <a:solidFill>
                  <a:srgbClr val="70FFFF"/>
                </a:solidFill>
                <a:latin typeface="Calibri"/>
              </a:rPr>
              <a:t>Toshiba x300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272" name="Picture 2"/>
          <p:cNvPicPr/>
          <p:nvPr/>
        </p:nvPicPr>
        <p:blipFill>
          <a:blip r:embed="rId3"/>
          <a:srcRect l="2777" r="2777"/>
          <a:stretch/>
        </p:blipFill>
        <p:spPr>
          <a:xfrm>
            <a:off x="1284120" y="2133720"/>
            <a:ext cx="4419000" cy="3508920"/>
          </a:xfrm>
          <a:prstGeom prst="rect">
            <a:avLst/>
          </a:prstGeom>
          <a:ln w="0">
            <a:noFill/>
          </a:ln>
        </p:spPr>
      </p:pic>
      <p:sp>
        <p:nvSpPr>
          <p:cNvPr id="273" name="TextBox 10"/>
          <p:cNvSpPr/>
          <p:nvPr/>
        </p:nvSpPr>
        <p:spPr>
          <a:xfrm>
            <a:off x="6767071" y="2133720"/>
            <a:ext cx="3809160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6TB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7200 RPM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256 MB Cache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6Gb/s SATA 3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Application Data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Virtual Machines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Images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Movies &amp; Music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Games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912960" y="809280"/>
            <a:ext cx="3961800" cy="900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70FFFF"/>
                </a:solidFill>
                <a:latin typeface="Calibri"/>
              </a:rPr>
              <a:t>Video Card (GPU)</a:t>
            </a:r>
            <a:br>
              <a:rPr sz="3600"/>
            </a:br>
            <a:r>
              <a:rPr lang="en-US" sz="2400" b="0" strike="noStrike" spc="-1">
                <a:solidFill>
                  <a:srgbClr val="B8FFFF"/>
                </a:solidFill>
                <a:latin typeface="Calibri"/>
              </a:rPr>
              <a:t>GIGABYTE Radeon RX 6600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223717" y="2263320"/>
            <a:ext cx="4417560" cy="33750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AMD Radeon 6600</a:t>
            </a: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8GB 128-bit GDDR6</a:t>
            </a:r>
            <a:endParaRPr lang="en-US" sz="24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PCIe 4.0</a:t>
            </a:r>
          </a:p>
          <a:p>
            <a:pPr marL="914400" lvl="1" indent="-231480"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1792 Stream Processors</a:t>
            </a:r>
          </a:p>
          <a:p>
            <a:pPr marL="914400" lvl="1" indent="-231480"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28 Ray Accelerators</a:t>
            </a:r>
            <a:endParaRPr lang="en-US" sz="24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2491MHz Boost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76" name="Content Placeholder 2"/>
          <p:cNvPicPr/>
          <p:nvPr/>
        </p:nvPicPr>
        <p:blipFill>
          <a:blip r:embed="rId3"/>
          <a:srcRect t="18710" b="18710"/>
          <a:stretch/>
        </p:blipFill>
        <p:spPr>
          <a:xfrm>
            <a:off x="4374360" y="2133720"/>
            <a:ext cx="7449120" cy="350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726920" y="34200"/>
            <a:ext cx="8734680" cy="11358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Calibri"/>
              </a:rPr>
              <a:t>Monitor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988920" y="1135800"/>
            <a:ext cx="4037760" cy="10659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>
                <a:solidFill>
                  <a:srgbClr val="70FFFF"/>
                </a:solidFill>
                <a:latin typeface="Calibri"/>
              </a:rPr>
              <a:t>MSI Optix G27c4 27”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>
                <a:solidFill>
                  <a:srgbClr val="70FFFF"/>
                </a:solidFill>
                <a:latin typeface="Calibri"/>
              </a:rPr>
              <a:t>Curved Monitor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9" name="Subtitle 2"/>
          <p:cNvSpPr/>
          <p:nvPr/>
        </p:nvSpPr>
        <p:spPr>
          <a:xfrm>
            <a:off x="1064880" y="2037960"/>
            <a:ext cx="3961800" cy="368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rmAutofit/>
          </a:bodyPr>
          <a:lstStyle/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27” Curved Display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1920 x 1080 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170 Hz Refresh Rate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1ms Response Time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AMD </a:t>
            </a:r>
            <a:r>
              <a:rPr lang="en-US" sz="2400" b="0" strike="noStrike" cap="all" spc="197" dirty="0" err="1">
                <a:solidFill>
                  <a:srgbClr val="FFFFFF"/>
                </a:solidFill>
                <a:latin typeface="Calibri"/>
                <a:ea typeface="DejaVu Sans"/>
              </a:rPr>
              <a:t>Freesync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Wide Color Gamut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Frameless Design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Purchasing 2 for dual Monitor setup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80" name="Picture 3" descr="A picture containing text, electronics, monitor, display&#10;&#10;Description automatically generated"/>
          <p:cNvPicPr/>
          <p:nvPr/>
        </p:nvPicPr>
        <p:blipFill>
          <a:blip r:embed="rId3"/>
          <a:stretch/>
        </p:blipFill>
        <p:spPr>
          <a:xfrm>
            <a:off x="5027760" y="914400"/>
            <a:ext cx="6723720" cy="5045760"/>
          </a:xfrm>
          <a:prstGeom prst="rect">
            <a:avLst/>
          </a:prstGeom>
          <a:ln w="0">
            <a:noFill/>
          </a:ln>
          <a:effectLst>
            <a:glow rad="152280">
              <a:srgbClr val="B8FFFF">
                <a:alpha val="40000"/>
              </a:srgb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357920" y="324000"/>
            <a:ext cx="5052960" cy="1218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97">
                <a:solidFill>
                  <a:srgbClr val="B8FFFF"/>
                </a:solidFill>
                <a:latin typeface="Calibri"/>
              </a:rPr>
              <a:t>Operating System &amp;</a:t>
            </a:r>
            <a:br>
              <a:rPr sz="3600"/>
            </a:br>
            <a:r>
              <a:rPr lang="en-US" sz="3600" b="0" strike="noStrike" cap="all" spc="197">
                <a:solidFill>
                  <a:srgbClr val="B8FFFF"/>
                </a:solidFill>
                <a:latin typeface="Calibri"/>
              </a:rPr>
              <a:t>Additional Apps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5966280" y="3337920"/>
            <a:ext cx="6053040" cy="3369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Ubuntu OS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LibreOffice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Krita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(for Digital Art)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GIMP (for Digital Photography)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VMWare Workstation Pro (Virtualization)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Docker (Container Deployment)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+ Steam, Epic and GoG for Gaming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83" name="Content Placeholder 11" descr="A picture containing pool ball"/>
          <p:cNvPicPr/>
          <p:nvPr/>
        </p:nvPicPr>
        <p:blipFill>
          <a:blip r:embed="rId3"/>
          <a:stretch/>
        </p:blipFill>
        <p:spPr>
          <a:xfrm>
            <a:off x="-977580" y="2868660"/>
            <a:ext cx="6093720" cy="4307760"/>
          </a:xfrm>
          <a:prstGeom prst="rect">
            <a:avLst/>
          </a:prstGeom>
          <a:ln w="0">
            <a:noFill/>
          </a:ln>
        </p:spPr>
      </p:pic>
      <p:sp>
        <p:nvSpPr>
          <p:cNvPr id="284" name="TextBox 12"/>
          <p:cNvSpPr/>
          <p:nvPr/>
        </p:nvSpPr>
        <p:spPr>
          <a:xfrm>
            <a:off x="150840" y="6477120"/>
            <a:ext cx="605304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u="sng" strike="noStrike" spc="-1">
                <a:solidFill>
                  <a:srgbClr val="009999"/>
                </a:solidFill>
                <a:uFillTx/>
                <a:latin typeface="Calibri"/>
                <a:ea typeface="DejaVu Sans"/>
                <a:hlinkClick r:id="rId4"/>
              </a:rPr>
              <a:t>This Photo</a:t>
            </a: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 by Unknown Author is licensed under </a:t>
            </a:r>
            <a:r>
              <a:rPr lang="en-US" sz="900" b="0" u="sng" strike="noStrike" spc="-1">
                <a:solidFill>
                  <a:srgbClr val="009999"/>
                </a:solidFill>
                <a:uFillTx/>
                <a:latin typeface="Calibri"/>
                <a:ea typeface="DejaVu Sans"/>
                <a:hlinkClick r:id="rId5"/>
              </a:rPr>
              <a:t>CC BY-SA-NC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285" name="Picture 14" descr="Icon&#10;&#10;Description automatically generated"/>
          <p:cNvPicPr/>
          <p:nvPr/>
        </p:nvPicPr>
        <p:blipFill>
          <a:blip r:embed="rId6"/>
          <a:stretch/>
        </p:blipFill>
        <p:spPr>
          <a:xfrm>
            <a:off x="2553609" y="1589400"/>
            <a:ext cx="1751760" cy="1748520"/>
          </a:xfrm>
          <a:prstGeom prst="rect">
            <a:avLst/>
          </a:prstGeom>
          <a:ln w="0">
            <a:noFill/>
          </a:ln>
        </p:spPr>
      </p:pic>
      <p:pic>
        <p:nvPicPr>
          <p:cNvPr id="286" name="Picture 17" descr="Logo&#10;&#10;Description automatically generated"/>
          <p:cNvPicPr/>
          <p:nvPr/>
        </p:nvPicPr>
        <p:blipFill>
          <a:blip r:embed="rId7"/>
          <a:stretch/>
        </p:blipFill>
        <p:spPr>
          <a:xfrm>
            <a:off x="6794585" y="150840"/>
            <a:ext cx="4036320" cy="8852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20"/>
          <p:cNvPicPr/>
          <p:nvPr/>
        </p:nvPicPr>
        <p:blipFill>
          <a:blip r:embed="rId8"/>
          <a:stretch/>
        </p:blipFill>
        <p:spPr>
          <a:xfrm>
            <a:off x="3027960" y="3899880"/>
            <a:ext cx="2937600" cy="2275200"/>
          </a:xfrm>
          <a:prstGeom prst="rect">
            <a:avLst/>
          </a:prstGeom>
          <a:ln w="0">
            <a:noFill/>
          </a:ln>
        </p:spPr>
      </p:pic>
      <p:pic>
        <p:nvPicPr>
          <p:cNvPr id="288" name="Picture 23" descr="Logo, company name"/>
          <p:cNvPicPr/>
          <p:nvPr/>
        </p:nvPicPr>
        <p:blipFill>
          <a:blip r:embed="rId9"/>
          <a:stretch/>
        </p:blipFill>
        <p:spPr>
          <a:xfrm>
            <a:off x="8647329" y="1435500"/>
            <a:ext cx="3041640" cy="1748520"/>
          </a:xfrm>
          <a:prstGeom prst="rect">
            <a:avLst/>
          </a:prstGeom>
          <a:ln w="0">
            <a:noFill/>
          </a:ln>
        </p:spPr>
      </p:pic>
      <p:pic>
        <p:nvPicPr>
          <p:cNvPr id="289" name="Picture 29" descr="Icon"/>
          <p:cNvPicPr/>
          <p:nvPr/>
        </p:nvPicPr>
        <p:blipFill>
          <a:blip r:embed="rId10"/>
          <a:stretch/>
        </p:blipFill>
        <p:spPr>
          <a:xfrm>
            <a:off x="5233564" y="1185300"/>
            <a:ext cx="2001600" cy="200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7200" b="0" strike="noStrike" spc="-1" dirty="0">
                <a:solidFill>
                  <a:srgbClr val="29FFFF"/>
                </a:solidFill>
                <a:latin typeface="Calibri"/>
              </a:rPr>
              <a:t>Final Budget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 fontScale="94000" lnSpcReduction="10000"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Motherboard: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MSI B550 Tomahawk  		$169.99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PC Case: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Fractal Pop XL Black     		$109.99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Processor: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AMD Ryzen 7 5800x 8-core	$248.00	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RAM: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G.SKILL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alibri"/>
              </a:rPr>
              <a:t>Ripjaw</a:t>
            </a: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 V Series 32 GB                  $89.78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Cooling: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Cooler Master Hyper 212 Black	$54.99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Power Supply: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Corsair RM850 850 Watt		$114.99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6500880" y="1697882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 fontScale="92000" lnSpcReduction="10000"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SSD: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Western Digital Black SN850 500 GB	$69.99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HDD: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Toshiba X300 6 TB 		$144.99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Video Card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GIGABYTE Radeon RX 6600		$219.99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Monitor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2x MSI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alibri"/>
              </a:rPr>
              <a:t>Optix</a:t>
            </a: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 27” Curved		$399.98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OS &amp; Additional Software: 	FREE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3000" b="0" strike="noStrike" spc="-1" dirty="0">
                <a:solidFill>
                  <a:srgbClr val="FFFFFF"/>
                </a:solidFill>
                <a:latin typeface="Calibri"/>
              </a:rPr>
              <a:t>Subtotal </a:t>
            </a:r>
            <a:r>
              <a:rPr lang="en-US" sz="2200" b="0" strike="noStrike" spc="-1" dirty="0">
                <a:solidFill>
                  <a:srgbClr val="FFFFFF"/>
                </a:solidFill>
                <a:latin typeface="Calibri"/>
              </a:rPr>
              <a:t>from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alibri"/>
              </a:rPr>
              <a:t>NewEgg</a:t>
            </a:r>
            <a:r>
              <a:rPr lang="en-US" sz="2200" b="0" strike="noStrike" spc="-1" dirty="0">
                <a:solidFill>
                  <a:srgbClr val="FFFFFF"/>
                </a:solidFill>
                <a:latin typeface="Calibri"/>
              </a:rPr>
              <a:t>         </a:t>
            </a:r>
            <a:r>
              <a:rPr lang="en-US" sz="3000" b="0" strike="noStrike" spc="-1" dirty="0">
                <a:solidFill>
                  <a:srgbClr val="FFFFFF"/>
                </a:solidFill>
                <a:latin typeface="Calibri"/>
              </a:rPr>
              <a:t>$1622.69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836640" y="152280"/>
            <a:ext cx="3630240" cy="8629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70FFFF"/>
                </a:solidFill>
                <a:latin typeface="Calibri"/>
              </a:rPr>
              <a:t>Conclusion: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1141560" y="1015920"/>
            <a:ext cx="9752760" cy="53078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 fontScale="80500" lnSpcReduction="20000"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b="0" strike="noStrike" spc="197" dirty="0">
                <a:solidFill>
                  <a:srgbClr val="009999"/>
                </a:solidFill>
                <a:latin typeface="Calibri"/>
                <a:ea typeface="Calibri"/>
              </a:rPr>
              <a:t>	</a:t>
            </a:r>
            <a:r>
              <a:rPr lang="en-US" sz="1600" b="0" strike="noStrike" spc="197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In this project I attempt to build a computer for Productivity, Virtualization, Entertainment, and Gaming for $1200. I chose a MSI B550 Tomahawk Motherboard with an 8-core AMD Ryzen 7 5800x CPU as the brains of the computer. I am personally a ‘Team Red’ member </a:t>
            </a:r>
            <a:r>
              <a:rPr lang="en-US" sz="1600" spc="197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normally purchase AMD chipsets. I chose the MSI B550 because I currently have an MSI B450 in a computer and have never had any issue with performance, so I like the MSI brand. </a:t>
            </a:r>
            <a:r>
              <a:rPr lang="en-US" sz="1600" b="0" strike="noStrike" spc="197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computer will feature a Cooler Master Hyper 212 CPU cooler and a Fractal Design Pop XL Air Full ATX case, for excellent air flow and easy future upgrading. </a:t>
            </a: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spc="197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The PC</a:t>
            </a:r>
            <a:r>
              <a:rPr lang="en-US" sz="1600" b="0" strike="noStrike" spc="197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feature 32 GB of </a:t>
            </a:r>
            <a:r>
              <a:rPr lang="en-US" sz="1600" b="0" strike="noStrike" spc="197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G.Skill</a:t>
            </a:r>
            <a:r>
              <a:rPr lang="en-US" sz="1600" b="0" strike="noStrike" spc="197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DDR4 3200 RAM, which will be plenty for multi-tasking even my most demanding applications. The OS will be installed on a super fast 500 GB SSD drive, and I will have a 6 TB HDD for applications, data storage, and games. The video card will be a Radeon RX 6600 with 8Gb of GDDR6 memory which </a:t>
            </a:r>
            <a:r>
              <a:rPr lang="en-US" sz="1600" spc="197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en-US" sz="1600" b="0" strike="noStrike" spc="197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play AAA games at high quality for a few years. </a:t>
            </a:r>
            <a:endParaRPr lang="en-US" sz="1600" b="0" strike="noStrike" spc="-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b="0" strike="noStrike" spc="197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If I stopped with the initial build, I would have successfully built the Desktop for a subtotal of slightly more than $1200. I added 2 monitors for a dual monitor setup and ended up spending another $400. The subtotal with the monitors is $1622.69 on the Newegg.com website. I will end up adding a mechanical keyboard and triple monitor mount to bring the subtotal up to $1900 or more eventually. </a:t>
            </a:r>
            <a:endParaRPr lang="en-US" sz="1600" b="0" strike="noStrike" spc="-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b="0" strike="noStrike" spc="197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I currently have 2 monitors and multiple keyboards and mice, so I can successfully build the desktop for a price within my budget (excluding Tax and Shipping). If I am to build this system, I will wait until Black Friday or Cyber Monday when many of these parts will be discounted.</a:t>
            </a:r>
            <a:endParaRPr lang="en-US" sz="1600" b="0" strike="noStrike" spc="-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b="0" strike="noStrike" spc="197" dirty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836640" y="22860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5400" b="0" strike="noStrike" spc="-1" dirty="0">
                <a:solidFill>
                  <a:srgbClr val="70FFFF"/>
                </a:solidFill>
                <a:latin typeface="Calibri"/>
              </a:rPr>
              <a:t>Use Cases for the PC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241" name="Content Placeholder 2"/>
          <p:cNvPicPr/>
          <p:nvPr/>
        </p:nvPicPr>
        <p:blipFill>
          <a:blip r:embed="rId3"/>
          <a:srcRect l="8246" r="16115"/>
          <a:stretch/>
        </p:blipFill>
        <p:spPr>
          <a:xfrm>
            <a:off x="1218960" y="1706760"/>
            <a:ext cx="5077800" cy="4464720"/>
          </a:xfrm>
          <a:prstGeom prst="rect">
            <a:avLst/>
          </a:prstGeom>
          <a:ln w="0">
            <a:noFill/>
          </a:ln>
        </p:spPr>
      </p:pic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7111025" y="1635739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School work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Office and Productivity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Digital Art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Gaming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Virtualization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Docker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Web browsing &amp; Entertainment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218960" y="920880"/>
            <a:ext cx="4062240" cy="24375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000" b="0" strike="noStrike" cap="all" spc="197">
                <a:solidFill>
                  <a:srgbClr val="70FFFF"/>
                </a:solidFill>
                <a:latin typeface="Calibri"/>
              </a:rPr>
              <a:t>Build Budget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1218960" y="3340080"/>
            <a:ext cx="4062240" cy="1929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Microsoft YaHei"/>
              </a:rPr>
              <a:t>I am looking to spend $1200 on this PC Build. 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45" name="Picture Placeholder 3" descr="Engineering drawing&#10;&#10;Description automatically generated"/>
          <p:cNvPicPr/>
          <p:nvPr/>
        </p:nvPicPr>
        <p:blipFill>
          <a:blip r:embed="rId3"/>
          <a:srcRect l="13646" r="13646"/>
          <a:stretch/>
        </p:blipFill>
        <p:spPr>
          <a:xfrm>
            <a:off x="5484960" y="584280"/>
            <a:ext cx="6093720" cy="5587200"/>
          </a:xfrm>
          <a:prstGeom prst="rect">
            <a:avLst/>
          </a:prstGeom>
          <a:ln w="12700">
            <a:solidFill>
              <a:srgbClr val="404040"/>
            </a:solidFill>
            <a:miter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70FFFF"/>
                </a:solidFill>
                <a:latin typeface="Calibri"/>
              </a:rPr>
              <a:t>MOTHERBOARD</a:t>
            </a: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:</a:t>
            </a:r>
            <a:br>
              <a:rPr sz="3600"/>
            </a:b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 MSI MAG B550 Tomahawk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733865" y="2044112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AMD AM4 Socket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Full sized ATX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6GB/s SATA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USB 3.2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1G &amp; 2.5G LAN RJ-45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Dual M.2 22.80 &amp; 22x110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DD4 with Memory Boost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248" name="Content Placeholder 7" descr="A picture containing text, electronics&#10;&#10;Description automatically generated"/>
          <p:cNvPicPr/>
          <p:nvPr/>
        </p:nvPicPr>
        <p:blipFill>
          <a:blip r:embed="rId3"/>
          <a:stretch/>
        </p:blipFill>
        <p:spPr>
          <a:xfrm>
            <a:off x="6500880" y="1706760"/>
            <a:ext cx="5077800" cy="4464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130400" y="-304920"/>
            <a:ext cx="5942880" cy="1925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Desktop PC Case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316710" y="448578"/>
            <a:ext cx="4178520" cy="15404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 fontScale="95000"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Fractal Design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Pop xl </a:t>
            </a:r>
            <a:r>
              <a:rPr lang="en-US" sz="2800" b="0" strike="noStrike" cap="all" spc="197" dirty="0" err="1">
                <a:solidFill>
                  <a:srgbClr val="70FFFF"/>
                </a:solidFill>
                <a:latin typeface="Calibri"/>
              </a:rPr>
              <a:t>atx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High-</a:t>
            </a:r>
            <a:r>
              <a:rPr lang="en-US" sz="2800" b="0" strike="noStrike" cap="all" spc="197" dirty="0" err="1">
                <a:solidFill>
                  <a:srgbClr val="70FFFF"/>
                </a:solidFill>
                <a:latin typeface="Calibri"/>
              </a:rPr>
              <a:t>AirFlow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251" name="Picture 2" descr="Desktop Computer Case."/>
          <p:cNvPicPr/>
          <p:nvPr/>
        </p:nvPicPr>
        <p:blipFill>
          <a:blip r:embed="rId3"/>
          <a:srcRect l="9121" t="-815" r="8800" b="494"/>
          <a:stretch/>
        </p:blipFill>
        <p:spPr>
          <a:xfrm>
            <a:off x="1402592" y="1989018"/>
            <a:ext cx="3428280" cy="4190400"/>
          </a:xfrm>
          <a:prstGeom prst="rect">
            <a:avLst/>
          </a:prstGeom>
          <a:ln w="0">
            <a:noFill/>
          </a:ln>
        </p:spPr>
      </p:pic>
      <p:sp>
        <p:nvSpPr>
          <p:cNvPr id="252" name="TextBox 10"/>
          <p:cNvSpPr/>
          <p:nvPr/>
        </p:nvSpPr>
        <p:spPr>
          <a:xfrm>
            <a:off x="6686070" y="2357675"/>
            <a:ext cx="3809160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Full ATX Desktop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2x 5.25” bays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3x Storage trays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3.5” &amp; 2.5” / tray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Front I/O: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2x USB 3.0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Headphone / Mic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Power / Reset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Increased Airflow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70FFFF"/>
                </a:solidFill>
                <a:latin typeface="Calibri"/>
              </a:rPr>
              <a:t>Central Processor Unit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AMD Ryzen 7 5800x</a:t>
            </a:r>
            <a:endParaRPr lang="en-US" sz="2800" b="0" strike="noStrike" spc="-1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8 Core / 16 Thread</a:t>
            </a:r>
            <a:endParaRPr lang="en-US" sz="2800" b="0" strike="noStrike" spc="-1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3.8 GHz / up to 4.7 GHz</a:t>
            </a:r>
            <a:endParaRPr lang="en-US" sz="2800" b="0" strike="noStrike" spc="-1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7nm Vermeer Zen 3</a:t>
            </a:r>
            <a:endParaRPr lang="en-US" sz="2800" b="0" strike="noStrike" spc="-1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32MB L3 / 4MB L2 Cache</a:t>
            </a:r>
            <a:endParaRPr lang="en-US" sz="2800" b="0" strike="noStrike" spc="-1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TDP 105W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255" name="Content Placeholder 2"/>
          <p:cNvPicPr/>
          <p:nvPr/>
        </p:nvPicPr>
        <p:blipFill>
          <a:blip r:embed="rId3"/>
          <a:srcRect l="16001" t="4588" r="14968" b="5386"/>
          <a:stretch/>
        </p:blipFill>
        <p:spPr>
          <a:xfrm>
            <a:off x="7161120" y="1447920"/>
            <a:ext cx="3504600" cy="342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130400" y="-304920"/>
            <a:ext cx="5942880" cy="1925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PC Memory (RAM)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878187" y="1894935"/>
            <a:ext cx="4199345" cy="741733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cap="all" spc="197" dirty="0">
                <a:solidFill>
                  <a:srgbClr val="70FFFF"/>
                </a:solidFill>
                <a:latin typeface="Calibri"/>
              </a:rPr>
              <a:t>G-Skill </a:t>
            </a:r>
            <a:r>
              <a:rPr lang="en-US" sz="3200" b="0" strike="noStrike" cap="all" spc="197" dirty="0" err="1">
                <a:solidFill>
                  <a:srgbClr val="70FFFF"/>
                </a:solidFill>
                <a:latin typeface="Calibri"/>
              </a:rPr>
              <a:t>Ripjaw</a:t>
            </a:r>
            <a:r>
              <a:rPr lang="en-US" sz="3200" b="0" strike="noStrike" cap="all" spc="197" dirty="0">
                <a:solidFill>
                  <a:srgbClr val="70FFFF"/>
                </a:solidFill>
                <a:latin typeface="Calibri"/>
              </a:rPr>
              <a:t> v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258" name="Picture 2"/>
          <p:cNvPicPr/>
          <p:nvPr/>
        </p:nvPicPr>
        <p:blipFill>
          <a:blip r:embed="rId3"/>
          <a:srcRect l="1366" t="12730" r="-913" b="12730"/>
          <a:stretch/>
        </p:blipFill>
        <p:spPr>
          <a:xfrm>
            <a:off x="1193106" y="2074296"/>
            <a:ext cx="5562000" cy="3123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10"/>
          <p:cNvSpPr/>
          <p:nvPr/>
        </p:nvSpPr>
        <p:spPr>
          <a:xfrm>
            <a:off x="7073280" y="3092746"/>
            <a:ext cx="3809160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32GB (2x 16GB)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DDR4 SDRAM 3200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PC4-25600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Timing: 16-18-18-38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695634" y="840425"/>
            <a:ext cx="3888419" cy="880022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0" strike="noStrike" spc="-1" dirty="0">
                <a:solidFill>
                  <a:srgbClr val="70FFFF"/>
                </a:solidFill>
                <a:latin typeface="Calibri"/>
              </a:rPr>
              <a:t>CPU Cooling Unit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1343246" y="2052989"/>
            <a:ext cx="5093063" cy="32760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4 Heat Pipes Direct Contact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Nickle Black Fins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Brushed Aluminum Surface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42 CFM Airflow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Noise Level: 26.0 dBA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262" name="Content Placeholder 2"/>
          <p:cNvPicPr/>
          <p:nvPr/>
        </p:nvPicPr>
        <p:blipFill>
          <a:blip r:embed="rId3"/>
          <a:srcRect l="8696" t="5433" r="8696" b="1093"/>
          <a:stretch/>
        </p:blipFill>
        <p:spPr>
          <a:xfrm>
            <a:off x="7466040" y="1371600"/>
            <a:ext cx="2894760" cy="327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130400" y="-304920"/>
            <a:ext cx="5942880" cy="1925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Power Supply (PSU)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780240" y="1828800"/>
            <a:ext cx="4177080" cy="12200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cap="all" spc="197">
                <a:solidFill>
                  <a:srgbClr val="70FFFF"/>
                </a:solidFill>
                <a:latin typeface="Calibri"/>
              </a:rPr>
              <a:t>Corsair RM850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265" name="Picture 2"/>
          <p:cNvPicPr/>
          <p:nvPr/>
        </p:nvPicPr>
        <p:blipFill>
          <a:blip r:embed="rId3"/>
          <a:srcRect l="4336" t="7978" r="9511" b="801"/>
          <a:stretch/>
        </p:blipFill>
        <p:spPr>
          <a:xfrm>
            <a:off x="1293840" y="1981080"/>
            <a:ext cx="5423400" cy="4114080"/>
          </a:xfrm>
          <a:prstGeom prst="rect">
            <a:avLst/>
          </a:prstGeom>
          <a:ln w="0">
            <a:noFill/>
          </a:ln>
        </p:spPr>
      </p:pic>
      <p:sp>
        <p:nvSpPr>
          <p:cNvPr id="266" name="TextBox 10"/>
          <p:cNvSpPr/>
          <p:nvPr/>
        </p:nvSpPr>
        <p:spPr>
          <a:xfrm>
            <a:off x="7211160" y="2521786"/>
            <a:ext cx="3809160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850 Watt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Low Noise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Modular Connectors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Gold Efficiency Rating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871</TotalTime>
  <Words>1869</Words>
  <Application>Microsoft Office PowerPoint</Application>
  <PresentationFormat>Custom</PresentationFormat>
  <Paragraphs>167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Building a Personal Computer</vt:lpstr>
      <vt:lpstr>Use Cases for the PC</vt:lpstr>
      <vt:lpstr>Build Budget</vt:lpstr>
      <vt:lpstr>MOTHERBOARD:  MSI MAG B550 Tomahawk</vt:lpstr>
      <vt:lpstr>Desktop PC Case</vt:lpstr>
      <vt:lpstr>Central Processor Unit</vt:lpstr>
      <vt:lpstr>PC Memory (RAM)</vt:lpstr>
      <vt:lpstr>CPU Cooling Unit</vt:lpstr>
      <vt:lpstr>Power Supply (PSU)</vt:lpstr>
      <vt:lpstr>Storage Device 01- C:\</vt:lpstr>
      <vt:lpstr>Storage Device 02-  S:\</vt:lpstr>
      <vt:lpstr>Video Card (GPU) GIGABYTE Radeon RX 6600</vt:lpstr>
      <vt:lpstr>Monitor</vt:lpstr>
      <vt:lpstr>Operating System &amp; Additional Apps</vt:lpstr>
      <vt:lpstr>Final Budget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PERSONAL COMPUTER</dc:title>
  <dc:subject/>
  <dc:creator>jeffreywalley</dc:creator>
  <dc:description/>
  <cp:lastModifiedBy>jeffreywalley</cp:lastModifiedBy>
  <cp:revision>102</cp:revision>
  <dcterms:created xsi:type="dcterms:W3CDTF">2022-11-03T02:43:55Z</dcterms:created>
  <dcterms:modified xsi:type="dcterms:W3CDTF">2022-11-10T21:00:35Z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PresentationFormat">
    <vt:lpwstr>Custom</vt:lpwstr>
  </property>
  <property fmtid="{D5CDD505-2E9C-101B-9397-08002B2CF9AE}" pid="8" name="ScenarioTags">
    <vt:lpwstr/>
  </property>
  <property fmtid="{D5CDD505-2E9C-101B-9397-08002B2CF9AE}" pid="9" name="Slides">
    <vt:i4>16</vt:i4>
  </property>
</Properties>
</file>