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Average"/>
      <p:regular r:id="rId45"/>
    </p:embeddedFont>
    <p:embeddedFont>
      <p:font typeface="Oswald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Oswald-regular.fntdata"/><Relationship Id="rId23" Type="http://schemas.openxmlformats.org/officeDocument/2006/relationships/slide" Target="slides/slide18.xml"/><Relationship Id="rId45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swald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d0f728eb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d0f728eb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d0f728eb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d0f728eb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d0f728eb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d0f728eb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d0f728eb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d0f728eb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d0f728eb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d0f728eb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d0f728eb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d0f728eb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d0f728eb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d0f728eb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d0f728eb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d0f728eb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d0f728eb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d0f728eb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d0f728eb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d0f728eb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d0f728eb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d0f728eb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d0f728eb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d0f728eb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d2b9ac8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d2b9ac8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d2b9ac8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d2b9ac8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d2b9ac89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d2b9ac8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d2b9ac89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d2b9ac89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d0f728eb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d0f728eb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d2b9ac89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d2b9ac89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d2b9ac89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d2b9ac89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d2b9ac89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d2b9ac89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d2b9ac89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d2b9ac89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d0f728eb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d0f728eb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d2b9ac89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d2b9ac89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d2b9ac89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d2b9ac89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d0f728eb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d0f728eb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d2b9ac89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d2b9ac89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d0f728eb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d0f728eb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d2b9ac89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d2b9ac89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d0f728eb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d0f728eb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d2b9ac89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d2b9ac89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d2b9ac8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d2b9ac8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d2b9ac89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d2b9ac89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d0f728eb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d0f728eb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d0f728eb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d0f728eb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d0f728eb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d0f728eb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d0f728eb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d0f728eb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d0f728eb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d0f728eb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d0f728eb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d0f728eb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zombo.com" TargetMode="External"/><Relationship Id="rId4" Type="http://schemas.openxmlformats.org/officeDocument/2006/relationships/hyperlink" Target="https://zombo.com" TargetMode="External"/><Relationship Id="rId5" Type="http://schemas.openxmlformats.org/officeDocument/2006/relationships/hyperlink" Target="mailto:sturner@bpcc.edu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bpcc.edu/current-students/student-handbook/index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Structure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CTEC 130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Structure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625" y="1438275"/>
            <a:ext cx="27527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Whitespace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browser will render any whitespace (spaces, tabs, line breaks) as a single space when displaying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 is, 50 spaces will display as a single space, as will 20 spaces, a tab and a return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whitespace outside of tags that display text just doesn’t display at 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this to your advantage to organize your HTML source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Best Practices: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Indent HTML elements to show which elements contain others more easily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Characters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1166813"/>
            <a:ext cx="42672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with &lt;!--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with </a:t>
            </a:r>
            <a:r>
              <a:rPr lang="en"/>
              <a:t>--&gt;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Anything inside of a comment will not render in the browser, but will stay in the source code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&lt;head&gt;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Metadata?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about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Tells the browser about what the content of your page 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Title, description, character encoding, author, keywords, junk that robots might want to know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include metadata in your site with one or more meta tags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2731650"/>
            <a:ext cx="58293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Favicons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little icon next to the web address or on the tab in your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for “Favorites Icon”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add a Favicon: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 an image as favicon.ico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 the image in the same directory as your site’s index.html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this inside the &lt;head&gt; of your pages: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&lt;link rel=”icon” href=”favicon.ico” type=”image/x-icon”&gt;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Linking CSS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more of a note for the future, as you’ll have more use for it when you’ve worked with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link a CSS file to an HTML document: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.css file using a text editor (we’ll worry about this later)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 the file in the directory with your 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a link in your &lt;head&gt;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&lt;link rel=”stylesheet” href=”my-css-file.css”&gt;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Text Fundamentals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Paragraphs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with &lt;p&gt;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You’ll probably write a bunch of these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Overview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Headings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a Title or Heading for a section of content on your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6 levels - &lt;h1&gt; to &lt;h6&gt;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&lt;h1&gt; is for the most important information, &lt;h6&gt; for the least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sure you don’t mix your headings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Semantics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make any tag in your HTML look like anything you want with CSS, so why worry about specific header levels, or headers at all?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Understandability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List - the order matters, will be numbered by default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&lt;ol&gt;</a:t>
            </a:r>
            <a:br>
              <a:rPr lang="en"/>
            </a:br>
            <a:r>
              <a:rPr lang="en"/>
              <a:t>	&lt;li&gt;This is item one&lt;/li&gt;</a:t>
            </a:r>
            <a:br>
              <a:rPr lang="en"/>
            </a:br>
            <a:r>
              <a:rPr lang="en"/>
              <a:t>	&lt;li&gt;This is item two&lt;/li&gt;</a:t>
            </a:r>
            <a:br>
              <a:rPr lang="en"/>
            </a:br>
            <a:r>
              <a:rPr lang="en"/>
              <a:t>&lt;/ol&gt;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This is item one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This is item two</a:t>
            </a:r>
            <a:endParaRPr/>
          </a:p>
        </p:txBody>
      </p:sp>
      <p:sp>
        <p:nvSpPr>
          <p:cNvPr id="185" name="Google Shape;185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Unordered List - the order of the items isn’t important, will use bullets by default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&lt;ul&gt;</a:t>
            </a:r>
            <a:br>
              <a:rPr lang="en"/>
            </a:br>
            <a:r>
              <a:rPr lang="en"/>
              <a:t>	&lt;li&gt;This is item one&lt;/li&gt;</a:t>
            </a:r>
            <a:br>
              <a:rPr lang="en"/>
            </a:br>
            <a:r>
              <a:rPr lang="en"/>
              <a:t>	&lt;li&gt;This is item two&lt;/li&gt;</a:t>
            </a:r>
            <a:br>
              <a:rPr lang="en"/>
            </a:br>
            <a:r>
              <a:rPr lang="en"/>
              <a:t>&lt;/ul&gt;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item one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item two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Nesting Lists</a:t>
            </a:r>
            <a:endParaRPr/>
          </a:p>
        </p:txBody>
      </p:sp>
      <p:pic>
        <p:nvPicPr>
          <p:cNvPr id="191" name="Google Shape;1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13" y="1343025"/>
            <a:ext cx="703897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Decoration</a:t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HTML5 is no place for “style,” so traditional </a:t>
            </a:r>
            <a:r>
              <a:rPr b="1" lang="en"/>
              <a:t>bold</a:t>
            </a:r>
            <a:r>
              <a:rPr lang="en"/>
              <a:t>, </a:t>
            </a:r>
            <a:r>
              <a:rPr i="1" lang="en"/>
              <a:t>italic </a:t>
            </a:r>
            <a:r>
              <a:rPr lang="en"/>
              <a:t>and </a:t>
            </a:r>
            <a:r>
              <a:rPr lang="en" u="sng"/>
              <a:t>underline </a:t>
            </a:r>
            <a:r>
              <a:rPr lang="en"/>
              <a:t>rules are </a:t>
            </a:r>
            <a:r>
              <a:rPr lang="en"/>
              <a:t>controversial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&lt;b&gt;, &lt;i&gt; and &lt;u&gt; were part of earlier HTML revisions before CSS and have been grandfathered into HTML5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so, they should be used “semantically” or </a:t>
            </a:r>
            <a:r>
              <a:rPr b="1" lang="en"/>
              <a:t>not at all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example, not to bold text, but to surround text that should be understood in the same way bolded text would 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tags are more well regarded: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&lt;strong&gt; - represents text with high importance, bolded by default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&lt;em&gt; - represents text to be emphasized, italicized by default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Hyperlinks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Link</a:t>
            </a:r>
            <a:endParaRPr/>
          </a:p>
        </p:txBody>
      </p:sp>
      <p:pic>
        <p:nvPicPr>
          <p:cNvPr id="208" name="Google Shape;2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363" y="2200275"/>
            <a:ext cx="562927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Neat Link Info</a:t>
            </a:r>
            <a:endParaRPr/>
          </a:p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311700" y="1152475"/>
            <a:ext cx="8520600" cy="3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&lt;a&gt; tag can surround other tags</a:t>
            </a:r>
            <a:r>
              <a:rPr lang="en"/>
              <a:t>, including block-level tags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&lt;a href=”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https://zombo.com</a:t>
            </a:r>
            <a:r>
              <a:rPr lang="en"/>
              <a:t>”&gt;&lt;img src=”moose.jpg” alt=”Moose Image Link” &gt;&lt;/a&gt;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Creates a picture of a moose that takes you to zombo.com if you click on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often used to create more stylized navigation links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title attribute provides extra context if the user hovers the mouse over the 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&lt;a href=”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https://zombo.com</a:t>
            </a:r>
            <a:r>
              <a:rPr lang="en"/>
              <a:t>” title=”Zombo com, anything is possible”&gt;Zombo&lt;/a&gt;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doesn’t work well for users who don’t use mice or have screen readers, so don’t use it for important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create email links as well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&lt;a href=”</a:t>
            </a:r>
            <a:r>
              <a:rPr lang="en" u="sng">
                <a:solidFill>
                  <a:schemeClr val="hlink"/>
                </a:solidFill>
                <a:hlinkClick r:id="rId5"/>
              </a:rPr>
              <a:t>mailto:sturner@bpcc.edu</a:t>
            </a:r>
            <a:r>
              <a:rPr lang="en"/>
              <a:t>”&gt;Email Me&lt;/a&gt;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works differently depending on the browser/OS, but will likely open up the default mail program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Structure and Links</a:t>
            </a:r>
            <a:endParaRPr/>
          </a:p>
        </p:txBody>
      </p:sp>
      <p:pic>
        <p:nvPicPr>
          <p:cNvPr id="220" name="Google Shape;2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074" y="846063"/>
            <a:ext cx="7025851" cy="43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vs. Absolute</a:t>
            </a:r>
            <a:endParaRPr/>
          </a:p>
        </p:txBody>
      </p:sp>
      <p:sp>
        <p:nvSpPr>
          <p:cNvPr id="226" name="Google Shape;22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Absolute Links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&lt;a href=”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https://www.bpcc.edu/current-students/student-handbook/index</a:t>
            </a:r>
            <a:r>
              <a:rPr lang="en"/>
              <a:t>”&gt;Student Handbook&lt;/a&gt;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the full URL for the 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 the same in any 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Relative Links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&lt;a href=”current-students/student-handbook/index”&gt;Student Handbook&lt;/a&gt;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the location for the link relative to the current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only work if the relationship is correct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the above to work, the directory this page is in must also have in it the current-students folder, and so 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an HTML Element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88" y="1357313"/>
            <a:ext cx="78200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Fragments</a:t>
            </a:r>
            <a:endParaRPr/>
          </a:p>
        </p:txBody>
      </p:sp>
      <p:sp>
        <p:nvSpPr>
          <p:cNvPr id="232" name="Google Shape;23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Links can also take you to a different section of the same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create a Document Fragment: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an id attribute to the tag you want to link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&lt;h1 id=”cooldudes”&gt;Cool Dudes&lt;/h1&gt;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id attribute is also useful with CSS and Javascript, but we’ll talk about that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link with the href=”#yourid”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&lt;a href=”#cooldudes”&gt;Go to Cool Dudes section&lt;/a&gt;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This can also be added to the end of another page link: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&lt;a href=”coolpage.html#cooldudes”&gt;Go to Cool Dudes section of Cool Page&lt;/a&gt;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Best Practices</a:t>
            </a:r>
            <a:endParaRPr/>
          </a:p>
        </p:txBody>
      </p:sp>
      <p:sp>
        <p:nvSpPr>
          <p:cNvPr id="238" name="Google Shape;23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clear link wording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descriptive when linking non-html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download attribute when linking to a download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&lt;img&gt; tag</a:t>
            </a:r>
            <a:endParaRPr/>
          </a:p>
        </p:txBody>
      </p:sp>
      <p:sp>
        <p:nvSpPr>
          <p:cNvPr id="249" name="Google Shape;24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required attributes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rc - the location of the image to display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</a:t>
            </a:r>
            <a:r>
              <a:rPr lang="en"/>
              <a:t>lt - alternative text for the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width, height and style attributes to control display of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&lt;img … width=”400” height=”300”&gt;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Defining these help the page understand where everything should go while its loading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&lt;img … style=”width:500px;”&gt;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does something similar, but by using in-line CSS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src attribute works like href for a 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link to external sites, but this is bad practice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Quotations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Quotation Tags</a:t>
            </a:r>
            <a:endParaRPr/>
          </a:p>
        </p:txBody>
      </p:sp>
      <p:sp>
        <p:nvSpPr>
          <p:cNvPr id="260" name="Google Shape;26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&lt;blockquote&gt;&lt;/blockquote&gt;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quoted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include a cite attribute with a source link, though that may not display on the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displayed indented by 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&lt;q&gt;&lt;/q&gt;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short quote for in-line quoted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&lt;address&gt;&lt;/address&gt;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address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&lt;cite&gt;&lt;/cite&gt;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the title of a creative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of these are semantic tags that apply default styles that can be overwritten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Semantics and the Old Days</a:t>
            </a:r>
            <a:endParaRPr/>
          </a:p>
        </p:txBody>
      </p:sp>
      <p:sp>
        <p:nvSpPr>
          <p:cNvPr id="271" name="Google Shape;27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HTML5 we didn’t really have semantic tags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Block-level sections were surrounded in &lt;div&gt;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In-line sections were surrounded by &lt;span&gt;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tags are still used, but are supplanted in many instances now by semantic 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Semantic tags can describe document 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&lt;main&gt;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&lt;article&gt;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&lt;section&gt;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&lt;aside&gt;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&lt;header&gt;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&lt;nav&gt;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&lt;footer&gt;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Section Example (via CSS)</a:t>
            </a:r>
            <a:endParaRPr/>
          </a:p>
        </p:txBody>
      </p:sp>
      <p:pic>
        <p:nvPicPr>
          <p:cNvPr id="277" name="Google Shape;2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088" y="152400"/>
            <a:ext cx="5959832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Tags in More Detail</a:t>
            </a:r>
            <a:endParaRPr/>
          </a:p>
        </p:txBody>
      </p:sp>
      <p:sp>
        <p:nvSpPr>
          <p:cNvPr id="283" name="Google Shape;283;p51"/>
          <p:cNvSpPr txBox="1"/>
          <p:nvPr>
            <p:ph idx="1" type="body"/>
          </p:nvPr>
        </p:nvSpPr>
        <p:spPr>
          <a:xfrm>
            <a:off x="311700" y="1152475"/>
            <a:ext cx="85206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&lt;main&gt;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main content of the page, should be used only once per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&lt;header&gt;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just in the &lt;body&gt;, represents the top section of a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in an &lt;article&gt; or &lt;section&gt;, represents the heading of that section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&lt;article&gt;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block of content, such as several paragraphs that make up a news 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&lt;section&gt;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smaller amount of content than an article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&lt;aside&gt;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content not necessary for the main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&lt;nav&gt;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home of the page’s navigation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&lt;footer&gt;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the stuff that usually displays at the bottom of a web page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 Nesting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Elements can be nested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&lt;p&gt;You’ll see nested elements &lt;em&gt;A LOT&lt;/em&gt;&lt;/p&gt;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Pretty much every element you write will at least be nested in &lt;html&gt; and &lt;body&gt; or &lt;head&gt;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sure you close your elements correctly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&lt;p&gt;This is &lt;em&gt;correct&lt;/em&gt;, the inner-em tag is closed before the p tag.&lt;/p&gt;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&lt;p&gt;This is &lt;em&gt;Incorrect&lt;/p&gt;&lt;/em&gt;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 inner tags should be closed before closing outer tags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vs. Inline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Block-Level Element - forms a visible “block” on the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Displays on a new line by default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structural elements, like paragraphs, lists, headings, navigation,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Inline Element - contained within block-level elements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context or information on content inside of a block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 include &lt;img&gt;, &lt;a&gt;, &lt;span&gt;, &lt;em&gt;, and anything that you might put inside of a paragraph instead of next to a paragraph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 Elements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tags don’t need to wrap-around information, as they’re information in themselves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 images or line breaks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displayed using a single tag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&lt;img src=”moose.jpg” alt=”A Moose”&gt;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 &lt;/image&gt; is necessary, and would actually be syntactically incorrect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&lt;br&gt;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Creates a line-break, trying to end it with &lt;/br&gt; would accidentally create two line breaks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Notes from an Old Man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was a time when XHTML was a competing standard to HTML5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XML-defined standards, empty elements include a / inside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&lt;br/&gt; instead of just &lt;br&gt;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HTML5 ignores this in your tags, so both are valid, but one is the mark of an old fogey who can’t change with the times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</p:txBody>
      </p:sp>
      <p:pic>
        <p:nvPicPr>
          <p:cNvPr descr="&amp;amp;amp;amp;amp;lt;p class=&quot;editor-note&quot;&gt;My cat is very grumpy&amp;amp;amp;amp;amp;lt;/p&gt;"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37713"/>
            <a:ext cx="8839200" cy="1068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Attributes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only one possible value, which is their own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&lt;input type=”text” disabled=”disabled”&gt;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Here, disabled is a boolean attribute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shortened to just their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&lt;input type=”text” disabled&gt;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Quotes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Single (‘) or Double (“) Quotes for attribute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whichever you prefer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need to use ‘ in the text itself, then use Double Quotes for the value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&lt;img src=”horse.jpg” alt=”Jeremy’s Horse”&gt; - works fine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&lt;img src=’horse.jpg’ alt=’Jeremy’s Horse’&gt; - breaks, browser thinks the attribute ends at ‘Jeremy’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Oh, and these aren’t really quotes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are generally called single and double quotes are really single and double </a:t>
            </a:r>
            <a:r>
              <a:rPr b="1" lang="en"/>
              <a:t>tick </a:t>
            </a:r>
            <a:r>
              <a:rPr lang="en"/>
              <a:t>keys on your keyboard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you write these in a word editor or slide editor, they’ll usually automatically be converted to quote symbols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you write these in a text editor, they remain ticks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None of the code I’ve written in these slides will work correctly in an HTML document, as Google Slides converts the ticks to fancy-looking quotes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